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1" r:id="rId4"/>
    <p:sldId id="272" r:id="rId5"/>
    <p:sldId id="269" r:id="rId6"/>
    <p:sldId id="279" r:id="rId7"/>
    <p:sldId id="270" r:id="rId8"/>
    <p:sldId id="273" r:id="rId9"/>
    <p:sldId id="275" r:id="rId10"/>
    <p:sldId id="274" r:id="rId11"/>
    <p:sldId id="276" r:id="rId12"/>
    <p:sldId id="278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6" r:id="rId21"/>
    <p:sldId id="265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26" autoAdjust="0"/>
  </p:normalViewPr>
  <p:slideViewPr>
    <p:cSldViewPr snapToGrid="0">
      <p:cViewPr varScale="1">
        <p:scale>
          <a:sx n="96" d="100"/>
          <a:sy n="96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C2A02-9367-4C74-BA6D-F614991A776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E796C-FAA8-4E48-8301-F408FB7A9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9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http://localhost:8090/api/1?key=value</a:t>
            </a:r>
          </a:p>
          <a:p>
            <a:r>
              <a:rPr lang="en-US" altLang="ko-KR" dirty="0"/>
              <a:t>http://www.nextree.co.kr/p4327/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796C-FAA8-4E48-8301-F408FB7A9D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98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-m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http.server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8080</a:t>
            </a:r>
            <a:endParaRPr lang="en-US" altLang="ko-KR" dirty="0"/>
          </a:p>
          <a:p>
            <a:r>
              <a:rPr lang="en-US" altLang="ko-KR" dirty="0"/>
              <a:t>http://192.168.110.116:8080/split_ex.html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796C-FAA8-4E48-8301-F408FB7A9D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9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10.116:80xx/api/v1/getrecor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10.116:80xx/api/v1/getrecor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19524-6FAC-47DF-9C09-2AE341FEF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BlockChain</a:t>
            </a:r>
            <a:r>
              <a:rPr lang="ko-KR" altLang="en-US" dirty="0"/>
              <a:t> </a:t>
            </a:r>
            <a:r>
              <a:rPr lang="en-US" altLang="ko-KR" dirty="0"/>
              <a:t>on Python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D58543-252C-46D5-8E12-298908CD4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스마트금융과</a:t>
            </a:r>
          </a:p>
        </p:txBody>
      </p:sp>
    </p:spTree>
    <p:extLst>
      <p:ext uri="{BB962C8B-B14F-4D97-AF65-F5344CB8AC3E}">
        <p14:creationId xmlns:p14="http://schemas.microsoft.com/office/powerpoint/2010/main" val="341451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8AA6FD-3932-418F-8104-93A83CB43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930400"/>
            <a:ext cx="5391150" cy="4552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03C7D3-EF4E-49C7-A262-EF8263E56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516" y="2520812"/>
            <a:ext cx="5772150" cy="12001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60DB7F5-A57D-4476-AF42-3F30C752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51" y="430696"/>
            <a:ext cx="8596668" cy="1320800"/>
          </a:xfrm>
        </p:spPr>
        <p:txBody>
          <a:bodyPr/>
          <a:lstStyle/>
          <a:p>
            <a:r>
              <a:rPr lang="en-US" altLang="ko-KR" dirty="0"/>
              <a:t>Simple HTTP Server</a:t>
            </a:r>
            <a:br>
              <a:rPr lang="en-US" altLang="ko-KR" dirty="0"/>
            </a:br>
            <a:r>
              <a:rPr lang="en-US" altLang="ko-KR" dirty="0"/>
              <a:t>by Python (POST)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56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2899E-BC76-462B-B54E-9E9AF649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357CAD-59B1-49B1-81F9-28573736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21" y="1751496"/>
            <a:ext cx="9453769" cy="4705592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B76CB50-9FF0-4E4A-A470-C8235EB6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51" y="430696"/>
            <a:ext cx="8596668" cy="1320800"/>
          </a:xfrm>
        </p:spPr>
        <p:txBody>
          <a:bodyPr/>
          <a:lstStyle/>
          <a:p>
            <a:r>
              <a:rPr lang="en-US" altLang="ko-KR" dirty="0"/>
              <a:t>Simple HTTP Server</a:t>
            </a:r>
            <a:br>
              <a:rPr lang="en-US" altLang="ko-KR" dirty="0"/>
            </a:br>
            <a:r>
              <a:rPr lang="en-US" altLang="ko-KR" dirty="0"/>
              <a:t>by Python (POST)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22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380DA-28FF-4C88-8B52-A9B62E45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700E7-543A-4E5E-BB5C-AADB650E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Make your own APIs on Development Server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포트 번호 </a:t>
            </a:r>
            <a:r>
              <a:rPr lang="en-US" altLang="ko-KR" dirty="0"/>
              <a:t>: 80 + </a:t>
            </a:r>
            <a:r>
              <a:rPr lang="ko-KR" altLang="en-US" dirty="0"/>
              <a:t> 학번 끝 두자리로 설정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API Spec</a:t>
            </a:r>
            <a:r>
              <a:rPr lang="ko-KR" altLang="en-US" dirty="0"/>
              <a:t> 작성 및 테스트 결과를 </a:t>
            </a:r>
            <a:r>
              <a:rPr lang="en-US" altLang="ko-KR" dirty="0"/>
              <a:t>Development Server</a:t>
            </a:r>
            <a:r>
              <a:rPr lang="ko-KR" altLang="en-US" dirty="0"/>
              <a:t>에 업로드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업로드 위치 </a:t>
            </a:r>
            <a:r>
              <a:rPr lang="en-US" altLang="ko-KR" dirty="0"/>
              <a:t>: /home/smrt00xx/…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실행 </a:t>
            </a:r>
            <a:r>
              <a:rPr lang="en-US" altLang="ko-KR" dirty="0"/>
              <a:t>: python server.py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테스트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http://192.168.110.116:80xx/api/v1/getrecord</a:t>
            </a:r>
            <a:br>
              <a:rPr lang="en-US" altLang="ko-KR" dirty="0"/>
            </a:br>
            <a:r>
              <a:rPr lang="en-US" altLang="ko-KR" dirty="0"/>
              <a:t>- API</a:t>
            </a:r>
            <a:r>
              <a:rPr lang="ko-KR" altLang="en-US" dirty="0"/>
              <a:t> </a:t>
            </a:r>
            <a:r>
              <a:rPr lang="en-US" altLang="ko-KR" dirty="0"/>
              <a:t>Spec.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기본정보</a:t>
            </a:r>
            <a:r>
              <a:rPr lang="en-US" altLang="ko-KR" dirty="0"/>
              <a:t>(</a:t>
            </a:r>
            <a:r>
              <a:rPr lang="ko-KR" altLang="en-US" dirty="0"/>
              <a:t>요청</a:t>
            </a:r>
            <a:r>
              <a:rPr lang="en-US" altLang="ko-KR" dirty="0"/>
              <a:t>URL, </a:t>
            </a:r>
            <a:r>
              <a:rPr lang="ko-KR" altLang="en-US" dirty="0"/>
              <a:t>포맷</a:t>
            </a:r>
            <a:r>
              <a:rPr lang="en-US" altLang="ko-KR" dirty="0"/>
              <a:t>, </a:t>
            </a:r>
            <a:r>
              <a:rPr lang="ko-KR" altLang="en-US" dirty="0"/>
              <a:t>방식</a:t>
            </a:r>
            <a:r>
              <a:rPr lang="en-US" altLang="ko-KR" dirty="0"/>
              <a:t>), </a:t>
            </a:r>
            <a:r>
              <a:rPr lang="ko-KR" altLang="en-US" dirty="0"/>
              <a:t>요청변수</a:t>
            </a:r>
            <a:r>
              <a:rPr lang="en-US" altLang="ko-KR" dirty="0"/>
              <a:t>, </a:t>
            </a:r>
            <a:r>
              <a:rPr lang="ko-KR" altLang="en-US" dirty="0"/>
              <a:t>출력결과</a:t>
            </a:r>
            <a:r>
              <a:rPr lang="en-US" altLang="ko-KR" dirty="0"/>
              <a:t>, </a:t>
            </a:r>
            <a:r>
              <a:rPr lang="ko-KR" altLang="en-US" dirty="0"/>
              <a:t>에러코드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260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32B07-132E-4C40-86AB-A632BD7A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Genesis Block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DF328-0DD9-48BB-8437-09E79B51A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5 Attributes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Index – it’s position in the blockchain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Previous Hash – the hash of the block that came before the current block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Timestamp – the time the block was created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 – the information (e.g. transactions) that the block carries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Hash – the hash of the block itself.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29CB2-918C-4FC6-9F7F-B083234F9263}"/>
              </a:ext>
            </a:extLst>
          </p:cNvPr>
          <p:cNvSpPr txBox="1"/>
          <p:nvPr/>
        </p:nvSpPr>
        <p:spPr>
          <a:xfrm>
            <a:off x="6929021" y="6530613"/>
            <a:ext cx="5262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http://blockxchain.org/2017/06/04/simple-local-python-blockchain-pt1/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1464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6BB84-EBB0-4818-ACF2-D7AF49C6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Genesis Block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07E00-CE35-497D-AD85-AFB8BE73138D}"/>
              </a:ext>
            </a:extLst>
          </p:cNvPr>
          <p:cNvSpPr txBox="1"/>
          <p:nvPr/>
        </p:nvSpPr>
        <p:spPr>
          <a:xfrm>
            <a:off x="677334" y="1508641"/>
            <a:ext cx="10405156" cy="4739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class Block:</a:t>
            </a:r>
          </a:p>
          <a:p>
            <a:endParaRPr lang="en-US" altLang="ko-KR" dirty="0"/>
          </a:p>
          <a:p>
            <a:r>
              <a:rPr lang="en-US" altLang="ko-KR" sz="1400" dirty="0"/>
              <a:t>    #A basic block contains, index (</a:t>
            </a:r>
            <a:r>
              <a:rPr lang="en-US" altLang="ko-KR" sz="1400" dirty="0" err="1"/>
              <a:t>blockheight</a:t>
            </a:r>
            <a:r>
              <a:rPr lang="en-US" altLang="ko-KR" sz="1400" dirty="0"/>
              <a:t>), the previous hash, a timestamp, </a:t>
            </a:r>
            <a:r>
              <a:rPr lang="en-US" altLang="ko-KR" sz="1400" dirty="0" err="1"/>
              <a:t>tx</a:t>
            </a:r>
            <a:r>
              <a:rPr lang="en-US" altLang="ko-KR" sz="1400" dirty="0"/>
              <a:t> information, a nonce, and the current hash</a:t>
            </a:r>
          </a:p>
          <a:p>
            <a:endParaRPr lang="en-US" altLang="ko-KR" dirty="0"/>
          </a:p>
          <a:p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__(self, index, </a:t>
            </a:r>
            <a:r>
              <a:rPr lang="en-US" altLang="ko-KR" dirty="0" err="1"/>
              <a:t>previousHash</a:t>
            </a:r>
            <a:r>
              <a:rPr lang="en-US" altLang="ko-KR" dirty="0"/>
              <a:t>, timestamp, data, proof, </a:t>
            </a:r>
            <a:r>
              <a:rPr lang="en-US" altLang="ko-KR" dirty="0" err="1"/>
              <a:t>currentHash</a:t>
            </a:r>
            <a:r>
              <a:rPr lang="en-US" altLang="ko-KR" dirty="0"/>
              <a:t>):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self.index</a:t>
            </a:r>
            <a:r>
              <a:rPr lang="en-US" altLang="ko-KR" dirty="0"/>
              <a:t> = index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self.previousHash</a:t>
            </a:r>
            <a:r>
              <a:rPr lang="en-US" altLang="ko-KR" dirty="0"/>
              <a:t> = </a:t>
            </a:r>
            <a:r>
              <a:rPr lang="en-US" altLang="ko-KR" dirty="0" err="1"/>
              <a:t>previousHash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self.timestamp</a:t>
            </a:r>
            <a:r>
              <a:rPr lang="en-US" altLang="ko-KR" dirty="0"/>
              <a:t> = timestamp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self.data</a:t>
            </a:r>
            <a:r>
              <a:rPr lang="en-US" altLang="ko-KR" dirty="0"/>
              <a:t> = data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self.currentHash</a:t>
            </a:r>
            <a:r>
              <a:rPr lang="en-US" altLang="ko-KR" dirty="0"/>
              <a:t> = </a:t>
            </a:r>
            <a:r>
              <a:rPr lang="en-US" altLang="ko-KR" dirty="0" err="1"/>
              <a:t>currentHash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self.proof</a:t>
            </a:r>
            <a:r>
              <a:rPr lang="en-US" altLang="ko-KR" dirty="0"/>
              <a:t> = proof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450A0-4AB4-46C2-910D-405837F3ACB5}"/>
              </a:ext>
            </a:extLst>
          </p:cNvPr>
          <p:cNvSpPr txBox="1"/>
          <p:nvPr/>
        </p:nvSpPr>
        <p:spPr>
          <a:xfrm>
            <a:off x="6929021" y="6530613"/>
            <a:ext cx="5262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http://blockxchain.org/2017/06/04/simple-local-python-blockchain-pt1/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3386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C03CE-37B4-4761-B552-A5A59BB9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Genesis Block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EAA33-4C25-4802-BB69-492D09E9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Now we can create genesis block.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46364-42C1-4AFC-8B3E-3EA92473284D}"/>
              </a:ext>
            </a:extLst>
          </p:cNvPr>
          <p:cNvSpPr txBox="1"/>
          <p:nvPr/>
        </p:nvSpPr>
        <p:spPr>
          <a:xfrm>
            <a:off x="1113873" y="2701255"/>
            <a:ext cx="7742825" cy="2949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def </a:t>
            </a:r>
            <a:r>
              <a:rPr lang="en-US" altLang="ko-KR" dirty="0" err="1"/>
              <a:t>getGenesisBlock</a:t>
            </a:r>
            <a:r>
              <a:rPr lang="en-US" altLang="ko-KR" dirty="0"/>
              <a:t>():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timestamp = </a:t>
            </a:r>
            <a:r>
              <a:rPr lang="en-US" altLang="ko-KR" dirty="0" err="1"/>
              <a:t>time.time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print("# timestamp</a:t>
            </a:r>
            <a:r>
              <a:rPr lang="ko-KR" altLang="en-US" dirty="0"/>
              <a:t>를 찍어본다</a:t>
            </a:r>
            <a:r>
              <a:rPr lang="en-US" altLang="ko-KR" dirty="0"/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print("</a:t>
            </a:r>
            <a:r>
              <a:rPr lang="en-US" altLang="ko-KR" dirty="0" err="1"/>
              <a:t>time.time</a:t>
            </a:r>
            <a:r>
              <a:rPr lang="en-US" altLang="ko-KR" dirty="0"/>
              <a:t>() =&gt; %f \n" % timestamp)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tempHash</a:t>
            </a:r>
            <a:r>
              <a:rPr lang="en-US" altLang="ko-KR" dirty="0"/>
              <a:t> = </a:t>
            </a:r>
            <a:r>
              <a:rPr lang="en-US" altLang="ko-KR" dirty="0" err="1"/>
              <a:t>calculateHash</a:t>
            </a:r>
            <a:r>
              <a:rPr lang="en-US" altLang="ko-KR" dirty="0"/>
              <a:t>(0,'0',timestamp,"My very first block :)",0)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print(</a:t>
            </a:r>
            <a:r>
              <a:rPr lang="en-US" altLang="ko-KR" dirty="0" err="1"/>
              <a:t>tempHash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return Block(0, '0', timestamp, "My very first block :)", 0, </a:t>
            </a:r>
            <a:r>
              <a:rPr lang="en-US" altLang="ko-KR" dirty="0" err="1"/>
              <a:t>tempHash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89277-1BD1-480F-BA45-DC770E9DBCBD}"/>
              </a:ext>
            </a:extLst>
          </p:cNvPr>
          <p:cNvSpPr txBox="1"/>
          <p:nvPr/>
        </p:nvSpPr>
        <p:spPr>
          <a:xfrm>
            <a:off x="1113873" y="6063734"/>
            <a:ext cx="35605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blockchain = [</a:t>
            </a:r>
            <a:r>
              <a:rPr lang="en-US" altLang="ko-KR" dirty="0" err="1"/>
              <a:t>getGenesisBlock</a:t>
            </a:r>
            <a:r>
              <a:rPr lang="en-US" altLang="ko-KR" dirty="0"/>
              <a:t>()]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3E10B-D836-48A9-8E9D-6C58AE090FC6}"/>
              </a:ext>
            </a:extLst>
          </p:cNvPr>
          <p:cNvSpPr txBox="1"/>
          <p:nvPr/>
        </p:nvSpPr>
        <p:spPr>
          <a:xfrm>
            <a:off x="6929021" y="6530613"/>
            <a:ext cx="5262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http://blockxchain.org/2017/06/04/simple-local-python-blockchain-pt1/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4557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CE3F1-F0FC-4D95-9C60-23C5C8F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Hashing Blocks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B28E7-72AD-404F-9539-C312C14678F5}"/>
              </a:ext>
            </a:extLst>
          </p:cNvPr>
          <p:cNvSpPr txBox="1"/>
          <p:nvPr/>
        </p:nvSpPr>
        <p:spPr>
          <a:xfrm>
            <a:off x="700821" y="3343966"/>
            <a:ext cx="857318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calculateHash</a:t>
            </a:r>
            <a:r>
              <a:rPr lang="en-US" altLang="ko-KR" dirty="0"/>
              <a:t>(index, </a:t>
            </a:r>
            <a:r>
              <a:rPr lang="en-US" altLang="ko-KR" dirty="0" err="1"/>
              <a:t>previousHash</a:t>
            </a:r>
            <a:r>
              <a:rPr lang="en-US" altLang="ko-KR" dirty="0"/>
              <a:t>, timestamp, data, proof):</a:t>
            </a:r>
          </a:p>
          <a:p>
            <a:endParaRPr lang="en-US" altLang="ko-KR" dirty="0"/>
          </a:p>
          <a:p>
            <a:r>
              <a:rPr lang="en-US" altLang="ko-KR" dirty="0"/>
              <a:t>    value = </a:t>
            </a:r>
            <a:r>
              <a:rPr lang="en-US" altLang="ko-KR" dirty="0" err="1"/>
              <a:t>str</a:t>
            </a:r>
            <a:r>
              <a:rPr lang="en-US" altLang="ko-KR" dirty="0"/>
              <a:t>(index) +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previousHash</a:t>
            </a:r>
            <a:r>
              <a:rPr lang="en-US" altLang="ko-KR" dirty="0"/>
              <a:t>) + </a:t>
            </a:r>
            <a:r>
              <a:rPr lang="en-US" altLang="ko-KR" dirty="0" err="1"/>
              <a:t>str</a:t>
            </a:r>
            <a:r>
              <a:rPr lang="en-US" altLang="ko-KR" dirty="0"/>
              <a:t>(timestamp) + </a:t>
            </a:r>
            <a:r>
              <a:rPr lang="en-US" altLang="ko-KR" dirty="0" err="1"/>
              <a:t>str</a:t>
            </a:r>
            <a:r>
              <a:rPr lang="en-US" altLang="ko-KR" dirty="0"/>
              <a:t>(data) + </a:t>
            </a:r>
            <a:r>
              <a:rPr lang="en-US" altLang="ko-KR" dirty="0" err="1"/>
              <a:t>str</a:t>
            </a:r>
            <a:r>
              <a:rPr lang="en-US" altLang="ko-KR" dirty="0"/>
              <a:t>(proof)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sha</a:t>
            </a:r>
            <a:r>
              <a:rPr lang="en-US" altLang="ko-KR" dirty="0"/>
              <a:t> = hashlib.sha256(</a:t>
            </a:r>
            <a:r>
              <a:rPr lang="en-US" altLang="ko-KR" dirty="0" err="1"/>
              <a:t>value.encode</a:t>
            </a:r>
            <a:r>
              <a:rPr lang="en-US" altLang="ko-KR" dirty="0"/>
              <a:t>('utf-8'))</a:t>
            </a:r>
          </a:p>
          <a:p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sha.hexdigest</a:t>
            </a:r>
            <a:r>
              <a:rPr lang="en-US" altLang="ko-KR" dirty="0"/>
              <a:t>())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0C5E1-A139-4F2D-A70F-DBD20A7CAAC2}"/>
              </a:ext>
            </a:extLst>
          </p:cNvPr>
          <p:cNvSpPr txBox="1"/>
          <p:nvPr/>
        </p:nvSpPr>
        <p:spPr>
          <a:xfrm>
            <a:off x="677334" y="2502212"/>
            <a:ext cx="1140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Hash </a:t>
            </a:r>
            <a:r>
              <a:rPr lang="ko-KR" altLang="en-US" dirty="0"/>
              <a:t>대상 </a:t>
            </a:r>
            <a:r>
              <a:rPr lang="en-US" altLang="ko-KR" dirty="0"/>
              <a:t>: </a:t>
            </a:r>
            <a:r>
              <a:rPr lang="ko-KR" altLang="en-US" dirty="0"/>
              <a:t>현재 블록의 인덱스 </a:t>
            </a:r>
            <a:r>
              <a:rPr lang="en-US" altLang="ko-KR" dirty="0"/>
              <a:t>+ </a:t>
            </a:r>
            <a:r>
              <a:rPr lang="ko-KR" altLang="en-US" dirty="0"/>
              <a:t>이전 블록의 </a:t>
            </a:r>
            <a:r>
              <a:rPr lang="en-US" altLang="ko-KR" dirty="0"/>
              <a:t>Hash + </a:t>
            </a:r>
            <a:r>
              <a:rPr lang="ko-KR" altLang="en-US" dirty="0"/>
              <a:t>현 블록의 </a:t>
            </a:r>
            <a:r>
              <a:rPr lang="en-US" altLang="ko-KR" dirty="0" err="1"/>
              <a:t>TimeStamp</a:t>
            </a:r>
            <a:r>
              <a:rPr lang="en-US" altLang="ko-KR" dirty="0"/>
              <a:t> + </a:t>
            </a:r>
            <a:r>
              <a:rPr lang="ko-KR" altLang="en-US" dirty="0"/>
              <a:t>현 블록의 거래데이터 </a:t>
            </a:r>
            <a:r>
              <a:rPr lang="en-US" altLang="ko-KR" dirty="0"/>
              <a:t>+ </a:t>
            </a:r>
            <a:r>
              <a:rPr lang="en-US" altLang="ko-KR" dirty="0" err="1"/>
              <a:t>PoW</a:t>
            </a:r>
            <a:r>
              <a:rPr lang="en-US" altLang="ko-KR" dirty="0"/>
              <a:t>(#)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EC8C5-8977-4796-9B37-6C398A4099C3}"/>
              </a:ext>
            </a:extLst>
          </p:cNvPr>
          <p:cNvSpPr txBox="1"/>
          <p:nvPr/>
        </p:nvSpPr>
        <p:spPr>
          <a:xfrm>
            <a:off x="6929021" y="6530613"/>
            <a:ext cx="5262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http://blockxchain.org/2017/06/04/simple-local-python-blockchain-pt1/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8832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3C21E-D01E-4473-BB22-930491B3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Creating New Blocks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0D4C9-1B81-4589-809F-BCDE7554E0E2}"/>
              </a:ext>
            </a:extLst>
          </p:cNvPr>
          <p:cNvSpPr txBox="1"/>
          <p:nvPr/>
        </p:nvSpPr>
        <p:spPr>
          <a:xfrm>
            <a:off x="660348" y="1739348"/>
            <a:ext cx="10854318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getLatestBlock</a:t>
            </a:r>
            <a:r>
              <a:rPr lang="en-US" altLang="ko-KR" dirty="0"/>
              <a:t>(blockchain):</a:t>
            </a:r>
          </a:p>
          <a:p>
            <a:endParaRPr lang="en-US" altLang="ko-KR" dirty="0"/>
          </a:p>
          <a:p>
            <a:r>
              <a:rPr lang="en-US" altLang="ko-KR" dirty="0"/>
              <a:t>    return blockchain[</a:t>
            </a:r>
            <a:r>
              <a:rPr lang="en-US" altLang="ko-KR" dirty="0" err="1"/>
              <a:t>len</a:t>
            </a:r>
            <a:r>
              <a:rPr lang="en-US" altLang="ko-KR" dirty="0"/>
              <a:t>(blockchain)-1]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def </a:t>
            </a:r>
            <a:r>
              <a:rPr lang="en-US" altLang="ko-KR" dirty="0" err="1"/>
              <a:t>generateNextBlock</a:t>
            </a:r>
            <a:r>
              <a:rPr lang="en-US" altLang="ko-KR" dirty="0"/>
              <a:t>(blockchain, </a:t>
            </a:r>
            <a:r>
              <a:rPr lang="en-US" altLang="ko-KR" dirty="0" err="1"/>
              <a:t>blockData</a:t>
            </a:r>
            <a:r>
              <a:rPr lang="en-US" altLang="ko-KR" dirty="0"/>
              <a:t>, timestamp, proof):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previousBlock</a:t>
            </a:r>
            <a:r>
              <a:rPr lang="en-US" altLang="ko-KR" dirty="0"/>
              <a:t> = </a:t>
            </a:r>
            <a:r>
              <a:rPr lang="en-US" altLang="ko-KR" dirty="0" err="1"/>
              <a:t>getLatestBlock</a:t>
            </a:r>
            <a:r>
              <a:rPr lang="en-US" altLang="ko-KR" dirty="0"/>
              <a:t>(blockchain)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nextIndex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previousBlock.index</a:t>
            </a:r>
            <a:r>
              <a:rPr lang="en-US" altLang="ko-KR" dirty="0"/>
              <a:t>) + 1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nextTimestamp</a:t>
            </a:r>
            <a:r>
              <a:rPr lang="en-US" altLang="ko-KR" dirty="0"/>
              <a:t> = timestamp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nextHash</a:t>
            </a:r>
            <a:r>
              <a:rPr lang="en-US" altLang="ko-KR" dirty="0"/>
              <a:t> = </a:t>
            </a:r>
            <a:r>
              <a:rPr lang="en-US" altLang="ko-KR" dirty="0" err="1"/>
              <a:t>calculateHash</a:t>
            </a:r>
            <a:r>
              <a:rPr lang="en-US" altLang="ko-KR" dirty="0"/>
              <a:t>(</a:t>
            </a:r>
            <a:r>
              <a:rPr lang="en-US" altLang="ko-KR" dirty="0" err="1"/>
              <a:t>nextIndex</a:t>
            </a:r>
            <a:r>
              <a:rPr lang="en-US" altLang="ko-KR" dirty="0"/>
              <a:t>, </a:t>
            </a:r>
            <a:r>
              <a:rPr lang="en-US" altLang="ko-KR" dirty="0" err="1"/>
              <a:t>previousBlock.currentHash</a:t>
            </a:r>
            <a:r>
              <a:rPr lang="en-US" altLang="ko-KR" dirty="0"/>
              <a:t>, </a:t>
            </a:r>
            <a:r>
              <a:rPr lang="en-US" altLang="ko-KR" dirty="0" err="1"/>
              <a:t>nextTimestamp</a:t>
            </a:r>
            <a:r>
              <a:rPr lang="en-US" altLang="ko-KR" dirty="0"/>
              <a:t>, proof, </a:t>
            </a:r>
            <a:r>
              <a:rPr lang="en-US" altLang="ko-KR" dirty="0" err="1"/>
              <a:t>blockData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return Block(</a:t>
            </a:r>
            <a:r>
              <a:rPr lang="en-US" altLang="ko-KR" dirty="0" err="1"/>
              <a:t>nextIndex</a:t>
            </a:r>
            <a:r>
              <a:rPr lang="en-US" altLang="ko-KR" dirty="0"/>
              <a:t>, </a:t>
            </a:r>
            <a:r>
              <a:rPr lang="en-US" altLang="ko-KR" dirty="0" err="1"/>
              <a:t>previousBlock.currentHash</a:t>
            </a:r>
            <a:r>
              <a:rPr lang="en-US" altLang="ko-KR" dirty="0"/>
              <a:t>, </a:t>
            </a:r>
            <a:r>
              <a:rPr lang="en-US" altLang="ko-KR" dirty="0" err="1"/>
              <a:t>nextTimestamp</a:t>
            </a:r>
            <a:r>
              <a:rPr lang="en-US" altLang="ko-KR" dirty="0"/>
              <a:t>, </a:t>
            </a:r>
            <a:r>
              <a:rPr lang="en-US" altLang="ko-KR" dirty="0" err="1"/>
              <a:t>blockData</a:t>
            </a:r>
            <a:r>
              <a:rPr lang="en-US" altLang="ko-KR" dirty="0"/>
              <a:t>, proof, </a:t>
            </a:r>
            <a:r>
              <a:rPr lang="en-US" altLang="ko-KR" dirty="0" err="1"/>
              <a:t>nextHash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88F03-41C5-4409-BD9A-2B5E7503F545}"/>
              </a:ext>
            </a:extLst>
          </p:cNvPr>
          <p:cNvSpPr txBox="1"/>
          <p:nvPr/>
        </p:nvSpPr>
        <p:spPr>
          <a:xfrm>
            <a:off x="5441176" y="23257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+mj-ea"/>
                <a:ea typeface="+mj-ea"/>
              </a:rPr>
              <a:t>배열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9CC0221-EE14-478A-A32B-0A217DAB9A68}"/>
              </a:ext>
            </a:extLst>
          </p:cNvPr>
          <p:cNvCxnSpPr/>
          <p:nvPr/>
        </p:nvCxnSpPr>
        <p:spPr>
          <a:xfrm flipH="1">
            <a:off x="4975668" y="2484783"/>
            <a:ext cx="41134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456DD5-6277-40D9-A56E-2C2CE8E2984C}"/>
              </a:ext>
            </a:extLst>
          </p:cNvPr>
          <p:cNvSpPr txBox="1"/>
          <p:nvPr/>
        </p:nvSpPr>
        <p:spPr>
          <a:xfrm>
            <a:off x="6929021" y="6530613"/>
            <a:ext cx="5262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http://blockxchain.org/2017/06/04/simple-local-python-blockchain-pt1/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66534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FC012-0A92-40E0-976F-C14D1A3F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 far we can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D1BCF-AF78-4F4A-9E4D-AD64E769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Create a genesis block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Hash blocks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Create additional blocks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C89F1-A24A-456F-B6BB-52B008AA7DEB}"/>
              </a:ext>
            </a:extLst>
          </p:cNvPr>
          <p:cNvSpPr txBox="1"/>
          <p:nvPr/>
        </p:nvSpPr>
        <p:spPr>
          <a:xfrm>
            <a:off x="6929021" y="6530613"/>
            <a:ext cx="5262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http://blockxchain.org/2017/06/04/simple-local-python-blockchain-pt1/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0740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D51C5-2E2A-4286-95BF-365AE326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 Blocks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D16F3-D117-4DEF-B145-D64B845DB86E}"/>
              </a:ext>
            </a:extLst>
          </p:cNvPr>
          <p:cNvSpPr txBox="1"/>
          <p:nvPr/>
        </p:nvSpPr>
        <p:spPr>
          <a:xfrm>
            <a:off x="677334" y="1527606"/>
            <a:ext cx="5535490" cy="5027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def </a:t>
            </a:r>
            <a:r>
              <a:rPr lang="en-US" altLang="ko-KR" dirty="0" err="1"/>
              <a:t>isSameBlock</a:t>
            </a:r>
            <a:r>
              <a:rPr lang="en-US" altLang="ko-KR" dirty="0"/>
              <a:t>(block1, block2):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if block1.index != block2.index: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return False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block1.previousHash != block2.previousHash: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return False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block1.timestamp != block2.timestamp: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return False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block1.data != block2.data: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return False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block1.currentHash != block2.currentHash: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return False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return True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164D8-1593-4C9A-B2D2-85AFC98D0E68}"/>
              </a:ext>
            </a:extLst>
          </p:cNvPr>
          <p:cNvSpPr txBox="1"/>
          <p:nvPr/>
        </p:nvSpPr>
        <p:spPr>
          <a:xfrm>
            <a:off x="6929021" y="6530613"/>
            <a:ext cx="5262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http://blockxchain.org/2017/06/04/simple-local-python-blockchain-pt1/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1362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39C78-2A2B-4D9C-960D-22B4F3FD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A7091-BB55-44A4-A881-77DE6E7A3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3693"/>
            <a:ext cx="8596668" cy="47172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Characteristics of blockchain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Python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Simple Http Server by Python</a:t>
            </a:r>
            <a:br>
              <a:rPr lang="en-US" altLang="ko-KR" dirty="0"/>
            </a:br>
            <a:r>
              <a:rPr lang="en-US" altLang="ko-KR" dirty="0"/>
              <a:t>Make your own code and APIs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Block, Hashing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Transaction</a:t>
            </a:r>
            <a:br>
              <a:rPr lang="en-US" altLang="ko-KR" dirty="0"/>
            </a:br>
            <a:r>
              <a:rPr lang="en-US" altLang="ko-KR" dirty="0"/>
              <a:t>Design your transaction model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Making Block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Merge with your </a:t>
            </a:r>
            <a:r>
              <a:rPr lang="en-US" altLang="ko-KR" dirty="0" err="1"/>
              <a:t>BlockChain</a:t>
            </a:r>
            <a:r>
              <a:rPr lang="en-US" altLang="ko-KR" dirty="0"/>
              <a:t> and Http Server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Propagating Block to other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3C06E-3E6D-4BE1-A4C3-E80A7588197B}"/>
              </a:ext>
            </a:extLst>
          </p:cNvPr>
          <p:cNvSpPr txBox="1"/>
          <p:nvPr/>
        </p:nvSpPr>
        <p:spPr>
          <a:xfrm>
            <a:off x="6929021" y="6530613"/>
            <a:ext cx="5262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http://blockxchain.org/2017/06/04/simple-local-python-blockchain-pt1/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54148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E1568-9A9F-4DC5-9496-7F6A3A45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 Blocks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918E5-2636-45E5-9C9D-5F082B653A4A}"/>
              </a:ext>
            </a:extLst>
          </p:cNvPr>
          <p:cNvSpPr txBox="1"/>
          <p:nvPr/>
        </p:nvSpPr>
        <p:spPr>
          <a:xfrm>
            <a:off x="677334" y="1643753"/>
            <a:ext cx="6206764" cy="5027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def </a:t>
            </a:r>
            <a:r>
              <a:rPr lang="en-US" altLang="ko-KR" dirty="0" err="1"/>
              <a:t>isValidChain</a:t>
            </a:r>
            <a:r>
              <a:rPr lang="en-US" altLang="ko-KR" dirty="0"/>
              <a:t>(</a:t>
            </a:r>
            <a:r>
              <a:rPr lang="en-US" altLang="ko-KR" dirty="0" err="1"/>
              <a:t>bcToValidate</a:t>
            </a:r>
            <a:r>
              <a:rPr lang="en-US" altLang="ko-KR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if not </a:t>
            </a:r>
            <a:r>
              <a:rPr lang="en-US" altLang="ko-KR" dirty="0" err="1"/>
              <a:t>isSameBlock</a:t>
            </a:r>
            <a:r>
              <a:rPr lang="en-US" altLang="ko-KR" dirty="0"/>
              <a:t>(</a:t>
            </a:r>
            <a:r>
              <a:rPr lang="en-US" altLang="ko-KR" dirty="0" err="1"/>
              <a:t>bcToValidate</a:t>
            </a:r>
            <a:r>
              <a:rPr lang="en-US" altLang="ko-KR" dirty="0"/>
              <a:t>[0], </a:t>
            </a:r>
            <a:r>
              <a:rPr lang="en-US" altLang="ko-KR" dirty="0" err="1"/>
              <a:t>getGenesisBlock</a:t>
            </a:r>
            <a:r>
              <a:rPr lang="en-US" altLang="ko-KR" dirty="0"/>
              <a:t>()):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print('Genesis Block Incorrect')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return False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tempBlocks</a:t>
            </a:r>
            <a:r>
              <a:rPr lang="en-US" altLang="ko-KR" dirty="0"/>
              <a:t> = [</a:t>
            </a:r>
            <a:r>
              <a:rPr lang="en-US" altLang="ko-KR" dirty="0" err="1"/>
              <a:t>bcToValidate</a:t>
            </a:r>
            <a:r>
              <a:rPr lang="en-US" altLang="ko-KR" dirty="0"/>
              <a:t>[0]]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range(1, 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bcToValidate</a:t>
            </a:r>
            <a:r>
              <a:rPr lang="en-US" altLang="ko-KR" dirty="0"/>
              <a:t>)):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if </a:t>
            </a:r>
            <a:r>
              <a:rPr lang="en-US" altLang="ko-KR" dirty="0" err="1"/>
              <a:t>isValidNewBlock</a:t>
            </a:r>
            <a:r>
              <a:rPr lang="en-US" altLang="ko-KR" dirty="0"/>
              <a:t>(</a:t>
            </a:r>
            <a:r>
              <a:rPr lang="en-US" altLang="ko-KR" dirty="0" err="1"/>
              <a:t>bcToValidate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], </a:t>
            </a:r>
            <a:r>
              <a:rPr lang="en-US" altLang="ko-KR" dirty="0" err="1"/>
              <a:t>tempBlocks</a:t>
            </a:r>
            <a:r>
              <a:rPr lang="en-US" altLang="ko-KR" dirty="0"/>
              <a:t>[i-1]):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tempBlocks.append</a:t>
            </a:r>
            <a:r>
              <a:rPr lang="en-US" altLang="ko-KR" dirty="0"/>
              <a:t>(</a:t>
            </a:r>
            <a:r>
              <a:rPr lang="en-US" altLang="ko-KR" dirty="0" err="1"/>
              <a:t>bcToValidate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else: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return False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return True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1ACA4-B380-4BEF-8096-CDE95DC356EB}"/>
              </a:ext>
            </a:extLst>
          </p:cNvPr>
          <p:cNvSpPr txBox="1"/>
          <p:nvPr/>
        </p:nvSpPr>
        <p:spPr>
          <a:xfrm>
            <a:off x="6929021" y="6530613"/>
            <a:ext cx="5262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http://blockxchain.org/2017/06/04/simple-local-python-blockchain-pt1/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21067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228C3-91BE-485F-B7F0-B5FB7954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 Blocks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7C0F5-2BCD-4746-BADE-9C0A9053956F}"/>
              </a:ext>
            </a:extLst>
          </p:cNvPr>
          <p:cNvSpPr txBox="1"/>
          <p:nvPr/>
        </p:nvSpPr>
        <p:spPr>
          <a:xfrm>
            <a:off x="775252" y="1636432"/>
            <a:ext cx="6484467" cy="4611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def </a:t>
            </a:r>
            <a:r>
              <a:rPr lang="en-US" altLang="ko-KR" dirty="0" err="1"/>
              <a:t>isValidNewBlock</a:t>
            </a:r>
            <a:r>
              <a:rPr lang="en-US" altLang="ko-KR" dirty="0"/>
              <a:t>(</a:t>
            </a:r>
            <a:r>
              <a:rPr lang="en-US" altLang="ko-KR" dirty="0" err="1"/>
              <a:t>newBlock</a:t>
            </a:r>
            <a:r>
              <a:rPr lang="en-US" altLang="ko-KR" dirty="0"/>
              <a:t>, </a:t>
            </a:r>
            <a:r>
              <a:rPr lang="en-US" altLang="ko-KR" dirty="0" err="1"/>
              <a:t>previousBlock</a:t>
            </a:r>
            <a:r>
              <a:rPr lang="en-US" altLang="ko-KR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if </a:t>
            </a:r>
            <a:r>
              <a:rPr lang="en-US" altLang="ko-KR" dirty="0" err="1"/>
              <a:t>previousBlock.index</a:t>
            </a:r>
            <a:r>
              <a:rPr lang="en-US" altLang="ko-KR" dirty="0"/>
              <a:t> + 1 != </a:t>
            </a:r>
            <a:r>
              <a:rPr lang="en-US" altLang="ko-KR" dirty="0" err="1"/>
              <a:t>newBlock.index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print('Indices Do Not Match Up')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return False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previousBlock.currentHash</a:t>
            </a:r>
            <a:r>
              <a:rPr lang="en-US" altLang="ko-KR" dirty="0"/>
              <a:t> != </a:t>
            </a:r>
            <a:r>
              <a:rPr lang="en-US" altLang="ko-KR" dirty="0" err="1"/>
              <a:t>newBlock.previousHash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print("Previous hash does not match")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return False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en-US" altLang="ko-KR" dirty="0" err="1"/>
              <a:t>calculateHashForBlock</a:t>
            </a:r>
            <a:r>
              <a:rPr lang="en-US" altLang="ko-KR" dirty="0"/>
              <a:t>(</a:t>
            </a:r>
            <a:r>
              <a:rPr lang="en-US" altLang="ko-KR" dirty="0" err="1"/>
              <a:t>newBlock</a:t>
            </a:r>
            <a:r>
              <a:rPr lang="en-US" altLang="ko-KR" dirty="0"/>
              <a:t>) != </a:t>
            </a:r>
            <a:r>
              <a:rPr lang="en-US" altLang="ko-KR" dirty="0" err="1"/>
              <a:t>newBlock.hash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print("Hash is invalid")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return False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return True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E9CA3-1611-4C88-A0F2-4BCCEA267C7B}"/>
              </a:ext>
            </a:extLst>
          </p:cNvPr>
          <p:cNvSpPr txBox="1"/>
          <p:nvPr/>
        </p:nvSpPr>
        <p:spPr>
          <a:xfrm>
            <a:off x="6929021" y="6530613"/>
            <a:ext cx="5262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http://blockxchain.org/2017/06/04/simple-local-python-blockchain-pt1/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9890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1D94A-84FC-425F-95EE-7B9FA8D3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</a:t>
            </a:r>
            <a:r>
              <a:rPr lang="en-US" altLang="ko-KR" dirty="0" err="1"/>
              <a:t>TxData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62872-6F33-4F68-8710-12C15162290C}"/>
              </a:ext>
            </a:extLst>
          </p:cNvPr>
          <p:cNvSpPr txBox="1"/>
          <p:nvPr/>
        </p:nvSpPr>
        <p:spPr>
          <a:xfrm>
            <a:off x="104552" y="1739348"/>
            <a:ext cx="11982896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getTxData</a:t>
            </a:r>
            <a:r>
              <a:rPr lang="en-US" altLang="ko-KR" dirty="0"/>
              <a:t>():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txData</a:t>
            </a:r>
            <a:r>
              <a:rPr lang="en-US" altLang="ko-KR" dirty="0"/>
              <a:t> = ''</a:t>
            </a:r>
          </a:p>
          <a:p>
            <a:endParaRPr lang="en-US" altLang="ko-KR" dirty="0"/>
          </a:p>
          <a:p>
            <a:r>
              <a:rPr lang="en-US" altLang="ko-KR" dirty="0"/>
              <a:t>    for _ in range(5):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txTo</a:t>
            </a:r>
            <a:r>
              <a:rPr lang="en-US" altLang="ko-KR" dirty="0"/>
              <a:t>, </a:t>
            </a:r>
            <a:r>
              <a:rPr lang="en-US" altLang="ko-KR" dirty="0" err="1"/>
              <a:t>txFrom</a:t>
            </a:r>
            <a:r>
              <a:rPr lang="en-US" altLang="ko-KR" dirty="0"/>
              <a:t>, amount = </a:t>
            </a:r>
            <a:r>
              <a:rPr lang="en-US" altLang="ko-KR" dirty="0" err="1"/>
              <a:t>random.randrange</a:t>
            </a:r>
            <a:r>
              <a:rPr lang="en-US" altLang="ko-KR" dirty="0"/>
              <a:t>(0, 1000), </a:t>
            </a:r>
            <a:r>
              <a:rPr lang="en-US" altLang="ko-KR" dirty="0" err="1"/>
              <a:t>random.randrange</a:t>
            </a:r>
            <a:r>
              <a:rPr lang="en-US" altLang="ko-KR" dirty="0"/>
              <a:t>(0, 1000), </a:t>
            </a:r>
            <a:r>
              <a:rPr lang="en-US" altLang="ko-KR" dirty="0" err="1"/>
              <a:t>random.randrange</a:t>
            </a:r>
            <a:r>
              <a:rPr lang="en-US" altLang="ko-KR" dirty="0"/>
              <a:t>(0, 100)</a:t>
            </a:r>
          </a:p>
          <a:p>
            <a:endParaRPr lang="en-US" altLang="ko-KR" dirty="0"/>
          </a:p>
          <a:p>
            <a:r>
              <a:rPr lang="en-US" altLang="ko-KR" dirty="0"/>
              <a:t>        transaction = 'User ' +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txFrom</a:t>
            </a:r>
            <a:r>
              <a:rPr lang="en-US" altLang="ko-KR" dirty="0"/>
              <a:t>) + " sent " + </a:t>
            </a:r>
            <a:r>
              <a:rPr lang="en-US" altLang="ko-KR" dirty="0" err="1"/>
              <a:t>str</a:t>
            </a:r>
            <a:r>
              <a:rPr lang="en-US" altLang="ko-KR" dirty="0"/>
              <a:t>(amount) + ' tokens to user ' + 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txTo</a:t>
            </a:r>
            <a:r>
              <a:rPr lang="en-US" altLang="ko-KR" dirty="0"/>
              <a:t>) + ". "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txData</a:t>
            </a:r>
            <a:r>
              <a:rPr lang="en-US" altLang="ko-KR" dirty="0"/>
              <a:t> += transaction</a:t>
            </a:r>
          </a:p>
          <a:p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en-US" altLang="ko-KR" dirty="0" err="1"/>
              <a:t>txData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6BED4-0DB0-4ABE-8AC3-DDF1C0ED05F5}"/>
              </a:ext>
            </a:extLst>
          </p:cNvPr>
          <p:cNvSpPr txBox="1"/>
          <p:nvPr/>
        </p:nvSpPr>
        <p:spPr>
          <a:xfrm>
            <a:off x="327992" y="5879068"/>
            <a:ext cx="24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 </a:t>
            </a:r>
            <a:r>
              <a:rPr lang="en-US" altLang="ko-KR" dirty="0" err="1"/>
              <a:t>TxData</a:t>
            </a:r>
            <a:r>
              <a:rPr lang="en-US" altLang="ko-KR" dirty="0"/>
              <a:t> looks like …</a:t>
            </a:r>
            <a:endParaRPr lang="ko-KR" altLang="en-US" dirty="0"/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B8755236-678C-46F7-AEC6-7FAD2269384C}"/>
              </a:ext>
            </a:extLst>
          </p:cNvPr>
          <p:cNvSpPr/>
          <p:nvPr/>
        </p:nvSpPr>
        <p:spPr>
          <a:xfrm>
            <a:off x="5357190" y="1093304"/>
            <a:ext cx="5247861" cy="19668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“User </a:t>
            </a:r>
            <a:r>
              <a:rPr lang="en-US" altLang="ko-KR" i="1" dirty="0">
                <a:solidFill>
                  <a:srgbClr val="0070C0"/>
                </a:solidFill>
              </a:rPr>
              <a:t>&lt;random number&gt; </a:t>
            </a:r>
            <a:r>
              <a:rPr lang="en-US" altLang="ko-KR" dirty="0"/>
              <a:t>sent </a:t>
            </a:r>
            <a:r>
              <a:rPr lang="en-US" altLang="ko-KR" b="1" i="1" dirty="0"/>
              <a:t>&lt;random number&gt; </a:t>
            </a:r>
            <a:r>
              <a:rPr lang="en-US" altLang="ko-KR" dirty="0"/>
              <a:t>tokens to user </a:t>
            </a:r>
            <a:r>
              <a:rPr lang="en-US" altLang="ko-KR" b="1" i="1" dirty="0"/>
              <a:t>&lt;random number&gt;</a:t>
            </a:r>
            <a:r>
              <a:rPr lang="en-US" altLang="ko-KR" dirty="0"/>
              <a:t>.”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2C749-8580-47B7-9BF5-53B0EF1809DB}"/>
              </a:ext>
            </a:extLst>
          </p:cNvPr>
          <p:cNvSpPr txBox="1"/>
          <p:nvPr/>
        </p:nvSpPr>
        <p:spPr>
          <a:xfrm>
            <a:off x="6929021" y="6530613"/>
            <a:ext cx="5262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http://blockxchain.org/2017/06/04/simple-local-python-blockchain-pt1/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48372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13B0B-48D4-456F-8EFB-9772033D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Mine New Block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14CC3-2AD8-4784-82F5-100E723ACDFA}"/>
              </a:ext>
            </a:extLst>
          </p:cNvPr>
          <p:cNvSpPr txBox="1"/>
          <p:nvPr/>
        </p:nvSpPr>
        <p:spPr>
          <a:xfrm>
            <a:off x="4662924" y="0"/>
            <a:ext cx="5955476" cy="692497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def </a:t>
            </a:r>
            <a:r>
              <a:rPr lang="en-US" altLang="ko-KR" sz="1200" dirty="0" err="1"/>
              <a:t>mineNewBlock</a:t>
            </a:r>
            <a:r>
              <a:rPr lang="en-US" altLang="ko-KR" sz="1200" dirty="0"/>
              <a:t>(difficulty = 5, </a:t>
            </a:r>
            <a:r>
              <a:rPr lang="en-US" altLang="ko-KR" sz="1200" dirty="0" err="1"/>
              <a:t>blockchainPath</a:t>
            </a:r>
            <a:r>
              <a:rPr lang="en-US" altLang="ko-KR" sz="1200" dirty="0"/>
              <a:t> = 'blockchain.csv'):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blockchain = </a:t>
            </a:r>
            <a:r>
              <a:rPr lang="en-US" altLang="ko-KR" sz="1200" dirty="0" err="1"/>
              <a:t>readBlockchain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blockchainPath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txData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getTxData</a:t>
            </a:r>
            <a:r>
              <a:rPr lang="en-US" altLang="ko-KR" sz="1200" dirty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timestamp = </a:t>
            </a:r>
            <a:r>
              <a:rPr lang="en-US" altLang="ko-KR" sz="1200" dirty="0" err="1"/>
              <a:t>time.time</a:t>
            </a:r>
            <a:r>
              <a:rPr lang="en-US" altLang="ko-KR" sz="1200" dirty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proof = 0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newBlockFound</a:t>
            </a:r>
            <a:r>
              <a:rPr lang="en-US" altLang="ko-KR" sz="1200" dirty="0"/>
              <a:t> = False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print('Mining a block...')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while not </a:t>
            </a:r>
            <a:r>
              <a:rPr lang="en-US" altLang="ko-KR" sz="1200" dirty="0" err="1"/>
              <a:t>newBlockFound</a:t>
            </a:r>
            <a:r>
              <a:rPr lang="en-US" altLang="ko-KR" sz="1200" dirty="0"/>
              <a:t>: 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#print("Trying new block proof...")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newBlockAttempt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generateNextBlock</a:t>
            </a:r>
            <a:r>
              <a:rPr lang="en-US" altLang="ko-KR" sz="1200" dirty="0"/>
              <a:t>(blockchain, </a:t>
            </a:r>
            <a:r>
              <a:rPr lang="en-US" altLang="ko-KR" sz="1200" dirty="0" err="1"/>
              <a:t>txData</a:t>
            </a:r>
            <a:r>
              <a:rPr lang="en-US" altLang="ko-KR" sz="1200" dirty="0"/>
              <a:t>, timestamp, proof)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if </a:t>
            </a:r>
            <a:r>
              <a:rPr lang="en-US" altLang="ko-KR" sz="1200" dirty="0" err="1"/>
              <a:t>newBlockAttempt.currentHash</a:t>
            </a:r>
            <a:r>
              <a:rPr lang="en-US" altLang="ko-KR" sz="1200" dirty="0"/>
              <a:t>[0:difficulty] == '0'*difficulty: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stopTime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time.time</a:t>
            </a:r>
            <a:r>
              <a:rPr lang="en-US" altLang="ko-KR" sz="1200" dirty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    timer = </a:t>
            </a:r>
            <a:r>
              <a:rPr lang="en-US" altLang="ko-KR" sz="1200" dirty="0" err="1"/>
              <a:t>stopTime</a:t>
            </a:r>
            <a:r>
              <a:rPr lang="en-US" altLang="ko-KR" sz="1200" dirty="0"/>
              <a:t> - timestamp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    print('New block found with proof', proof, 'in', round(timer, 2), 'seconds.')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newBlockFound</a:t>
            </a:r>
            <a:r>
              <a:rPr lang="en-US" altLang="ko-KR" sz="1200" dirty="0"/>
              <a:t> = True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else: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    proof += 1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blockchain.append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newBlockAttempt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writeBlockchain</a:t>
            </a:r>
            <a:r>
              <a:rPr lang="en-US" altLang="ko-KR" sz="1200" dirty="0"/>
              <a:t>(blockchain)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ED0CB-0FB3-4CED-9216-DE63DCB4CC5B}"/>
              </a:ext>
            </a:extLst>
          </p:cNvPr>
          <p:cNvSpPr txBox="1"/>
          <p:nvPr/>
        </p:nvSpPr>
        <p:spPr>
          <a:xfrm>
            <a:off x="457199" y="5138531"/>
            <a:ext cx="3469348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def mine(</a:t>
            </a:r>
            <a:r>
              <a:rPr lang="en-US" altLang="ko-KR" dirty="0" err="1"/>
              <a:t>blocksToMine</a:t>
            </a:r>
            <a:r>
              <a:rPr lang="en-US" altLang="ko-KR" dirty="0"/>
              <a:t> = 5):</a:t>
            </a:r>
          </a:p>
          <a:p>
            <a:endParaRPr lang="en-US" altLang="ko-KR" dirty="0"/>
          </a:p>
          <a:p>
            <a:r>
              <a:rPr lang="en-US" altLang="ko-KR" dirty="0"/>
              <a:t>    for _ in range(</a:t>
            </a:r>
            <a:r>
              <a:rPr lang="en-US" altLang="ko-KR" dirty="0" err="1"/>
              <a:t>blocksToMine</a:t>
            </a:r>
            <a:r>
              <a:rPr lang="en-US" altLang="ko-KR" dirty="0"/>
              <a:t>):</a:t>
            </a:r>
          </a:p>
          <a:p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mineNewBlock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C65B8-7B05-48D3-8690-8F6781108925}"/>
              </a:ext>
            </a:extLst>
          </p:cNvPr>
          <p:cNvSpPr txBox="1"/>
          <p:nvPr/>
        </p:nvSpPr>
        <p:spPr>
          <a:xfrm>
            <a:off x="6929021" y="6530613"/>
            <a:ext cx="5262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http://blockxchain.org/2017/06/04/simple-local-python-blockchain-pt1/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1228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C290D-741B-4855-A219-B3C79295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Characteristic of </a:t>
            </a:r>
            <a:r>
              <a:rPr lang="en-US" altLang="ko-KR" dirty="0" err="1"/>
              <a:t>BlockChain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C72A0-9901-46E5-BFFE-0900BC05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Transactions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Blocks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Snapshot or Chaining between Blocks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Hash for a integrity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Validating of existing Blocks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Interface or Interact with other nodes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etc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12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8140-BD70-402B-A8A4-10643905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br>
              <a:rPr lang="en-US" altLang="ko-KR" dirty="0"/>
            </a:br>
            <a:r>
              <a:rPr lang="en-US" altLang="ko-KR" dirty="0"/>
              <a:t>development environment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482C7-F62C-4047-BA1D-4A633AF1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Python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Anaconda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Jupyter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Pycharm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Ftp, Linux Server, REST Test Tool(ARC, Post Man, Fiddler,…)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Git, File Compare Tools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70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6C811-4097-484A-B416-478D86A3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31913"/>
            <a:ext cx="8596668" cy="1320800"/>
          </a:xfrm>
        </p:spPr>
        <p:txBody>
          <a:bodyPr/>
          <a:lstStyle/>
          <a:p>
            <a:r>
              <a:rPr lang="en-US" altLang="ko-KR" dirty="0"/>
              <a:t>Simple HTTP Server</a:t>
            </a:r>
            <a:br>
              <a:rPr lang="en-US" altLang="ko-KR" dirty="0"/>
            </a:br>
            <a:r>
              <a:rPr lang="en-US" altLang="ko-KR" dirty="0"/>
              <a:t>by Python (GET)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56C25E-EE93-473D-B085-E55D3106D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44312"/>
            <a:ext cx="7810500" cy="658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2D3246-9C13-4A83-9027-28C8E2FE890A}"/>
              </a:ext>
            </a:extLst>
          </p:cNvPr>
          <p:cNvSpPr txBox="1"/>
          <p:nvPr/>
        </p:nvSpPr>
        <p:spPr>
          <a:xfrm>
            <a:off x="0" y="6604084"/>
            <a:ext cx="69236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참조 </a:t>
            </a:r>
            <a:r>
              <a:rPr lang="en-US" altLang="ko-KR" sz="1050" dirty="0"/>
              <a:t>: https://mafayyaz.wordpress.com/2013/02/08/writing-simple-http-server-in-python-with-rest-and-json/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A5C3E8-FC95-45A8-B617-F71A1AF6C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42028"/>
            <a:ext cx="5247861" cy="965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28DE0E-2A6B-4126-A6C1-DF92DAD98C91}"/>
              </a:ext>
            </a:extLst>
          </p:cNvPr>
          <p:cNvSpPr txBox="1"/>
          <p:nvPr/>
        </p:nvSpPr>
        <p:spPr>
          <a:xfrm>
            <a:off x="0" y="6372171"/>
            <a:ext cx="814678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참조 </a:t>
            </a:r>
            <a:r>
              <a:rPr lang="en-US" altLang="ko-KR" sz="1050" dirty="0"/>
              <a:t>: https://docs.python.org/3/library/http.server.html?highlight=basehttprequesthandler#http.server.BaseHTTPRequestHandler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7438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5830B-A53A-413C-8823-43EF6796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Simple HTTP Server</a:t>
            </a:r>
            <a:br>
              <a:rPr lang="en-US" altLang="ko-KR" dirty="0"/>
            </a:br>
            <a:r>
              <a:rPr lang="en-US" altLang="ko-KR" dirty="0"/>
              <a:t>by Python (GET) –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4F412-0D12-4371-955D-CA8F05311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문자열 다루기 </a:t>
            </a:r>
            <a:r>
              <a:rPr lang="en-US" altLang="ko-KR" dirty="0"/>
              <a:t>: split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8A12D2-9F4F-4A58-8DAB-C164E031C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77" y="1864624"/>
            <a:ext cx="6962775" cy="492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111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380DA-28FF-4C88-8B52-A9B62E45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700E7-543A-4E5E-BB5C-AADB650E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Make your own APIs on Development Server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포트 번호 </a:t>
            </a:r>
            <a:r>
              <a:rPr lang="en-US" altLang="ko-KR" dirty="0"/>
              <a:t>: 80 + </a:t>
            </a:r>
            <a:r>
              <a:rPr lang="ko-KR" altLang="en-US" dirty="0"/>
              <a:t> 학번 끝 두자리로 설정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API Spec</a:t>
            </a:r>
            <a:r>
              <a:rPr lang="ko-KR" altLang="en-US" dirty="0"/>
              <a:t> 작성 및 테스트 결과를 </a:t>
            </a:r>
            <a:r>
              <a:rPr lang="en-US" altLang="ko-KR" dirty="0"/>
              <a:t>Development Server</a:t>
            </a:r>
            <a:r>
              <a:rPr lang="ko-KR" altLang="en-US" dirty="0"/>
              <a:t>에 업로드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업로드 위치 </a:t>
            </a:r>
            <a:r>
              <a:rPr lang="en-US" altLang="ko-KR" dirty="0"/>
              <a:t>: /home/smrt00xx/…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실행 </a:t>
            </a:r>
            <a:r>
              <a:rPr lang="en-US" altLang="ko-KR" dirty="0"/>
              <a:t>: python server.py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테스트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http://192.168.110.116:80xx/api/v1/getrecord</a:t>
            </a:r>
            <a:br>
              <a:rPr lang="en-US" altLang="ko-KR" dirty="0"/>
            </a:br>
            <a:r>
              <a:rPr lang="en-US" altLang="ko-KR" dirty="0"/>
              <a:t>- API</a:t>
            </a:r>
            <a:r>
              <a:rPr lang="ko-KR" altLang="en-US" dirty="0"/>
              <a:t> </a:t>
            </a:r>
            <a:r>
              <a:rPr lang="en-US" altLang="ko-KR" dirty="0"/>
              <a:t>Spec.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기본정보</a:t>
            </a:r>
            <a:r>
              <a:rPr lang="en-US" altLang="ko-KR" dirty="0"/>
              <a:t>(</a:t>
            </a:r>
            <a:r>
              <a:rPr lang="ko-KR" altLang="en-US" dirty="0"/>
              <a:t>요청</a:t>
            </a:r>
            <a:r>
              <a:rPr lang="en-US" altLang="ko-KR" dirty="0"/>
              <a:t>URL, </a:t>
            </a:r>
            <a:r>
              <a:rPr lang="ko-KR" altLang="en-US" dirty="0"/>
              <a:t>포맷</a:t>
            </a:r>
            <a:r>
              <a:rPr lang="en-US" altLang="ko-KR" dirty="0"/>
              <a:t>, </a:t>
            </a:r>
            <a:r>
              <a:rPr lang="ko-KR" altLang="en-US" dirty="0"/>
              <a:t>방식</a:t>
            </a:r>
            <a:r>
              <a:rPr lang="en-US" altLang="ko-KR" dirty="0"/>
              <a:t>), </a:t>
            </a:r>
            <a:r>
              <a:rPr lang="ko-KR" altLang="en-US" dirty="0"/>
              <a:t>요청변수</a:t>
            </a:r>
            <a:r>
              <a:rPr lang="en-US" altLang="ko-KR" dirty="0"/>
              <a:t>, </a:t>
            </a:r>
            <a:r>
              <a:rPr lang="ko-KR" altLang="en-US" dirty="0"/>
              <a:t>출력결과</a:t>
            </a:r>
            <a:r>
              <a:rPr lang="en-US" altLang="ko-KR" dirty="0"/>
              <a:t>, </a:t>
            </a:r>
            <a:r>
              <a:rPr lang="ko-KR" altLang="en-US" dirty="0"/>
              <a:t>에러코드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835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7A45E-5EC3-463A-BDE9-E8D05068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51" y="430696"/>
            <a:ext cx="8596668" cy="1320800"/>
          </a:xfrm>
        </p:spPr>
        <p:txBody>
          <a:bodyPr/>
          <a:lstStyle/>
          <a:p>
            <a:r>
              <a:rPr lang="en-US" altLang="ko-KR" dirty="0"/>
              <a:t>Simple HTTP Server</a:t>
            </a:r>
            <a:br>
              <a:rPr lang="en-US" altLang="ko-KR" dirty="0"/>
            </a:br>
            <a:r>
              <a:rPr lang="en-US" altLang="ko-KR" dirty="0"/>
              <a:t>by Python (POST)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C711B-92BA-4E1E-B72C-1F69CC16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132" y="559619"/>
            <a:ext cx="7460868" cy="6232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147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A325C-6EB5-4504-A3F5-2D31A1BC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A84A-F5FA-4221-B452-8D251622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1496"/>
            <a:ext cx="5524500" cy="4943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B064CA-8029-4253-9079-247A8FCB1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406" y="3205625"/>
            <a:ext cx="4924425" cy="8953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EA8F81E-2B59-495B-BA4A-11F1952CE005}"/>
              </a:ext>
            </a:extLst>
          </p:cNvPr>
          <p:cNvSpPr txBox="1">
            <a:spLocks/>
          </p:cNvSpPr>
          <p:nvPr/>
        </p:nvSpPr>
        <p:spPr>
          <a:xfrm>
            <a:off x="249951" y="43069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/>
              <a:t>Simple HTTP Server</a:t>
            </a:r>
            <a:br>
              <a:rPr lang="en-US" altLang="ko-KR"/>
            </a:br>
            <a:r>
              <a:rPr lang="en-US" altLang="ko-KR"/>
              <a:t>by Python (POST)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35023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5817</TotalTime>
  <Words>1231</Words>
  <Application>Microsoft Office PowerPoint</Application>
  <PresentationFormat>와이드스크린</PresentationFormat>
  <Paragraphs>225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HY그래픽M</vt:lpstr>
      <vt:lpstr>맑은 고딕</vt:lpstr>
      <vt:lpstr>Arial</vt:lpstr>
      <vt:lpstr>Trebuchet MS</vt:lpstr>
      <vt:lpstr>Wingdings 3</vt:lpstr>
      <vt:lpstr>패싯</vt:lpstr>
      <vt:lpstr>BlockChain on Python</vt:lpstr>
      <vt:lpstr>Overview</vt:lpstr>
      <vt:lpstr>Characteristic of BlockChain</vt:lpstr>
      <vt:lpstr>Python development environment</vt:lpstr>
      <vt:lpstr>Simple HTTP Server by Python (GET)</vt:lpstr>
      <vt:lpstr>Simple HTTP Server by Python (GET) – Review</vt:lpstr>
      <vt:lpstr>Practice #1</vt:lpstr>
      <vt:lpstr>Simple HTTP Server by Python (POST)</vt:lpstr>
      <vt:lpstr>PowerPoint 프레젠테이션</vt:lpstr>
      <vt:lpstr>Simple HTTP Server by Python (POST)</vt:lpstr>
      <vt:lpstr>Simple HTTP Server by Python (POST)</vt:lpstr>
      <vt:lpstr>Practice #2</vt:lpstr>
      <vt:lpstr>Genesis Block</vt:lpstr>
      <vt:lpstr>Genesis Block</vt:lpstr>
      <vt:lpstr>Genesis Block</vt:lpstr>
      <vt:lpstr>Hashing Blocks</vt:lpstr>
      <vt:lpstr>Creating New Blocks</vt:lpstr>
      <vt:lpstr>So far we can</vt:lpstr>
      <vt:lpstr>Validation Blocks</vt:lpstr>
      <vt:lpstr>Validation Blocks</vt:lpstr>
      <vt:lpstr>Validation Blocks</vt:lpstr>
      <vt:lpstr>Making TxData</vt:lpstr>
      <vt:lpstr>Mine New Block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on Python</dc:title>
  <dc:creator>황원용</dc:creator>
  <cp:lastModifiedBy>황원용</cp:lastModifiedBy>
  <cp:revision>43</cp:revision>
  <dcterms:created xsi:type="dcterms:W3CDTF">2018-04-16T00:52:29Z</dcterms:created>
  <dcterms:modified xsi:type="dcterms:W3CDTF">2018-05-02T02:04:26Z</dcterms:modified>
</cp:coreProperties>
</file>