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97" r:id="rId1"/>
    <p:sldMasterId id="2147484436" r:id="rId2"/>
  </p:sldMasterIdLst>
  <p:notesMasterIdLst>
    <p:notesMasterId r:id="rId65"/>
  </p:notesMasterIdLst>
  <p:handoutMasterIdLst>
    <p:handoutMasterId r:id="rId66"/>
  </p:handoutMasterIdLst>
  <p:sldIdLst>
    <p:sldId id="285" r:id="rId3"/>
    <p:sldId id="297" r:id="rId4"/>
    <p:sldId id="287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8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298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00" r:id="rId44"/>
    <p:sldId id="338" r:id="rId45"/>
    <p:sldId id="339" r:id="rId46"/>
    <p:sldId id="340" r:id="rId47"/>
    <p:sldId id="341" r:id="rId48"/>
    <p:sldId id="343" r:id="rId49"/>
    <p:sldId id="344" r:id="rId50"/>
    <p:sldId id="345" r:id="rId51"/>
    <p:sldId id="347" r:id="rId52"/>
    <p:sldId id="348" r:id="rId53"/>
    <p:sldId id="342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8" r:id="rId63"/>
    <p:sldId id="357" r:id="rId6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6D3"/>
    <a:srgbClr val="F0F0F0"/>
    <a:srgbClr val="FFFFFF"/>
    <a:srgbClr val="E4E4E4"/>
    <a:srgbClr val="EAEAEA"/>
    <a:srgbClr val="1A3788"/>
    <a:srgbClr val="68AD35"/>
    <a:srgbClr val="FF6600"/>
  </p:clrMru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649" autoAdjust="0"/>
  </p:normalViewPr>
  <p:slideViewPr>
    <p:cSldViewPr snapToGrid="0">
      <p:cViewPr varScale="1">
        <p:scale>
          <a:sx n="77" d="100"/>
          <a:sy n="77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25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F7F7F"/>
                </a:solidFill>
                <a:latin typeface="Calibri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Neoris Presentation Material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25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F7F7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38BBA47-CE08-4431-9C59-95DC2E00A72D}" type="datetime1">
              <a:rPr lang="en-US"/>
              <a:pPr>
                <a:defRPr/>
              </a:pPr>
              <a:t>10/16/2012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2"/>
          </p:nvPr>
        </p:nvSpPr>
        <p:spPr>
          <a:xfrm>
            <a:off x="0" y="9059863"/>
            <a:ext cx="4668838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F7F7F"/>
                </a:solidFill>
                <a:latin typeface="Calibri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Do not reproduce without prior written permission from Neoris</a:t>
            </a:r>
          </a:p>
        </p:txBody>
      </p:sp>
      <p:grpSp>
        <p:nvGrpSpPr>
          <p:cNvPr id="80901" name="Group 6"/>
          <p:cNvGrpSpPr>
            <a:grpSpLocks/>
          </p:cNvGrpSpPr>
          <p:nvPr/>
        </p:nvGrpSpPr>
        <p:grpSpPr bwMode="auto">
          <a:xfrm>
            <a:off x="5137150" y="8991600"/>
            <a:ext cx="1173163" cy="304800"/>
            <a:chOff x="6872035" y="6092007"/>
            <a:chExt cx="1172369" cy="304800"/>
          </a:xfrm>
        </p:grpSpPr>
        <p:sp>
          <p:nvSpPr>
            <p:cNvPr id="8" name="Rectangle 317"/>
            <p:cNvSpPr>
              <a:spLocks noChangeArrowheads="1"/>
            </p:cNvSpPr>
            <p:nvPr/>
          </p:nvSpPr>
          <p:spPr bwMode="auto">
            <a:xfrm rot="5400000" flipH="1" flipV="1">
              <a:off x="7152730" y="5811312"/>
              <a:ext cx="304800" cy="866188"/>
            </a:xfrm>
            <a:prstGeom prst="round1Rect">
              <a:avLst/>
            </a:prstGeom>
            <a:solidFill>
              <a:srgbClr val="FFFFFF"/>
            </a:solidFill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 pitchFamily="-106" charset="0"/>
                <a:ea typeface="Arial" pitchFamily="-106" charset="0"/>
                <a:cs typeface="Arial" pitchFamily="-106" charset="0"/>
              </a:endParaRPr>
            </a:p>
          </p:txBody>
        </p:sp>
        <p:pic>
          <p:nvPicPr>
            <p:cNvPr id="80903" name="Picture 257" descr="neoris_blue_logo_red_taglin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7197237" y="5902855"/>
              <a:ext cx="197821" cy="686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259"/>
            <p:cNvSpPr>
              <a:spLocks noChangeArrowheads="1"/>
            </p:cNvSpPr>
            <p:nvPr/>
          </p:nvSpPr>
          <p:spPr bwMode="auto">
            <a:xfrm rot="16200000" flipV="1">
              <a:off x="7745263" y="6089729"/>
              <a:ext cx="293688" cy="304594"/>
            </a:xfrm>
            <a:prstGeom prst="round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rnd" algn="ctr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11" name="Rectangle 58"/>
            <p:cNvSpPr>
              <a:spLocks noChangeArrowheads="1"/>
            </p:cNvSpPr>
            <p:nvPr/>
          </p:nvSpPr>
          <p:spPr bwMode="auto">
            <a:xfrm rot="5400000" flipH="1" flipV="1">
              <a:off x="7811936" y="6153189"/>
              <a:ext cx="166687" cy="1871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vert="eaVert" wrap="none"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fld id="{2D5A0D15-0DBA-4AC3-AB37-9C0B843F5B90}" type="slidenum">
                <a:rPr lang="en-US" sz="1200">
                  <a:solidFill>
                    <a:schemeClr val="bg1"/>
                  </a:solidFill>
                </a:rPr>
                <a:pPr algn="ctr" eaLnBrk="0" hangingPunct="0">
                  <a:lnSpc>
                    <a:spcPct val="90000"/>
                  </a:lnSpc>
                  <a:defRPr/>
                </a:pPr>
                <a:t>‹#›</a:t>
              </a:fld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25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7F7F7F"/>
                </a:solidFill>
                <a:latin typeface="Calibri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Neoris Presentation Material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3254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F7F7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A87F48-5FFE-46FB-9840-0B3EEEF5906B}" type="datetime1">
              <a:rPr lang="en-US"/>
              <a:pPr>
                <a:defRPr/>
              </a:pPr>
              <a:t>10/16/2012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623888"/>
            <a:ext cx="5508625" cy="41322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5073650"/>
            <a:ext cx="5486400" cy="3525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059863"/>
            <a:ext cx="4668838" cy="234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7F7F7F"/>
                </a:solidFill>
                <a:latin typeface="Calibri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Do not reproduce without prior written permission from Neoris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5103813" y="8991600"/>
            <a:ext cx="1171575" cy="304800"/>
            <a:chOff x="6872035" y="6092007"/>
            <a:chExt cx="1172369" cy="304800"/>
          </a:xfrm>
        </p:grpSpPr>
        <p:sp>
          <p:nvSpPr>
            <p:cNvPr id="9" name="Rectangle 317"/>
            <p:cNvSpPr>
              <a:spLocks noChangeArrowheads="1"/>
            </p:cNvSpPr>
            <p:nvPr/>
          </p:nvSpPr>
          <p:spPr bwMode="auto">
            <a:xfrm rot="5400000" flipH="1" flipV="1">
              <a:off x="7153317" y="5810725"/>
              <a:ext cx="304800" cy="867362"/>
            </a:xfrm>
            <a:prstGeom prst="round1Rect">
              <a:avLst/>
            </a:prstGeom>
            <a:solidFill>
              <a:srgbClr val="FFFFFF"/>
            </a:solidFill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 pitchFamily="-106" charset="0"/>
                <a:ea typeface="Arial" pitchFamily="-106" charset="0"/>
                <a:cs typeface="Arial" pitchFamily="-106" charset="0"/>
              </a:endParaRPr>
            </a:p>
          </p:txBody>
        </p:sp>
        <p:pic>
          <p:nvPicPr>
            <p:cNvPr id="77833" name="Picture 257" descr="neoris_blue_logo_red_taglin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7197237" y="5902855"/>
              <a:ext cx="197821" cy="686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259"/>
            <p:cNvSpPr>
              <a:spLocks noChangeArrowheads="1"/>
            </p:cNvSpPr>
            <p:nvPr/>
          </p:nvSpPr>
          <p:spPr bwMode="auto">
            <a:xfrm rot="16200000" flipV="1">
              <a:off x="7745057" y="6089523"/>
              <a:ext cx="293688" cy="305007"/>
            </a:xfrm>
            <a:prstGeom prst="round1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rnd" algn="ctr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 pitchFamily="-106" charset="0"/>
                <a:ea typeface="Arial" pitchFamily="-106" charset="0"/>
                <a:cs typeface="Arial" pitchFamily="-106" charset="0"/>
              </a:endParaRP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 rot="5400000" flipH="1" flipV="1">
              <a:off x="7811734" y="6153063"/>
              <a:ext cx="166687" cy="1874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vert="eaVert" wrap="none"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fld id="{3B8C4F73-1EEC-42E1-BC4A-442A6C1B1610}" type="slidenum">
                <a:rPr lang="en-US" sz="1200">
                  <a:solidFill>
                    <a:schemeClr val="bg1"/>
                  </a:solidFill>
                </a:rPr>
                <a:pPr algn="ctr" eaLnBrk="0" hangingPunct="0">
                  <a:lnSpc>
                    <a:spcPct val="90000"/>
                  </a:lnSpc>
                  <a:defRPr/>
                </a:pPr>
                <a:t>‹#›</a:t>
              </a:fld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hf/>
  <p:notesStyle>
    <a:lvl1pPr marL="112713" indent="-1127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338138" indent="-1079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576263" indent="-1127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457700"/>
            <a:ext cx="9144000" cy="2400300"/>
          </a:xfrm>
          <a:prstGeom prst="rect">
            <a:avLst/>
          </a:prstGeom>
          <a:solidFill>
            <a:schemeClr val="bg1"/>
          </a:solidFill>
          <a:ln w="3175" cap="rnd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sz="1200">
              <a:latin typeface="Calibri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7" name="Picture 32" descr="Neoris Background.jpg"/>
          <p:cNvPicPr>
            <a:picLocks noChangeAspect="1"/>
          </p:cNvPicPr>
          <p:nvPr/>
        </p:nvPicPr>
        <p:blipFill>
          <a:blip r:embed="rId2"/>
          <a:srcRect t="32672"/>
          <a:stretch>
            <a:fillRect/>
          </a:stretch>
        </p:blipFill>
        <p:spPr bwMode="auto">
          <a:xfrm>
            <a:off x="0" y="-15875"/>
            <a:ext cx="9094788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3" descr="Color_gradient_Bar.jp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21188"/>
            <a:ext cx="9144000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sosceles Triangle 8"/>
          <p:cNvSpPr/>
          <p:nvPr/>
        </p:nvSpPr>
        <p:spPr bwMode="auto">
          <a:xfrm rot="5400000">
            <a:off x="15082" y="408781"/>
            <a:ext cx="201612" cy="142875"/>
          </a:xfrm>
          <a:prstGeom prst="triangle">
            <a:avLst/>
          </a:prstGeom>
          <a:solidFill>
            <a:srgbClr val="FFFFFF"/>
          </a:solidFill>
          <a:ln w="317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Verdana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" name="Text Box 323"/>
          <p:cNvSpPr txBox="1">
            <a:spLocks noChangeArrowheads="1"/>
          </p:cNvSpPr>
          <p:nvPr/>
        </p:nvSpPr>
        <p:spPr bwMode="auto">
          <a:xfrm>
            <a:off x="4486275" y="6646863"/>
            <a:ext cx="4514850" cy="138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900">
                <a:solidFill>
                  <a:srgbClr val="1F497D"/>
                </a:solidFill>
                <a:latin typeface="Calibri" pitchFamily="-106" charset="0"/>
                <a:ea typeface="Calibri" pitchFamily="-106" charset="0"/>
                <a:cs typeface="Calibri" pitchFamily="-106" charset="0"/>
              </a:rPr>
              <a:t> Confidential // Do Not Reproduce without prior written permission from Neoris</a:t>
            </a:r>
          </a:p>
        </p:txBody>
      </p:sp>
      <p:pic>
        <p:nvPicPr>
          <p:cNvPr id="11" name="Picture 48" descr="Mapa Oficinas Globales Neori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5325" y="1549400"/>
            <a:ext cx="42799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9" descr="Presencia_Continentes-0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6588" y="76200"/>
            <a:ext cx="70802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32"/>
          <p:cNvSpPr>
            <a:spLocks noChangeArrowheads="1"/>
          </p:cNvSpPr>
          <p:nvPr/>
        </p:nvSpPr>
        <p:spPr bwMode="auto">
          <a:xfrm>
            <a:off x="25400" y="23813"/>
            <a:ext cx="9094788" cy="6810375"/>
          </a:xfrm>
          <a:prstGeom prst="rect">
            <a:avLst/>
          </a:prstGeom>
          <a:noFill/>
          <a:ln w="50800" cap="rnd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Verdana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36" name="Rectangle 319"/>
          <p:cNvSpPr>
            <a:spLocks noGrp="1" noChangeArrowheads="1"/>
          </p:cNvSpPr>
          <p:nvPr>
            <p:ph type="subTitle" idx="1"/>
          </p:nvPr>
        </p:nvSpPr>
        <p:spPr>
          <a:xfrm>
            <a:off x="498855" y="5611047"/>
            <a:ext cx="5980176" cy="437177"/>
          </a:xfrm>
          <a:prstGeom prst="rect">
            <a:avLst/>
          </a:prstGeom>
          <a:noFill/>
          <a:ln w="9525">
            <a:miter lim="800000"/>
          </a:ln>
        </p:spPr>
        <p:txBody>
          <a:bodyPr lIns="0"/>
          <a:lstStyle>
            <a:lvl1pPr marL="0" indent="115888">
              <a:buFont typeface="Verdana" pitchFamily="34" charset="0"/>
              <a:buNone/>
              <a:def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7" name="Rectangle 321"/>
          <p:cNvSpPr>
            <a:spLocks noGrp="1" noChangeArrowheads="1"/>
          </p:cNvSpPr>
          <p:nvPr>
            <p:ph type="ctrTitle"/>
          </p:nvPr>
        </p:nvSpPr>
        <p:spPr>
          <a:xfrm>
            <a:off x="498855" y="5094411"/>
            <a:ext cx="5980176" cy="488950"/>
          </a:xfrm>
          <a:prstGeom prst="rect">
            <a:avLst/>
          </a:prstGeom>
        </p:spPr>
        <p:txBody>
          <a:bodyPr anchor="t"/>
          <a:lstStyle>
            <a:lvl1pPr algn="l">
              <a:defRPr sz="2400" b="1" cap="none" baseline="0">
                <a:solidFill>
                  <a:srgbClr val="1F497D"/>
                </a:solidFill>
                <a:latin typeface="Calibri"/>
                <a:cs typeface="Calibri"/>
              </a:defRPr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8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498855" y="6073365"/>
            <a:ext cx="5980176" cy="247183"/>
          </a:xfrm>
          <a:prstGeom prst="roundRect">
            <a:avLst>
              <a:gd name="adj" fmla="val 1000"/>
            </a:avLst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DB8819"/>
              </a:buClr>
              <a:buNone/>
              <a:defRPr lang="en-US" sz="1050" kern="1200" dirty="0" smtClean="0">
                <a:solidFill>
                  <a:srgbClr val="1F497D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199703" y="6591300"/>
            <a:ext cx="1489397" cy="210314"/>
          </a:xfrm>
          <a:prstGeom prst="roundRect">
            <a:avLst>
              <a:gd name="adj" fmla="val 1000"/>
            </a:avLst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DB8819"/>
              </a:buClr>
              <a:buNone/>
              <a:defRPr lang="en-US" sz="800" kern="1200" dirty="0" smtClean="0">
                <a:solidFill>
                  <a:srgbClr val="1F497D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Layo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Layou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 descr="Neoris Background.jpg"/>
          <p:cNvPicPr>
            <a:picLocks noChangeAspect="1"/>
          </p:cNvPicPr>
          <p:nvPr/>
        </p:nvPicPr>
        <p:blipFill>
          <a:blip r:embed="rId2"/>
          <a:srcRect r="2473"/>
          <a:stretch>
            <a:fillRect/>
          </a:stretch>
        </p:blipFill>
        <p:spPr bwMode="auto">
          <a:xfrm>
            <a:off x="46038" y="49213"/>
            <a:ext cx="9085262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 Same Side Corner Rectangle 2"/>
          <p:cNvSpPr/>
          <p:nvPr/>
        </p:nvSpPr>
        <p:spPr>
          <a:xfrm rot="16200000">
            <a:off x="7196931" y="3426620"/>
            <a:ext cx="1368425" cy="2525712"/>
          </a:xfrm>
          <a:prstGeom prst="round2SameRect">
            <a:avLst>
              <a:gd name="adj1" fmla="val 9542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  <a:alpha val="6000"/>
                </a:schemeClr>
              </a:gs>
              <a:gs pos="100000">
                <a:srgbClr val="DBDBDB">
                  <a:alpha val="50000"/>
                </a:srgbClr>
              </a:gs>
            </a:gsLst>
            <a:lin ang="5400000" scaled="1"/>
            <a:tileRect/>
          </a:gradFill>
          <a:ln w="3175" cap="rnd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sz="1200">
              <a:latin typeface="Calibri" pitchFamily="-106" charset="0"/>
              <a:ea typeface="Calibri" pitchFamily="-106" charset="0"/>
              <a:cs typeface="Calibri" pitchFamily="-106" charset="0"/>
            </a:endParaRPr>
          </a:p>
        </p:txBody>
      </p:sp>
      <p:sp>
        <p:nvSpPr>
          <p:cNvPr id="4" name="Rectangle 332"/>
          <p:cNvSpPr>
            <a:spLocks noChangeArrowheads="1"/>
          </p:cNvSpPr>
          <p:nvPr/>
        </p:nvSpPr>
        <p:spPr bwMode="auto">
          <a:xfrm>
            <a:off x="25400" y="23813"/>
            <a:ext cx="9094788" cy="6810375"/>
          </a:xfrm>
          <a:prstGeom prst="rect">
            <a:avLst/>
          </a:prstGeom>
          <a:noFill/>
          <a:ln w="50800" cap="rnd">
            <a:solidFill>
              <a:schemeClr val="bg1"/>
            </a:solidFill>
            <a:miter lim="800000"/>
            <a:headEnd/>
            <a:tailEnd/>
          </a:ln>
          <a:effectLst>
            <a:outerShdw algn="tl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Verdana" pitchFamily="-106" charset="0"/>
              <a:ea typeface="Arial" pitchFamily="-106" charset="0"/>
              <a:cs typeface="Arial" pitchFamily="-106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10/16/2012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36562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242300" cy="3556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1"/>
          </p:nvPr>
        </p:nvSpPr>
        <p:spPr>
          <a:xfrm>
            <a:off x="457200" y="1155700"/>
            <a:ext cx="8255000" cy="50546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10/16/2012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ayou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200" y="1155700"/>
            <a:ext cx="8255000" cy="50546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242300" cy="3556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57200" y="1155700"/>
            <a:ext cx="8255000" cy="50546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242300" cy="3556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93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93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9300"/>
            <a:ext cx="25400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0" y="749300"/>
            <a:ext cx="25400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6146800" y="749300"/>
            <a:ext cx="25400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096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93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096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493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09613"/>
            <a:ext cx="2541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9375"/>
            <a:ext cx="2541600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6146800" y="709613"/>
            <a:ext cx="2541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6146800" y="1349375"/>
            <a:ext cx="2541600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3302000" y="709613"/>
            <a:ext cx="2541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3302000" y="1349375"/>
            <a:ext cx="2541600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3250"/>
            <a:ext cx="5111750" cy="585311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" y="609601"/>
            <a:ext cx="3008313" cy="110490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57200" y="1816101"/>
            <a:ext cx="3009900" cy="347345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36562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Neoris Blue Floor-02.png"/>
          <p:cNvPicPr>
            <a:picLocks noChangeAspect="1"/>
          </p:cNvPicPr>
          <p:nvPr/>
        </p:nvPicPr>
        <p:blipFill>
          <a:blip r:embed="rId2"/>
          <a:srcRect l="17339" b="68047"/>
          <a:stretch>
            <a:fillRect/>
          </a:stretch>
        </p:blipFill>
        <p:spPr bwMode="auto">
          <a:xfrm>
            <a:off x="-7938" y="5816600"/>
            <a:ext cx="5232401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3588" y="8921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3588" y="5062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36562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1438"/>
            <a:ext cx="82296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smtClean="0"/>
          </a:p>
        </p:txBody>
      </p:sp>
      <p:sp>
        <p:nvSpPr>
          <p:cNvPr id="8" name="Text Box 381"/>
          <p:cNvSpPr txBox="1">
            <a:spLocks noChangeArrowheads="1"/>
          </p:cNvSpPr>
          <p:nvPr/>
        </p:nvSpPr>
        <p:spPr bwMode="auto">
          <a:xfrm>
            <a:off x="114300" y="6646863"/>
            <a:ext cx="136683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Verdana" pitchFamily="-106" charset="0"/>
                <a:ea typeface="Arial" pitchFamily="-106" charset="0"/>
                <a:cs typeface="Arial" pitchFamily="-106" charset="0"/>
              </a:rPr>
              <a:t>Confidential  </a:t>
            </a:r>
            <a:r>
              <a:rPr lang="en-US" sz="800">
                <a:solidFill>
                  <a:srgbClr val="FFFFFF"/>
                </a:solidFill>
                <a:latin typeface="Verdana" pitchFamily="-106" charset="0"/>
                <a:ea typeface="Arial" pitchFamily="-106" charset="0"/>
                <a:cs typeface="Arial" pitchFamily="-106" charset="0"/>
                <a:sym typeface="Wingdings" pitchFamily="-106" charset="2"/>
              </a:rPr>
              <a:t>// </a:t>
            </a:r>
            <a:r>
              <a:rPr lang="en-US" sz="800">
                <a:solidFill>
                  <a:srgbClr val="FFFFFF"/>
                </a:solidFill>
                <a:latin typeface="Verdana" pitchFamily="-106" charset="0"/>
                <a:ea typeface="Arial" pitchFamily="-106" charset="0"/>
                <a:cs typeface="Arial" pitchFamily="-106" charset="0"/>
              </a:rPr>
              <a:t> Neoris </a:t>
            </a:r>
          </a:p>
        </p:txBody>
      </p:sp>
      <p:sp>
        <p:nvSpPr>
          <p:cNvPr id="9" name="Rectangle 259"/>
          <p:cNvSpPr>
            <a:spLocks noChangeArrowheads="1"/>
          </p:cNvSpPr>
          <p:nvPr/>
        </p:nvSpPr>
        <p:spPr bwMode="auto">
          <a:xfrm rot="10800000" flipV="1">
            <a:off x="8856663" y="6557963"/>
            <a:ext cx="293687" cy="304800"/>
          </a:xfrm>
          <a:prstGeom prst="round1Rect">
            <a:avLst/>
          </a:prstGeom>
          <a:solidFill>
            <a:srgbClr val="FF6600"/>
          </a:solidFill>
          <a:ln w="1270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Verdana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12213" y="6543675"/>
            <a:ext cx="39370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fld id="{7F3171A1-0EA4-4844-B20C-74E1CF7A9D4C}" type="slidenum">
              <a:rPr lang="en-US" sz="1400">
                <a:solidFill>
                  <a:srgbClr val="FFFFFF"/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en-US" sz="1400">
              <a:latin typeface="Calibri" pitchFamily="34" charset="0"/>
            </a:endParaRPr>
          </a:p>
        </p:txBody>
      </p:sp>
      <p:pic>
        <p:nvPicPr>
          <p:cNvPr id="1031" name="Picture 33" descr="Color_gradient_Bar.jpg"/>
          <p:cNvPicPr>
            <a:picLocks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Isosceles Triangle 11"/>
          <p:cNvSpPr>
            <a:spLocks noChangeArrowheads="1"/>
          </p:cNvSpPr>
          <p:nvPr/>
        </p:nvSpPr>
        <p:spPr bwMode="auto">
          <a:xfrm rot="5400000">
            <a:off x="-29368" y="234156"/>
            <a:ext cx="201612" cy="142875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38100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Verdana" pitchFamily="-106" charset="0"/>
              <a:ea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4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25" r:id="rId11"/>
    <p:sldLayoutId id="21474844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177800" indent="-1778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22300" indent="-1651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10/16/2012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11" charset="-128"/>
              </a:rPr>
              <a:t>Contenidos</a:t>
            </a:r>
          </a:p>
        </p:txBody>
      </p:sp>
      <p:sp>
        <p:nvSpPr>
          <p:cNvPr id="1331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Framework </a:t>
            </a:r>
            <a:r>
              <a:rPr lang="es-AR" dirty="0" err="1" smtClean="0">
                <a:ea typeface="ＭＳ Ｐゴシック" pitchFamily="-111" charset="-128"/>
              </a:rPr>
              <a:t>Struts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pic>
        <p:nvPicPr>
          <p:cNvPr id="13316" name="Rounded Rectangle 6"/>
          <p:cNvPicPr>
            <a:picLocks noChangeArrowheads="1"/>
          </p:cNvPicPr>
          <p:nvPr/>
        </p:nvPicPr>
        <p:blipFill>
          <a:blip r:embed="rId2"/>
          <a:srcRect b="32486"/>
          <a:stretch>
            <a:fillRect/>
          </a:stretch>
        </p:blipFill>
        <p:spPr bwMode="auto">
          <a:xfrm>
            <a:off x="1717803" y="1730075"/>
            <a:ext cx="5630862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Subtitle 2"/>
          <p:cNvSpPr txBox="1">
            <a:spLocks/>
          </p:cNvSpPr>
          <p:nvPr/>
        </p:nvSpPr>
        <p:spPr bwMode="auto">
          <a:xfrm>
            <a:off x="2048905" y="1895518"/>
            <a:ext cx="50006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 err="1">
                <a:latin typeface="Calibri" pitchFamily="34" charset="0"/>
              </a:rPr>
              <a:t>Arquitectura</a:t>
            </a:r>
            <a:endParaRPr lang="en-US" sz="1600" b="1" dirty="0">
              <a:latin typeface="Calibri" pitchFamily="34" charset="0"/>
            </a:endParaRP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 err="1">
                <a:latin typeface="Calibri" pitchFamily="34" charset="0"/>
              </a:rPr>
              <a:t>Introducción</a:t>
            </a:r>
            <a:r>
              <a:rPr lang="en-US" sz="1600" dirty="0">
                <a:latin typeface="Calibri" pitchFamily="34" charset="0"/>
              </a:rPr>
              <a:t> al Framework.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MVC.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AR" sz="1600" dirty="0">
                <a:latin typeface="Calibri" pitchFamily="34" charset="0"/>
              </a:rPr>
              <a:t>Secuencia de un requerimiento.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AR" sz="1600" dirty="0">
                <a:latin typeface="Calibri" pitchFamily="34" charset="0"/>
              </a:rPr>
              <a:t>Flujo de control en </a:t>
            </a:r>
            <a:r>
              <a:rPr lang="es-AR" sz="1600" dirty="0" err="1">
                <a:latin typeface="Calibri" pitchFamily="34" charset="0"/>
              </a:rPr>
              <a:t>Struts</a:t>
            </a:r>
            <a:r>
              <a:rPr lang="es-AR" sz="1600" dirty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 err="1">
                <a:latin typeface="Calibri" pitchFamily="34" charset="0"/>
              </a:rPr>
              <a:t>Principales</a:t>
            </a:r>
            <a:r>
              <a:rPr lang="en-US" sz="1600" b="1" dirty="0">
                <a:latin typeface="Calibri" pitchFamily="34" charset="0"/>
              </a:rPr>
              <a:t> </a:t>
            </a:r>
            <a:r>
              <a:rPr lang="en-US" sz="1600" b="1" dirty="0" err="1">
                <a:latin typeface="Calibri" pitchFamily="34" charset="0"/>
              </a:rPr>
              <a:t>componentes</a:t>
            </a:r>
            <a:endParaRPr lang="en-US" sz="1600" b="1" dirty="0">
              <a:latin typeface="Calibri" pitchFamily="34" charset="0"/>
            </a:endParaRP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 err="1">
                <a:latin typeface="Calibri" pitchFamily="34" charset="0"/>
              </a:rPr>
              <a:t>ActionForm</a:t>
            </a:r>
            <a:r>
              <a:rPr lang="en-US" sz="1600" dirty="0">
                <a:latin typeface="Calibri" pitchFamily="34" charset="0"/>
              </a:rPr>
              <a:t>.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AR" sz="1600" dirty="0" err="1">
                <a:latin typeface="Calibri" pitchFamily="34" charset="0"/>
              </a:rPr>
              <a:t>Actions</a:t>
            </a:r>
            <a:r>
              <a:rPr lang="es-AR" sz="1600" dirty="0">
                <a:latin typeface="Calibri" pitchFamily="34" charset="0"/>
              </a:rPr>
              <a:t>.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AR" sz="1600" dirty="0" err="1">
                <a:latin typeface="Calibri" pitchFamily="34" charset="0"/>
              </a:rPr>
              <a:t>ActionMappings</a:t>
            </a:r>
            <a:r>
              <a:rPr lang="es-AR" sz="1600" dirty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CO" sz="1600" b="1" dirty="0">
                <a:latin typeface="Calibri" pitchFamily="34" charset="0"/>
              </a:rPr>
              <a:t>Configuración de </a:t>
            </a:r>
            <a:r>
              <a:rPr lang="es-CO" sz="1600" b="1" dirty="0" err="1">
                <a:latin typeface="Calibri" pitchFamily="34" charset="0"/>
              </a:rPr>
              <a:t>Struts</a:t>
            </a:r>
            <a:endParaRPr lang="es-CO" sz="1600" b="1" dirty="0">
              <a:latin typeface="Calibri" pitchFamily="34" charset="0"/>
            </a:endParaRP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CO" sz="1600" dirty="0">
                <a:latin typeface="Calibri" pitchFamily="34" charset="0"/>
              </a:rPr>
              <a:t>web.xml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CO" sz="1600" dirty="0">
                <a:latin typeface="Calibri" pitchFamily="34" charset="0"/>
              </a:rPr>
              <a:t>struts-config.xml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MVC:</a:t>
            </a:r>
            <a:r>
              <a:rPr lang="es-AR" sz="2400" b="1">
                <a:latin typeface="Calibri" pitchFamily="34" charset="0"/>
              </a:rPr>
              <a:t> Patrón de Diseño</a:t>
            </a:r>
            <a:endParaRPr lang="es-AR" b="1">
              <a:latin typeface="Calibri" pitchFamily="34" charset="0"/>
            </a:endParaRPr>
          </a:p>
        </p:txBody>
      </p:sp>
      <p:sp>
        <p:nvSpPr>
          <p:cNvPr id="22533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Especifica que un componente de software (aplicación, módulo, etc.) debe estar separado en tres partes: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alibri" pitchFamily="34" charset="0"/>
              </a:rPr>
              <a:t>la Lógica del Negocio		</a:t>
            </a:r>
            <a:r>
              <a:rPr lang="es-ES" sz="2000">
                <a:latin typeface="Calibri" pitchFamily="34" charset="0"/>
                <a:sym typeface="Wingdings" pitchFamily="2" charset="2"/>
              </a:rPr>
              <a:t> </a:t>
            </a:r>
            <a:r>
              <a:rPr lang="es-ES" sz="2400" b="1">
                <a:solidFill>
                  <a:schemeClr val="hlink"/>
                </a:solidFill>
                <a:latin typeface="Calibri" pitchFamily="34" charset="0"/>
              </a:rPr>
              <a:t>Modelo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alibri" pitchFamily="34" charset="0"/>
              </a:rPr>
              <a:t>la Presentación de los datos   	</a:t>
            </a:r>
            <a:r>
              <a:rPr lang="es-ES" sz="2000">
                <a:latin typeface="Calibri" pitchFamily="34" charset="0"/>
                <a:sym typeface="Wingdings" pitchFamily="2" charset="2"/>
              </a:rPr>
              <a:t></a:t>
            </a:r>
            <a:r>
              <a:rPr lang="es-ES" sz="2000">
                <a:latin typeface="Calibri" pitchFamily="34" charset="0"/>
              </a:rPr>
              <a:t> </a:t>
            </a:r>
            <a:r>
              <a:rPr lang="es-ES" sz="2400" b="1">
                <a:solidFill>
                  <a:schemeClr val="hlink"/>
                </a:solidFill>
                <a:latin typeface="Calibri" pitchFamily="34" charset="0"/>
              </a:rPr>
              <a:t>Vista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alibri" pitchFamily="34" charset="0"/>
              </a:rPr>
              <a:t>			            y un </a:t>
            </a:r>
            <a:r>
              <a:rPr lang="es-ES" sz="2400" b="1">
                <a:solidFill>
                  <a:schemeClr val="hlink"/>
                </a:solidFill>
                <a:latin typeface="Calibri" pitchFamily="34" charset="0"/>
              </a:rPr>
              <a:t>Controlador</a:t>
            </a:r>
            <a:r>
              <a:rPr lang="es-ES" sz="2000">
                <a:latin typeface="Calibri" pitchFamily="34" charset="0"/>
              </a:rPr>
              <a:t> entre ambos.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i="1">
                <a:latin typeface="Calibri" pitchFamily="34" charset="0"/>
              </a:rPr>
              <a:t>comprender la arquitectura MVC es crucial para entender STRUTS.</a:t>
            </a:r>
            <a:endParaRPr lang="en-US" sz="2000" b="1" i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355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MVC:</a:t>
            </a:r>
            <a:r>
              <a:rPr lang="es-AR" sz="2400" b="1">
                <a:latin typeface="Calibri" pitchFamily="34" charset="0"/>
              </a:rPr>
              <a:t> Patrón de Diseño</a:t>
            </a:r>
            <a:endParaRPr lang="es-AR" b="1">
              <a:latin typeface="Calibri" pitchFamily="34" charset="0"/>
            </a:endParaRPr>
          </a:p>
        </p:txBody>
      </p:sp>
      <p:sp>
        <p:nvSpPr>
          <p:cNvPr id="23557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Modelo</a:t>
            </a:r>
            <a:r>
              <a:rPr lang="es-ES" sz="2000">
                <a:latin typeface="Calibri" pitchFamily="34" charset="0"/>
              </a:rPr>
              <a:t> </a:t>
            </a:r>
            <a:r>
              <a:rPr lang="es-ES" sz="2000">
                <a:latin typeface="Calibri" pitchFamily="34" charset="0"/>
                <a:sym typeface="Wingdings" pitchFamily="2" charset="2"/>
              </a:rPr>
              <a:t></a:t>
            </a:r>
            <a:r>
              <a:rPr lang="es-ES" sz="2000">
                <a:latin typeface="Calibri" pitchFamily="34" charset="0"/>
              </a:rPr>
              <a:t> gestiona el dominio de la aplicación, tanto el comportamiento como los estados de la misma. Representa la </a:t>
            </a:r>
            <a:r>
              <a:rPr lang="es-ES" sz="2000">
                <a:solidFill>
                  <a:schemeClr val="hlink"/>
                </a:solidFill>
                <a:latin typeface="Calibri" pitchFamily="34" charset="0"/>
              </a:rPr>
              <a:t>lógica de negocio</a:t>
            </a:r>
            <a:r>
              <a:rPr lang="es-ES" sz="2000">
                <a:latin typeface="Calibri" pitchFamily="34" charset="0"/>
              </a:rPr>
              <a:t>, los objetos del negocio que son manipulados para ser presentados al usuario.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Vista</a:t>
            </a:r>
            <a:r>
              <a:rPr lang="es-ES" sz="2000">
                <a:latin typeface="Calibri" pitchFamily="34" charset="0"/>
              </a:rPr>
              <a:t> </a:t>
            </a:r>
            <a:r>
              <a:rPr lang="es-ES" sz="2000">
                <a:latin typeface="Calibri" pitchFamily="34" charset="0"/>
                <a:sym typeface="Wingdings" pitchFamily="2" charset="2"/>
              </a:rPr>
              <a:t></a:t>
            </a:r>
            <a:r>
              <a:rPr lang="es-ES" sz="2000">
                <a:latin typeface="Calibri" pitchFamily="34" charset="0"/>
              </a:rPr>
              <a:t> es responsable de la </a:t>
            </a:r>
            <a:r>
              <a:rPr lang="es-ES" sz="2000">
                <a:solidFill>
                  <a:schemeClr val="hlink"/>
                </a:solidFill>
                <a:latin typeface="Calibri" pitchFamily="34" charset="0"/>
              </a:rPr>
              <a:t>presentación en pantalla</a:t>
            </a:r>
            <a:r>
              <a:rPr lang="es-ES" sz="2000">
                <a:latin typeface="Calibri" pitchFamily="34" charset="0"/>
              </a:rPr>
              <a:t> del estado actual del dominio de la aplicación.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Controlador</a:t>
            </a:r>
            <a:r>
              <a:rPr lang="es-ES" sz="2000">
                <a:latin typeface="Calibri" pitchFamily="34" charset="0"/>
              </a:rPr>
              <a:t> </a:t>
            </a:r>
            <a:r>
              <a:rPr lang="es-ES" sz="2000">
                <a:latin typeface="Calibri" pitchFamily="34" charset="0"/>
                <a:sym typeface="Wingdings" pitchFamily="2" charset="2"/>
              </a:rPr>
              <a:t></a:t>
            </a:r>
            <a:r>
              <a:rPr lang="es-ES" sz="2000">
                <a:latin typeface="Calibri" pitchFamily="34" charset="0"/>
              </a:rPr>
              <a:t> es responsable de capturar los requerimientos y determinar que acción debe realizarse de acuerdo al evento que lanza el usuario y el estado del modelo. Debe poseer una especie de </a:t>
            </a:r>
            <a:r>
              <a:rPr lang="es-ES" sz="2000">
                <a:solidFill>
                  <a:schemeClr val="hlink"/>
                </a:solidFill>
                <a:latin typeface="Calibri" pitchFamily="34" charset="0"/>
              </a:rPr>
              <a:t>"mapa" de correspondencias</a:t>
            </a:r>
            <a:r>
              <a:rPr lang="es-ES" sz="2000">
                <a:latin typeface="Calibri" pitchFamily="34" charset="0"/>
              </a:rPr>
              <a:t> entre requerimientos, acciones y respuestas.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457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8438" y="1735138"/>
            <a:ext cx="87868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/>
            <a:r>
              <a:rPr lang="es-AR" sz="2600" b="1">
                <a:latin typeface="Calibri" pitchFamily="34" charset="0"/>
              </a:rPr>
              <a:t>¿Cómo se relacionan? </a:t>
            </a:r>
            <a:r>
              <a:rPr lang="es-AR" sz="2600" b="1">
                <a:latin typeface="Calibri" pitchFamily="34" charset="0"/>
                <a:sym typeface="Wingdings" pitchFamily="2" charset="2"/>
              </a:rPr>
              <a:t> </a:t>
            </a:r>
            <a:r>
              <a:rPr lang="es-ES" sz="2400" b="1">
                <a:solidFill>
                  <a:schemeClr val="hlink"/>
                </a:solidFill>
                <a:latin typeface="Calibri" pitchFamily="34" charset="0"/>
              </a:rPr>
              <a:t>MODELO MVC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MODELO-VISTA-CONTROLADOR</a:t>
            </a:r>
            <a:endParaRPr lang="es-AR" b="1" u="sng">
              <a:latin typeface="Calibri" pitchFamily="34" charset="0"/>
            </a:endParaRPr>
          </a:p>
        </p:txBody>
      </p:sp>
      <p:pic>
        <p:nvPicPr>
          <p:cNvPr id="24582" name="Picture 25"/>
          <p:cNvPicPr>
            <a:picLocks noChangeAspect="1" noChangeArrowheads="1"/>
          </p:cNvPicPr>
          <p:nvPr/>
        </p:nvPicPr>
        <p:blipFill>
          <a:blip r:embed="rId2"/>
          <a:srcRect r="537"/>
          <a:stretch>
            <a:fillRect/>
          </a:stretch>
        </p:blipFill>
        <p:spPr bwMode="auto">
          <a:xfrm>
            <a:off x="1965325" y="2495550"/>
            <a:ext cx="5405438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560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Modelo MVC</a:t>
            </a:r>
            <a:endParaRPr lang="es-AR" b="1">
              <a:latin typeface="Calibri" pitchFamily="34" charset="0"/>
            </a:endParaRPr>
          </a:p>
        </p:txBody>
      </p:sp>
      <p:grpSp>
        <p:nvGrpSpPr>
          <p:cNvPr id="25605" name="Group 6"/>
          <p:cNvGrpSpPr>
            <a:grpSpLocks/>
          </p:cNvGrpSpPr>
          <p:nvPr/>
        </p:nvGrpSpPr>
        <p:grpSpPr bwMode="auto">
          <a:xfrm>
            <a:off x="25400" y="1919288"/>
            <a:ext cx="9080500" cy="4038600"/>
            <a:chOff x="16" y="1296"/>
            <a:chExt cx="5720" cy="2544"/>
          </a:xfrm>
        </p:grpSpPr>
        <p:sp>
          <p:nvSpPr>
            <p:cNvPr id="25606" name="Rectangle 7"/>
            <p:cNvSpPr>
              <a:spLocks noChangeArrowheads="1"/>
            </p:cNvSpPr>
            <p:nvPr/>
          </p:nvSpPr>
          <p:spPr bwMode="auto">
            <a:xfrm>
              <a:off x="16" y="1296"/>
              <a:ext cx="5720" cy="230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07" name="Rectangle 8"/>
            <p:cNvSpPr>
              <a:spLocks noChangeArrowheads="1"/>
            </p:cNvSpPr>
            <p:nvPr/>
          </p:nvSpPr>
          <p:spPr bwMode="auto">
            <a:xfrm>
              <a:off x="1824" y="1408"/>
              <a:ext cx="2208" cy="720"/>
            </a:xfrm>
            <a:prstGeom prst="rect">
              <a:avLst/>
            </a:prstGeom>
            <a:solidFill>
              <a:srgbClr val="D28C00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s-ES" sz="2400" b="1">
                  <a:latin typeface="Verdana" pitchFamily="34" charset="0"/>
                </a:rPr>
                <a:t>Model</a:t>
              </a:r>
              <a:endParaRPr kumimoji="1" lang="es-AR" sz="2400" b="1">
                <a:latin typeface="Verdana" pitchFamily="34" charset="0"/>
              </a:endParaRPr>
            </a:p>
            <a:p>
              <a:pPr algn="ctr"/>
              <a:endParaRPr kumimoji="1" lang="es-AR" sz="1200" b="1">
                <a:latin typeface="Verdana" pitchFamily="34" charset="0"/>
              </a:endParaRPr>
            </a:p>
            <a:p>
              <a:pPr algn="ctr"/>
              <a:r>
                <a:rPr lang="es-AR" sz="1200" b="1">
                  <a:latin typeface="Verdana" pitchFamily="34" charset="0"/>
                  <a:sym typeface="Wingdings" pitchFamily="2" charset="2"/>
                </a:rPr>
                <a:t> </a:t>
              </a:r>
              <a:r>
                <a:rPr lang="es-AR" sz="1200" b="1">
                  <a:latin typeface="Verdana" pitchFamily="34" charset="0"/>
                </a:rPr>
                <a:t>Contiene el estado del modelo.          </a:t>
              </a:r>
            </a:p>
            <a:p>
              <a:pPr algn="ctr"/>
              <a:r>
                <a:rPr lang="es-AR" sz="1200" b="1">
                  <a:latin typeface="Verdana" pitchFamily="34" charset="0"/>
                  <a:sym typeface="Wingdings" pitchFamily="2" charset="2"/>
                </a:rPr>
                <a:t> </a:t>
              </a:r>
              <a:r>
                <a:rPr lang="es-AR" sz="1200" b="1">
                  <a:latin typeface="Verdana" pitchFamily="34" charset="0"/>
                </a:rPr>
                <a:t>Notifica cambios de estado a la vista.</a:t>
              </a:r>
              <a:endParaRPr lang="es-ES" sz="1200" b="1">
                <a:latin typeface="Verdana" pitchFamily="34" charset="0"/>
              </a:endParaRPr>
            </a:p>
          </p:txBody>
        </p:sp>
        <p:sp>
          <p:nvSpPr>
            <p:cNvPr id="25608" name="Rectangle 9"/>
            <p:cNvSpPr>
              <a:spLocks noChangeArrowheads="1"/>
            </p:cNvSpPr>
            <p:nvPr/>
          </p:nvSpPr>
          <p:spPr bwMode="auto">
            <a:xfrm>
              <a:off x="48" y="2784"/>
              <a:ext cx="2112" cy="672"/>
            </a:xfrm>
            <a:prstGeom prst="rect">
              <a:avLst/>
            </a:prstGeom>
            <a:solidFill>
              <a:srgbClr val="FFFFCC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s-AR" sz="2400" b="1" dirty="0">
                  <a:solidFill>
                    <a:schemeClr val="bg2">
                      <a:lumMod val="50000"/>
                    </a:schemeClr>
                  </a:solidFill>
                  <a:latin typeface="Verdana" pitchFamily="34" charset="0"/>
                </a:rPr>
                <a:t>View</a:t>
              </a:r>
            </a:p>
            <a:p>
              <a:pPr algn="ctr"/>
              <a:r>
                <a:rPr lang="es-AR" sz="1200" b="1" dirty="0">
                  <a:solidFill>
                    <a:schemeClr val="bg2">
                      <a:lumMod val="50000"/>
                    </a:schemeClr>
                  </a:solidFill>
                  <a:latin typeface="Verdana" pitchFamily="34" charset="0"/>
                  <a:sym typeface="Wingdings" pitchFamily="2" charset="2"/>
                </a:rPr>
                <a:t> Solicita la actualización del modelo</a:t>
              </a:r>
              <a:r>
                <a:rPr lang="es-AR" sz="1200" b="1" dirty="0">
                  <a:solidFill>
                    <a:schemeClr val="bg2">
                      <a:lumMod val="50000"/>
                    </a:schemeClr>
                  </a:solidFill>
                  <a:latin typeface="Verdana" pitchFamily="34" charset="0"/>
                </a:rPr>
                <a:t>.</a:t>
              </a:r>
            </a:p>
            <a:p>
              <a:pPr algn="ctr"/>
              <a:r>
                <a:rPr lang="es-AR" sz="1200" b="1" dirty="0">
                  <a:solidFill>
                    <a:schemeClr val="bg2">
                      <a:lumMod val="50000"/>
                    </a:schemeClr>
                  </a:solidFill>
                  <a:latin typeface="Verdana" pitchFamily="34" charset="0"/>
                  <a:sym typeface="Wingdings" pitchFamily="2" charset="2"/>
                </a:rPr>
                <a:t> </a:t>
              </a:r>
              <a:r>
                <a:rPr lang="es-AR" sz="1200" b="1" dirty="0">
                  <a:solidFill>
                    <a:schemeClr val="bg2">
                      <a:lumMod val="50000"/>
                    </a:schemeClr>
                  </a:solidFill>
                  <a:latin typeface="Verdana" pitchFamily="34" charset="0"/>
                </a:rPr>
                <a:t>Envía la entrada del usuario al        </a:t>
              </a:r>
            </a:p>
            <a:p>
              <a:pPr algn="ctr"/>
              <a:r>
                <a:rPr lang="es-AR" sz="1200" b="1" dirty="0">
                  <a:solidFill>
                    <a:schemeClr val="bg2">
                      <a:lumMod val="50000"/>
                    </a:schemeClr>
                  </a:solidFill>
                  <a:latin typeface="Verdana" pitchFamily="34" charset="0"/>
                </a:rPr>
                <a:t>controlador.</a:t>
              </a:r>
              <a:endParaRPr kumimoji="1" lang="es-ES" sz="2400" b="1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25609" name="Rectangle 10"/>
            <p:cNvSpPr>
              <a:spLocks noChangeArrowheads="1"/>
            </p:cNvSpPr>
            <p:nvPr/>
          </p:nvSpPr>
          <p:spPr bwMode="auto">
            <a:xfrm>
              <a:off x="3936" y="2784"/>
              <a:ext cx="1776" cy="720"/>
            </a:xfrm>
            <a:prstGeom prst="rect">
              <a:avLst/>
            </a:prstGeom>
            <a:solidFill>
              <a:srgbClr val="7F9B9B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s-AR" sz="2400" b="1">
                  <a:latin typeface="Verdana" pitchFamily="34" charset="0"/>
                </a:rPr>
                <a:t>Controller</a:t>
              </a:r>
            </a:p>
            <a:p>
              <a:pPr algn="ctr"/>
              <a:r>
                <a:rPr kumimoji="1" lang="es-AR" sz="1200" b="1">
                  <a:latin typeface="Verdana" pitchFamily="34" charset="0"/>
                  <a:sym typeface="Wingdings" pitchFamily="2" charset="2"/>
                </a:rPr>
                <a:t></a:t>
              </a:r>
              <a:r>
                <a:rPr kumimoji="1" lang="es-AR" sz="1200" b="1" i="1">
                  <a:latin typeface="Verdana" pitchFamily="34" charset="0"/>
                </a:rPr>
                <a:t> </a:t>
              </a:r>
              <a:r>
                <a:rPr kumimoji="1" lang="es-AR" sz="1200" b="1">
                  <a:latin typeface="Verdana" pitchFamily="34" charset="0"/>
                </a:rPr>
                <a:t>Mapea la acción del usuario</a:t>
              </a:r>
            </a:p>
            <a:p>
              <a:pPr algn="ctr"/>
              <a:r>
                <a:rPr kumimoji="1" lang="es-AR" sz="1200" b="1">
                  <a:latin typeface="Verdana" pitchFamily="34" charset="0"/>
                </a:rPr>
                <a:t>  a operaciones del modelo.</a:t>
              </a:r>
            </a:p>
            <a:p>
              <a:pPr algn="ctr"/>
              <a:r>
                <a:rPr kumimoji="1" lang="es-AR" sz="1200" b="1">
                  <a:latin typeface="Verdana" pitchFamily="34" charset="0"/>
                  <a:sym typeface="Wingdings" pitchFamily="2" charset="2"/>
                </a:rPr>
                <a:t></a:t>
              </a:r>
              <a:r>
                <a:rPr kumimoji="1" lang="es-AR" sz="1200" b="1">
                  <a:latin typeface="Verdana" pitchFamily="34" charset="0"/>
                </a:rPr>
                <a:t> Determina la próxima vista.</a:t>
              </a:r>
              <a:endParaRPr kumimoji="1" lang="es-ES" sz="1200" b="1">
                <a:latin typeface="Verdana" pitchFamily="34" charset="0"/>
              </a:endParaRPr>
            </a:p>
          </p:txBody>
        </p:sp>
        <p:sp>
          <p:nvSpPr>
            <p:cNvPr id="25610" name="AutoShape 11"/>
            <p:cNvSpPr>
              <a:spLocks noChangeArrowheads="1"/>
            </p:cNvSpPr>
            <p:nvPr/>
          </p:nvSpPr>
          <p:spPr bwMode="auto">
            <a:xfrm rot="-5400000">
              <a:off x="3724" y="1852"/>
              <a:ext cx="1248" cy="616"/>
            </a:xfrm>
            <a:custGeom>
              <a:avLst/>
              <a:gdLst>
                <a:gd name="T0" fmla="*/ 58 w 21600"/>
                <a:gd name="T1" fmla="*/ 0 h 21600"/>
                <a:gd name="T2" fmla="*/ 44 w 21600"/>
                <a:gd name="T3" fmla="*/ 4 h 21600"/>
                <a:gd name="T4" fmla="*/ 0 w 21600"/>
                <a:gd name="T5" fmla="*/ 17 h 21600"/>
                <a:gd name="T6" fmla="*/ 31 w 21600"/>
                <a:gd name="T7" fmla="*/ 18 h 21600"/>
                <a:gd name="T8" fmla="*/ 61 w 21600"/>
                <a:gd name="T9" fmla="*/ 11 h 21600"/>
                <a:gd name="T10" fmla="*/ 72 w 21600"/>
                <a:gd name="T11" fmla="*/ 4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391 h 21600"/>
                <a:gd name="T20" fmla="*/ 1838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446" y="0"/>
                  </a:moveTo>
                  <a:lnTo>
                    <a:pt x="13292" y="5399"/>
                  </a:lnTo>
                  <a:lnTo>
                    <a:pt x="16512" y="5399"/>
                  </a:lnTo>
                  <a:lnTo>
                    <a:pt x="16512" y="19405"/>
                  </a:lnTo>
                  <a:lnTo>
                    <a:pt x="0" y="19405"/>
                  </a:lnTo>
                  <a:lnTo>
                    <a:pt x="0" y="21600"/>
                  </a:lnTo>
                  <a:lnTo>
                    <a:pt x="18380" y="21600"/>
                  </a:lnTo>
                  <a:lnTo>
                    <a:pt x="18380" y="5399"/>
                  </a:lnTo>
                  <a:lnTo>
                    <a:pt x="21600" y="5399"/>
                  </a:ln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4656" y="1784"/>
              <a:ext cx="1080" cy="5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AR" sz="1600" b="1">
                  <a:latin typeface="Verdana" pitchFamily="34" charset="0"/>
                </a:rPr>
                <a:t>actualización de estado del modelo</a:t>
              </a:r>
              <a:endParaRPr lang="es-ES" sz="1600" b="1">
                <a:latin typeface="Verdana" pitchFamily="34" charset="0"/>
              </a:endParaRPr>
            </a:p>
          </p:txBody>
        </p:sp>
        <p:sp>
          <p:nvSpPr>
            <p:cNvPr id="25612" name="AutoShape 13"/>
            <p:cNvSpPr>
              <a:spLocks noChangeArrowheads="1"/>
            </p:cNvSpPr>
            <p:nvPr/>
          </p:nvSpPr>
          <p:spPr bwMode="auto">
            <a:xfrm>
              <a:off x="2176" y="2908"/>
              <a:ext cx="1744" cy="192"/>
            </a:xfrm>
            <a:prstGeom prst="leftArrow">
              <a:avLst>
                <a:gd name="adj1" fmla="val 50000"/>
                <a:gd name="adj2" fmla="val 227083"/>
              </a:avLst>
            </a:prstGeom>
            <a:solidFill>
              <a:srgbClr val="00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2496" y="2696"/>
              <a:ext cx="139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AR" sz="1600" b="1">
                  <a:latin typeface="Verdana" pitchFamily="34" charset="0"/>
                </a:rPr>
                <a:t>selección de vista</a:t>
              </a:r>
              <a:endParaRPr lang="es-ES" sz="1600" b="1">
                <a:latin typeface="Verdana" pitchFamily="34" charset="0"/>
              </a:endParaRPr>
            </a:p>
          </p:txBody>
        </p:sp>
        <p:sp>
          <p:nvSpPr>
            <p:cNvPr id="25614" name="AutoShape 15"/>
            <p:cNvSpPr>
              <a:spLocks noChangeArrowheads="1"/>
            </p:cNvSpPr>
            <p:nvPr/>
          </p:nvSpPr>
          <p:spPr bwMode="auto">
            <a:xfrm>
              <a:off x="2160" y="3140"/>
              <a:ext cx="1768" cy="172"/>
            </a:xfrm>
            <a:prstGeom prst="rightArrow">
              <a:avLst>
                <a:gd name="adj1" fmla="val 50000"/>
                <a:gd name="adj2" fmla="val 256977"/>
              </a:avLst>
            </a:prstGeom>
            <a:solidFill>
              <a:srgbClr val="000000">
                <a:alpha val="50195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2304" y="3312"/>
              <a:ext cx="153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AR" sz="1600" b="1">
                  <a:latin typeface="Verdana" pitchFamily="34" charset="0"/>
                </a:rPr>
                <a:t>entrada del usuario</a:t>
              </a:r>
              <a:endParaRPr lang="es-ES" sz="1600" b="1">
                <a:latin typeface="Verdana" pitchFamily="34" charset="0"/>
              </a:endParaRPr>
            </a:p>
          </p:txBody>
        </p:sp>
        <p:sp>
          <p:nvSpPr>
            <p:cNvPr id="25616" name="AutoShape 17"/>
            <p:cNvSpPr>
              <a:spLocks noChangeArrowheads="1"/>
            </p:cNvSpPr>
            <p:nvPr/>
          </p:nvSpPr>
          <p:spPr bwMode="auto">
            <a:xfrm rot="10800000">
              <a:off x="1056" y="1920"/>
              <a:ext cx="768" cy="864"/>
            </a:xfrm>
            <a:custGeom>
              <a:avLst/>
              <a:gdLst>
                <a:gd name="T0" fmla="*/ 23 w 21600"/>
                <a:gd name="T1" fmla="*/ 0 h 21600"/>
                <a:gd name="T2" fmla="*/ 18 w 21600"/>
                <a:gd name="T3" fmla="*/ 9 h 21600"/>
                <a:gd name="T4" fmla="*/ 0 w 21600"/>
                <a:gd name="T5" fmla="*/ 34 h 21600"/>
                <a:gd name="T6" fmla="*/ 12 w 21600"/>
                <a:gd name="T7" fmla="*/ 35 h 21600"/>
                <a:gd name="T8" fmla="*/ 23 w 21600"/>
                <a:gd name="T9" fmla="*/ 22 h 21600"/>
                <a:gd name="T10" fmla="*/ 27 w 21600"/>
                <a:gd name="T11" fmla="*/ 9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20525 h 21600"/>
                <a:gd name="T20" fmla="*/ 1839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922" y="0"/>
                  </a:moveTo>
                  <a:lnTo>
                    <a:pt x="14244" y="5399"/>
                  </a:lnTo>
                  <a:lnTo>
                    <a:pt x="17464" y="5399"/>
                  </a:lnTo>
                  <a:lnTo>
                    <a:pt x="17464" y="20524"/>
                  </a:lnTo>
                  <a:lnTo>
                    <a:pt x="0" y="20524"/>
                  </a:lnTo>
                  <a:lnTo>
                    <a:pt x="0" y="21600"/>
                  </a:lnTo>
                  <a:lnTo>
                    <a:pt x="18380" y="21600"/>
                  </a:lnTo>
                  <a:lnTo>
                    <a:pt x="18380" y="5399"/>
                  </a:lnTo>
                  <a:lnTo>
                    <a:pt x="21600" y="5399"/>
                  </a:lnTo>
                  <a:close/>
                </a:path>
              </a:pathLst>
            </a:custGeom>
            <a:solidFill>
              <a:srgbClr val="808080"/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17" name="AutoShape 18"/>
            <p:cNvSpPr>
              <a:spLocks noChangeArrowheads="1"/>
            </p:cNvSpPr>
            <p:nvPr/>
          </p:nvSpPr>
          <p:spPr bwMode="auto">
            <a:xfrm rot="5400000" flipH="1">
              <a:off x="288" y="1248"/>
              <a:ext cx="1392" cy="1680"/>
            </a:xfrm>
            <a:custGeom>
              <a:avLst/>
              <a:gdLst>
                <a:gd name="T0" fmla="*/ 74 w 21600"/>
                <a:gd name="T1" fmla="*/ 0 h 21600"/>
                <a:gd name="T2" fmla="*/ 59 w 21600"/>
                <a:gd name="T3" fmla="*/ 14 h 21600"/>
                <a:gd name="T4" fmla="*/ 0 w 21600"/>
                <a:gd name="T5" fmla="*/ 127 h 21600"/>
                <a:gd name="T6" fmla="*/ 38 w 21600"/>
                <a:gd name="T7" fmla="*/ 131 h 21600"/>
                <a:gd name="T8" fmla="*/ 76 w 21600"/>
                <a:gd name="T9" fmla="*/ 74 h 21600"/>
                <a:gd name="T10" fmla="*/ 90 w 21600"/>
                <a:gd name="T11" fmla="*/ 14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20507 h 21600"/>
                <a:gd name="T20" fmla="*/ 18388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922" y="0"/>
                  </a:moveTo>
                  <a:lnTo>
                    <a:pt x="14244" y="2352"/>
                  </a:lnTo>
                  <a:lnTo>
                    <a:pt x="17457" y="2352"/>
                  </a:lnTo>
                  <a:lnTo>
                    <a:pt x="17457" y="20507"/>
                  </a:lnTo>
                  <a:lnTo>
                    <a:pt x="0" y="20507"/>
                  </a:lnTo>
                  <a:lnTo>
                    <a:pt x="0" y="21600"/>
                  </a:lnTo>
                  <a:lnTo>
                    <a:pt x="18387" y="21600"/>
                  </a:lnTo>
                  <a:lnTo>
                    <a:pt x="18387" y="2352"/>
                  </a:lnTo>
                  <a:lnTo>
                    <a:pt x="21600" y="2352"/>
                  </a:ln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18" name="Text Box 19"/>
            <p:cNvSpPr txBox="1">
              <a:spLocks noChangeArrowheads="1"/>
            </p:cNvSpPr>
            <p:nvPr/>
          </p:nvSpPr>
          <p:spPr bwMode="auto">
            <a:xfrm>
              <a:off x="1200" y="2160"/>
              <a:ext cx="1024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AR" sz="1600" b="1">
                  <a:latin typeface="Verdana" pitchFamily="34" charset="0"/>
                </a:rPr>
                <a:t>notificación</a:t>
              </a:r>
            </a:p>
            <a:p>
              <a:pPr eaLnBrk="0" hangingPunct="0"/>
              <a:r>
                <a:rPr lang="es-AR" sz="1600" b="1">
                  <a:latin typeface="Verdana" pitchFamily="34" charset="0"/>
                </a:rPr>
                <a:t>de cambios</a:t>
              </a:r>
              <a:endParaRPr lang="es-ES" sz="1600" b="1">
                <a:latin typeface="Verdana" pitchFamily="34" charset="0"/>
              </a:endParaRPr>
            </a:p>
          </p:txBody>
        </p:sp>
        <p:sp>
          <p:nvSpPr>
            <p:cNvPr id="25619" name="Text Box 20"/>
            <p:cNvSpPr txBox="1">
              <a:spLocks noChangeArrowheads="1"/>
            </p:cNvSpPr>
            <p:nvPr/>
          </p:nvSpPr>
          <p:spPr bwMode="auto">
            <a:xfrm>
              <a:off x="192" y="1632"/>
              <a:ext cx="912" cy="5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AR" sz="1600" b="1">
                  <a:latin typeface="Verdana" pitchFamily="34" charset="0"/>
                </a:rPr>
                <a:t>consulta</a:t>
              </a:r>
            </a:p>
            <a:p>
              <a:pPr eaLnBrk="0" hangingPunct="0"/>
              <a:r>
                <a:rPr lang="es-AR" sz="1600" b="1">
                  <a:latin typeface="Verdana" pitchFamily="34" charset="0"/>
                </a:rPr>
                <a:t>de estado</a:t>
              </a:r>
            </a:p>
            <a:p>
              <a:pPr eaLnBrk="0" hangingPunct="0"/>
              <a:r>
                <a:rPr lang="es-AR" sz="1600" b="1">
                  <a:latin typeface="Verdana" pitchFamily="34" charset="0"/>
                </a:rPr>
                <a:t>del modelo</a:t>
              </a:r>
              <a:endParaRPr lang="es-ES" sz="1600" b="1">
                <a:latin typeface="Verdana" pitchFamily="34" charset="0"/>
              </a:endParaRPr>
            </a:p>
          </p:txBody>
        </p:sp>
        <p:sp>
          <p:nvSpPr>
            <p:cNvPr id="25620" name="AutoShape 21"/>
            <p:cNvSpPr>
              <a:spLocks noChangeArrowheads="1"/>
            </p:cNvSpPr>
            <p:nvPr/>
          </p:nvSpPr>
          <p:spPr bwMode="auto">
            <a:xfrm>
              <a:off x="864" y="3648"/>
              <a:ext cx="528" cy="172"/>
            </a:xfrm>
            <a:prstGeom prst="rightArrow">
              <a:avLst>
                <a:gd name="adj1" fmla="val 50000"/>
                <a:gd name="adj2" fmla="val 76744"/>
              </a:avLst>
            </a:prstGeom>
            <a:solidFill>
              <a:srgbClr val="000000">
                <a:alpha val="50195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21" name="Text Box 22"/>
            <p:cNvSpPr txBox="1">
              <a:spLocks noChangeArrowheads="1"/>
            </p:cNvSpPr>
            <p:nvPr/>
          </p:nvSpPr>
          <p:spPr bwMode="auto">
            <a:xfrm>
              <a:off x="1440" y="3648"/>
              <a:ext cx="72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AR" sz="1400" b="1">
                  <a:latin typeface="Verdana" pitchFamily="34" charset="0"/>
                </a:rPr>
                <a:t>eventos</a:t>
              </a:r>
              <a:endParaRPr lang="es-ES" sz="1400" b="1">
                <a:latin typeface="Verdana" pitchFamily="34" charset="0"/>
              </a:endParaRPr>
            </a:p>
          </p:txBody>
        </p:sp>
        <p:sp>
          <p:nvSpPr>
            <p:cNvPr id="25622" name="AutoShape 23"/>
            <p:cNvSpPr>
              <a:spLocks noChangeArrowheads="1"/>
            </p:cNvSpPr>
            <p:nvPr/>
          </p:nvSpPr>
          <p:spPr bwMode="auto">
            <a:xfrm>
              <a:off x="4752" y="3648"/>
              <a:ext cx="432" cy="192"/>
            </a:xfrm>
            <a:prstGeom prst="leftArrow">
              <a:avLst>
                <a:gd name="adj1" fmla="val 50000"/>
                <a:gd name="adj2" fmla="val 56250"/>
              </a:avLst>
            </a:prstGeom>
            <a:solidFill>
              <a:srgbClr val="00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5623" name="Text Box 24"/>
            <p:cNvSpPr txBox="1">
              <a:spLocks noChangeArrowheads="1"/>
            </p:cNvSpPr>
            <p:nvPr/>
          </p:nvSpPr>
          <p:spPr bwMode="auto">
            <a:xfrm>
              <a:off x="3024" y="3648"/>
              <a:ext cx="172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s-AR" sz="1400" b="1">
                  <a:latin typeface="Verdana" pitchFamily="34" charset="0"/>
                </a:rPr>
                <a:t>invocaciones de métodos</a:t>
              </a:r>
              <a:endParaRPr lang="es-ES" sz="1400" b="1"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662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Modelo MVC:</a:t>
            </a:r>
            <a:r>
              <a:rPr lang="es-AR" sz="2400" b="1">
                <a:latin typeface="Calibri" pitchFamily="34" charset="0"/>
              </a:rPr>
              <a:t> con tecnologías Java</a:t>
            </a:r>
            <a:endParaRPr lang="es-AR" b="1">
              <a:latin typeface="Calibri" pitchFamily="34" charset="0"/>
            </a:endParaRPr>
          </a:p>
        </p:txBody>
      </p:sp>
      <p:sp>
        <p:nvSpPr>
          <p:cNvPr id="26629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El Controlador </a:t>
            </a:r>
            <a:r>
              <a:rPr lang="es-ES" sz="2000" b="1" i="1">
                <a:latin typeface="Calibri" pitchFamily="34" charset="0"/>
              </a:rPr>
              <a:t>(controller)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Servlet central </a:t>
            </a:r>
            <a:r>
              <a:rPr lang="es-ES" sz="2000">
                <a:solidFill>
                  <a:schemeClr val="hlink"/>
                </a:solidFill>
                <a:latin typeface="Calibri" pitchFamily="34" charset="0"/>
              </a:rPr>
              <a:t>recibe peticiones</a:t>
            </a:r>
            <a:r>
              <a:rPr lang="es-ES" sz="2000">
                <a:latin typeface="Calibri" pitchFamily="34" charset="0"/>
              </a:rPr>
              <a:t>, procesa URL recibida y delega procesamiento a JavaBeans.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Servlet guarda resultado de procesamiento realizado por JavaBeans en el contexto de la petición, la sesión o la aplicación (scope).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Servlet transfiere control a una JSP que lleva a cabo la presentación de los resultados.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765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Modelo MVC:</a:t>
            </a:r>
            <a:r>
              <a:rPr lang="es-AR" sz="2400" b="1">
                <a:latin typeface="Calibri" pitchFamily="34" charset="0"/>
              </a:rPr>
              <a:t> con tecnologías Java</a:t>
            </a:r>
            <a:endParaRPr lang="es-AR" b="1">
              <a:latin typeface="Calibri" pitchFamily="34" charset="0"/>
            </a:endParaRPr>
          </a:p>
        </p:txBody>
      </p:sp>
      <p:sp>
        <p:nvSpPr>
          <p:cNvPr id="27653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El Modelo </a:t>
            </a:r>
            <a:r>
              <a:rPr lang="es-ES" sz="2000" b="1" i="1">
                <a:latin typeface="Calibri" pitchFamily="34" charset="0"/>
              </a:rPr>
              <a:t>(model)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JavaBeans (o EJBs) juegan el rol de modelo:</a:t>
            </a:r>
          </a:p>
          <a:p>
            <a:pPr marL="1371600" lvl="2" indent="-4572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Algunos beans ejecutan lógica.</a:t>
            </a:r>
          </a:p>
          <a:p>
            <a:pPr marL="1371600" lvl="2" indent="-4572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Otros guardan datos.</a:t>
            </a:r>
          </a:p>
          <a:p>
            <a:pPr marL="1371600" lvl="2" indent="-4572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Normalmente: </a:t>
            </a:r>
          </a:p>
          <a:p>
            <a:pPr marL="1371600" lvl="2" indent="-4572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s-ES" sz="2000">
                <a:latin typeface="Calibri" pitchFamily="34" charset="0"/>
              </a:rPr>
              <a:t>Servlet invoca un método en bean lógico y éste devuelve un bean de datos.</a:t>
            </a:r>
          </a:p>
          <a:p>
            <a:pPr marL="1371600" lvl="2" indent="-4572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s-ES" sz="2000">
                <a:latin typeface="Calibri" pitchFamily="34" charset="0"/>
              </a:rPr>
              <a:t>Autor de JSP tiene acceso a bean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867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Modelo MVC:</a:t>
            </a:r>
            <a:r>
              <a:rPr lang="es-AR" sz="2400" b="1">
                <a:latin typeface="Calibri" pitchFamily="34" charset="0"/>
              </a:rPr>
              <a:t> con tecnologías Java</a:t>
            </a:r>
            <a:endParaRPr lang="es-AR" b="1">
              <a:latin typeface="Calibri" pitchFamily="34" charset="0"/>
            </a:endParaRPr>
          </a:p>
        </p:txBody>
      </p:sp>
      <p:sp>
        <p:nvSpPr>
          <p:cNvPr id="28677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La Vista </a:t>
            </a:r>
            <a:r>
              <a:rPr lang="es-ES" sz="2000" b="1" i="1">
                <a:latin typeface="Calibri" pitchFamily="34" charset="0"/>
              </a:rPr>
              <a:t>(view)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Rol ejecutado por JSPs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Servlet Controlador transfiere control a la JSP después de haber guardado en un contexto el resultado (bean de datos).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JSP usa jsp:useBean y jsp:getProperty para recuperar datos y formatear respuesta en HTML o XML.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969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Modelo MVC:</a:t>
            </a:r>
            <a:r>
              <a:rPr lang="es-AR" sz="2400" b="1">
                <a:latin typeface="Calibri" pitchFamily="34" charset="0"/>
              </a:rPr>
              <a:t> con tecnologías Java</a:t>
            </a:r>
            <a:endParaRPr lang="es-AR" b="1">
              <a:latin typeface="Calibri" pitchFamily="34" charset="0"/>
            </a:endParaRPr>
          </a:p>
        </p:txBody>
      </p:sp>
      <p:sp>
        <p:nvSpPr>
          <p:cNvPr id="29701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En resumen:</a:t>
            </a:r>
            <a:endParaRPr lang="es-ES" sz="2000" b="1" i="1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Los beans o EJBs ejecutan la lógica de negocio y guardan los resultados.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Los JSPs proveen la información formateada.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Los servlets coordinan/controlan la ejecución de los beans y las JSPs.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072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Vista global del Modelo</a:t>
            </a:r>
            <a:r>
              <a:rPr lang="es-AR" sz="1400"/>
              <a:t> (1)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/>
          <a:srcRect l="14844" t="25000" r="17188" b="23959"/>
          <a:stretch>
            <a:fillRect/>
          </a:stretch>
        </p:blipFill>
        <p:spPr bwMode="auto">
          <a:xfrm>
            <a:off x="976313" y="1974850"/>
            <a:ext cx="7024687" cy="3956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174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 – Arquitectura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Vista global del Modelo</a:t>
            </a:r>
            <a:r>
              <a:rPr lang="es-AR" sz="1400"/>
              <a:t> (2)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/>
          <a:srcRect l="8594" t="9375" r="7813" b="52083"/>
          <a:stretch>
            <a:fillRect/>
          </a:stretch>
        </p:blipFill>
        <p:spPr bwMode="auto">
          <a:xfrm>
            <a:off x="457200" y="2971800"/>
            <a:ext cx="8153400" cy="281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541338" y="3298825"/>
            <a:ext cx="1828800" cy="915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s-AR" b="1">
                <a:solidFill>
                  <a:schemeClr val="hlink"/>
                </a:solidFill>
                <a:latin typeface="Calibri" pitchFamily="34" charset="0"/>
              </a:rPr>
              <a:t>Internet Explorer</a:t>
            </a:r>
          </a:p>
          <a:p>
            <a:pPr eaLnBrk="0" hangingPunct="0"/>
            <a:r>
              <a:rPr lang="es-AR" b="1">
                <a:solidFill>
                  <a:schemeClr val="hlink"/>
                </a:solidFill>
                <a:latin typeface="Calibri" pitchFamily="34" charset="0"/>
              </a:rPr>
              <a:t>Mozilla Firefox</a:t>
            </a:r>
          </a:p>
          <a:p>
            <a:pPr eaLnBrk="0" hangingPunct="0"/>
            <a:r>
              <a:rPr lang="es-AR" b="1">
                <a:solidFill>
                  <a:schemeClr val="hlink"/>
                </a:solidFill>
                <a:latin typeface="Calibri" pitchFamily="34" charset="0"/>
              </a:rPr>
              <a:t>Opera</a:t>
            </a:r>
            <a:endParaRPr lang="es-ES" b="1">
              <a:solidFill>
                <a:schemeClr val="hlink"/>
              </a:solidFill>
              <a:latin typeface="Calibri" pitchFamily="34" charset="0"/>
            </a:endParaRP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5945188" y="1989138"/>
            <a:ext cx="18288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s-AR" b="1">
                <a:solidFill>
                  <a:schemeClr val="hlink"/>
                </a:solidFill>
                <a:latin typeface="Calibri" pitchFamily="34" charset="0"/>
              </a:rPr>
              <a:t>EJ: JB, EJBs, , etc.</a:t>
            </a:r>
            <a:endParaRPr lang="es-ES" b="1">
              <a:solidFill>
                <a:schemeClr val="hlink"/>
              </a:solidFill>
              <a:latin typeface="Calibri" pitchFamily="34" charset="0"/>
            </a:endParaRP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3838575" y="6034088"/>
            <a:ext cx="29908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s-AR" b="1">
                <a:solidFill>
                  <a:schemeClr val="hlink"/>
                </a:solidFill>
                <a:latin typeface="Calibri" pitchFamily="34" charset="0"/>
              </a:rPr>
              <a:t>EJ: JSP, velocity, cocoon, etc.</a:t>
            </a:r>
            <a:endParaRPr lang="es-ES" b="1">
              <a:solidFill>
                <a:schemeClr val="hlink"/>
              </a:solidFill>
              <a:latin typeface="Calibri" pitchFamily="34" charset="0"/>
            </a:endParaRPr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 flipV="1">
            <a:off x="6008688" y="2298700"/>
            <a:ext cx="496887" cy="146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4075113" y="5081588"/>
            <a:ext cx="339725" cy="887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11" charset="-128"/>
              </a:rPr>
              <a:t>Arquitectura</a:t>
            </a:r>
          </a:p>
        </p:txBody>
      </p:sp>
      <p:sp>
        <p:nvSpPr>
          <p:cNvPr id="1433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dirty="0" smtClean="0">
                <a:solidFill>
                  <a:schemeClr val="tx2"/>
                </a:solidFill>
                <a:ea typeface="ＭＳ Ｐゴシック" pitchFamily="-111" charset="-128"/>
              </a:rPr>
              <a:t>Framework </a:t>
            </a:r>
            <a:r>
              <a:rPr lang="es-AR" sz="1800" dirty="0" err="1" smtClean="0">
                <a:solidFill>
                  <a:schemeClr val="tx2"/>
                </a:solidFill>
                <a:ea typeface="ＭＳ Ｐゴシック" pitchFamily="-111" charset="-128"/>
              </a:rPr>
              <a:t>Struts</a:t>
            </a:r>
            <a:r>
              <a:rPr lang="es-AR" sz="1800" dirty="0" smtClean="0">
                <a:solidFill>
                  <a:schemeClr val="tx2"/>
                </a:solidFill>
                <a:ea typeface="ＭＳ Ｐゴシック" pitchFamily="-111" charset="-128"/>
              </a:rPr>
              <a:t> 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pic>
        <p:nvPicPr>
          <p:cNvPr id="14340" name="Rounded Rectangle 6"/>
          <p:cNvPicPr>
            <a:picLocks noChangeArrowheads="1"/>
          </p:cNvPicPr>
          <p:nvPr/>
        </p:nvPicPr>
        <p:blipFill>
          <a:blip r:embed="rId2"/>
          <a:srcRect b="32486"/>
          <a:stretch>
            <a:fillRect/>
          </a:stretch>
        </p:blipFill>
        <p:spPr bwMode="auto">
          <a:xfrm>
            <a:off x="1569523" y="1927784"/>
            <a:ext cx="5630862" cy="380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Subtitle 2"/>
          <p:cNvSpPr txBox="1">
            <a:spLocks/>
          </p:cNvSpPr>
          <p:nvPr/>
        </p:nvSpPr>
        <p:spPr bwMode="auto">
          <a:xfrm>
            <a:off x="1801769" y="2080871"/>
            <a:ext cx="5000625" cy="167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 err="1">
                <a:latin typeface="Calibri" pitchFamily="34" charset="0"/>
              </a:rPr>
              <a:t>Introducción</a:t>
            </a:r>
            <a:r>
              <a:rPr lang="en-US" sz="1600" b="1" dirty="0">
                <a:latin typeface="Calibri" pitchFamily="34" charset="0"/>
              </a:rPr>
              <a:t> al Framework.</a:t>
            </a:r>
            <a:endParaRPr lang="en-US" sz="1600" dirty="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>
                <a:latin typeface="Calibri" pitchFamily="34" charset="0"/>
              </a:rPr>
              <a:t>MVC.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CO" sz="1600" b="1" dirty="0">
                <a:latin typeface="Calibri" pitchFamily="34" charset="0"/>
              </a:rPr>
              <a:t>Secuencia de un requerimiento.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CO" sz="1600" b="1" dirty="0">
                <a:latin typeface="Calibri" pitchFamily="34" charset="0"/>
              </a:rPr>
              <a:t>Flujo de control en </a:t>
            </a:r>
            <a:r>
              <a:rPr lang="es-CO" sz="1600" b="1" dirty="0" err="1">
                <a:latin typeface="Calibri" pitchFamily="34" charset="0"/>
              </a:rPr>
              <a:t>Struts</a:t>
            </a:r>
            <a:r>
              <a:rPr lang="es-CO" sz="1600" b="1" dirty="0">
                <a:latin typeface="Calibri" pitchFamily="34" charset="0"/>
              </a:rPr>
              <a:t>.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277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 – Arquitectura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La implementación Struts del modelo MVC</a:t>
            </a:r>
            <a:r>
              <a:rPr lang="es-AR" sz="1400"/>
              <a:t> (1)</a:t>
            </a:r>
            <a:endParaRPr lang="es-AR" sz="1400">
              <a:latin typeface="Calibri" pitchFamily="34" charset="0"/>
            </a:endParaRPr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2"/>
          <a:srcRect l="4688" t="10417" r="1563" b="15625"/>
          <a:stretch>
            <a:fillRect/>
          </a:stretch>
        </p:blipFill>
        <p:spPr bwMode="auto">
          <a:xfrm>
            <a:off x="1358900" y="2032000"/>
            <a:ext cx="6629400" cy="3922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379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La implementación Struts del modelo MVC</a:t>
            </a:r>
            <a:r>
              <a:rPr lang="es-AR" sz="1400">
                <a:latin typeface="Calibri" pitchFamily="34" charset="0"/>
              </a:rPr>
              <a:t> (2)</a:t>
            </a:r>
          </a:p>
        </p:txBody>
      </p:sp>
      <p:pic>
        <p:nvPicPr>
          <p:cNvPr id="33797" name="Picture 12" descr="Dibujo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62113"/>
            <a:ext cx="70866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MVC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481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¿Qué proporciona STRUTS?</a:t>
            </a:r>
            <a:endParaRPr lang="es-AR" b="1" u="sng">
              <a:latin typeface="Calibri" pitchFamily="34" charset="0"/>
            </a:endParaRPr>
          </a:p>
        </p:txBody>
      </p:sp>
      <p:sp>
        <p:nvSpPr>
          <p:cNvPr id="34821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Un </a:t>
            </a:r>
            <a:r>
              <a:rPr lang="es-ES" sz="2000" b="1">
                <a:solidFill>
                  <a:schemeClr val="hlink"/>
                </a:solidFill>
                <a:latin typeface="Calibri" pitchFamily="34" charset="0"/>
              </a:rPr>
              <a:t>servlet</a:t>
            </a:r>
            <a:r>
              <a:rPr lang="es-ES" sz="2000">
                <a:latin typeface="Calibri" pitchFamily="34" charset="0"/>
              </a:rPr>
              <a:t> (ActionServlet) que actúa como controlador MVC totalmente configurable.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solidFill>
                  <a:schemeClr val="hlink"/>
                </a:solidFill>
                <a:latin typeface="Calibri" pitchFamily="34" charset="0"/>
              </a:rPr>
              <a:t>Clases bases</a:t>
            </a:r>
            <a:r>
              <a:rPr lang="es-ES" sz="2000">
                <a:latin typeface="Calibri" pitchFamily="34" charset="0"/>
              </a:rPr>
              <a:t> que son extendidas para implementar la lógica de la aplicación web: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Struts Action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Struts ActionForm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Un conjunto de </a:t>
            </a:r>
            <a:r>
              <a:rPr lang="es-ES" sz="2000" b="1">
                <a:solidFill>
                  <a:schemeClr val="hlink"/>
                </a:solidFill>
                <a:latin typeface="Calibri" pitchFamily="34" charset="0"/>
              </a:rPr>
              <a:t>TagLibs personalizadas JSP</a:t>
            </a:r>
            <a:r>
              <a:rPr lang="es-ES" sz="2000">
                <a:latin typeface="Calibri" pitchFamily="34" charset="0"/>
              </a:rPr>
              <a:t> que cooperan con el controlador para su uso en la capa view de MVC.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Mecanismos para realizar el manejo y reporte de errores (</a:t>
            </a:r>
            <a:r>
              <a:rPr lang="es-ES" sz="2000" b="1">
                <a:solidFill>
                  <a:schemeClr val="hlink"/>
                </a:solidFill>
                <a:latin typeface="Calibri" pitchFamily="34" charset="0"/>
              </a:rPr>
              <a:t>ExceptionHandlers</a:t>
            </a:r>
            <a:r>
              <a:rPr lang="es-ES" sz="2000">
                <a:latin typeface="Calibri" pitchFamily="34" charset="0"/>
              </a:rPr>
              <a:t>).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solidFill>
                  <a:schemeClr val="hlink"/>
                </a:solidFill>
                <a:latin typeface="Calibri" pitchFamily="34" charset="0"/>
              </a:rPr>
              <a:t>Soporte para internacionalización</a:t>
            </a:r>
            <a:r>
              <a:rPr lang="es-ES" sz="2000">
                <a:latin typeface="Calibri" pitchFamily="34" charset="0"/>
              </a:rPr>
              <a:t> (i18n) a través de archivos de recursos y Java Locales.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Secuencia de un requerimiento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584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Secuencia básica de un requerimiento en MVC</a:t>
            </a:r>
            <a:endParaRPr lang="es-AR" b="1">
              <a:latin typeface="Calibri" pitchFamily="34" charset="0"/>
            </a:endParaRPr>
          </a:p>
        </p:txBody>
      </p:sp>
      <p:sp>
        <p:nvSpPr>
          <p:cNvPr id="35845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s-ES" sz="2000" dirty="0">
                <a:latin typeface="Calibri" pitchFamily="34" charset="0"/>
              </a:rPr>
              <a:t>El Usuario hace un pedido.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s-ES" sz="2000" dirty="0">
                <a:latin typeface="Calibri" pitchFamily="34" charset="0"/>
              </a:rPr>
              <a:t>El controlador recibe el pedido, lo analiza y decide qué acción debe ejecutar.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s-ES" sz="2000" dirty="0">
                <a:latin typeface="Calibri" pitchFamily="34" charset="0"/>
              </a:rPr>
              <a:t>La acción se ejecuta y el modelo es modificado (o no) para ser consistente con el pedido del usuario.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s-ES" sz="2000" dirty="0">
                <a:latin typeface="Calibri" pitchFamily="34" charset="0"/>
              </a:rPr>
              <a:t>El controlador recibe el control de vuelta del modelo y decide qué vista activar.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s-ES" sz="2000" dirty="0">
                <a:latin typeface="Calibri" pitchFamily="34" charset="0"/>
              </a:rPr>
              <a:t>La vista se muestra, accediendo al modelo (de ser necesario) para generarse.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Secuencia de un requerimiento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686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Secuencia de un requerimiento con Struts</a:t>
            </a:r>
            <a:endParaRPr lang="es-AR" b="1">
              <a:latin typeface="Calibri" pitchFamily="34" charset="0"/>
            </a:endParaRPr>
          </a:p>
        </p:txBody>
      </p:sp>
      <p:sp>
        <p:nvSpPr>
          <p:cNvPr id="36869" name="Subtitle 2"/>
          <p:cNvSpPr txBox="1">
            <a:spLocks/>
          </p:cNvSpPr>
          <p:nvPr/>
        </p:nvSpPr>
        <p:spPr bwMode="auto">
          <a:xfrm>
            <a:off x="319088" y="1647825"/>
            <a:ext cx="8596312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(1) El Usuario realiza un requerimiento.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(2) El ActionServlet recibe el pedido, lo analiza y busca en el mapping si la acción posee un FormBean asociado.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(2) Si el formulario debe ser validado antes de continuar, se llama al validador de cada formulario, si la validación falla, el servlet hace un forward a la URI que se especifica en la propiedad input del mapping y el flujo termina. 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(2) Si se pasa exitosamente la validación, el flujo pasa a la acción especificada en el mapping.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(3) La acción elegida realiza todo lo que necesite hacer, si es necesario puede hacer llamados a la lógica del negocio. Cuando termina retorna un ActionForward al ActionServlet.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(4-5) El servlet utiliza el forward para direccionar la respuesta a la vista (ej: JSP) que presenta los resultados.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1258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Secuencia de un requerimiento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3789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 – Arquitectura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pic>
        <p:nvPicPr>
          <p:cNvPr id="37892" name="Picture 6" descr="Dibuj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613" y="790575"/>
            <a:ext cx="777240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013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Secuencia de un requerimiento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3891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625" y="1150422"/>
            <a:ext cx="5181600" cy="5126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Flujo de control en Struts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3993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Flujo de control en Struts</a:t>
            </a:r>
            <a:endParaRPr lang="es-AR" b="1">
              <a:latin typeface="Calibri" pitchFamily="34" charset="0"/>
            </a:endParaRPr>
          </a:p>
        </p:txBody>
      </p:sp>
      <p:pic>
        <p:nvPicPr>
          <p:cNvPr id="39941" name="Picture 6" descr="struts1"/>
          <p:cNvPicPr>
            <a:picLocks noChangeAspect="1" noChangeArrowheads="1"/>
          </p:cNvPicPr>
          <p:nvPr/>
        </p:nvPicPr>
        <p:blipFill>
          <a:blip r:embed="rId2"/>
          <a:srcRect t="8380"/>
          <a:stretch>
            <a:fillRect/>
          </a:stretch>
        </p:blipFill>
        <p:spPr bwMode="auto">
          <a:xfrm>
            <a:off x="1411288" y="1752600"/>
            <a:ext cx="6742112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Flujo de control en </a:t>
            </a:r>
            <a:r>
              <a:rPr lang="es-AR" dirty="0" err="1" smtClean="0">
                <a:ea typeface="ＭＳ Ｐゴシック" pitchFamily="-111" charset="-128"/>
              </a:rPr>
              <a:t>Struts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4096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/>
          <a:srcRect l="6250" t="8333" r="1563" b="10417"/>
          <a:stretch>
            <a:fillRect/>
          </a:stretch>
        </p:blipFill>
        <p:spPr bwMode="auto">
          <a:xfrm>
            <a:off x="825156" y="1427163"/>
            <a:ext cx="7543800" cy="49863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Flujo de control en </a:t>
            </a:r>
            <a:r>
              <a:rPr lang="es-AR" dirty="0" err="1" smtClean="0">
                <a:ea typeface="ＭＳ Ｐゴシック" pitchFamily="-111" charset="-128"/>
              </a:rPr>
              <a:t>Struts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4198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Flujo de Control en Struts</a:t>
            </a:r>
            <a:endParaRPr lang="es-AR" b="1">
              <a:latin typeface="Calibri" pitchFamily="34" charset="0"/>
            </a:endParaRPr>
          </a:p>
        </p:txBody>
      </p:sp>
      <p:sp>
        <p:nvSpPr>
          <p:cNvPr id="41989" name="Subtitle 2"/>
          <p:cNvSpPr txBox="1">
            <a:spLocks/>
          </p:cNvSpPr>
          <p:nvPr/>
        </p:nvSpPr>
        <p:spPr bwMode="auto">
          <a:xfrm>
            <a:off x="319088" y="1647825"/>
            <a:ext cx="8596312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La clase </a:t>
            </a:r>
            <a:r>
              <a:rPr lang="es-ES" dirty="0" err="1">
                <a:latin typeface="Calibri" pitchFamily="34" charset="0"/>
              </a:rPr>
              <a:t>org.apache.struts.action.</a:t>
            </a:r>
            <a:r>
              <a:rPr lang="es-ES" b="1" dirty="0" err="1">
                <a:latin typeface="Calibri" pitchFamily="34" charset="0"/>
              </a:rPr>
              <a:t>ActionServlet</a:t>
            </a:r>
            <a:r>
              <a:rPr lang="es-ES" dirty="0">
                <a:latin typeface="Calibri" pitchFamily="34" charset="0"/>
              </a:rPr>
              <a:t> es el eje de </a:t>
            </a:r>
            <a:r>
              <a:rPr lang="es-ES" dirty="0" err="1">
                <a:latin typeface="Calibri" pitchFamily="34" charset="0"/>
              </a:rPr>
              <a:t>Struts</a:t>
            </a:r>
            <a:r>
              <a:rPr lang="es-ES" dirty="0">
                <a:latin typeface="Calibri" pitchFamily="34" charset="0"/>
              </a:rPr>
              <a:t>. Dada una petición de entrada HTTP: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Crea un objeto </a:t>
            </a:r>
            <a:r>
              <a:rPr lang="es-ES" dirty="0" err="1">
                <a:latin typeface="Calibri" pitchFamily="34" charset="0"/>
              </a:rPr>
              <a:t>ActionForm</a:t>
            </a:r>
            <a:r>
              <a:rPr lang="es-ES" dirty="0">
                <a:latin typeface="Calibri" pitchFamily="34" charset="0"/>
              </a:rPr>
              <a:t> donde guarda y valida los parámetros de entrada.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Decide qué objeto </a:t>
            </a:r>
            <a:r>
              <a:rPr lang="es-ES" dirty="0" err="1">
                <a:latin typeface="Calibri" pitchFamily="34" charset="0"/>
              </a:rPr>
              <a:t>Action</a:t>
            </a:r>
            <a:r>
              <a:rPr lang="es-ES" dirty="0">
                <a:latin typeface="Calibri" pitchFamily="34" charset="0"/>
              </a:rPr>
              <a:t> se debe invocar y le pasa el objeto </a:t>
            </a:r>
            <a:r>
              <a:rPr lang="es-ES" dirty="0" err="1">
                <a:latin typeface="Calibri" pitchFamily="34" charset="0"/>
              </a:rPr>
              <a:t>ActionForm</a:t>
            </a:r>
            <a:r>
              <a:rPr lang="es-ES" dirty="0">
                <a:latin typeface="Calibri" pitchFamily="34" charset="0"/>
              </a:rPr>
              <a:t>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Transfiere el control a la siguiente etapa de procesamiento de la petición (</a:t>
            </a:r>
            <a:r>
              <a:rPr lang="es-ES" dirty="0" err="1">
                <a:latin typeface="Calibri" pitchFamily="34" charset="0"/>
              </a:rPr>
              <a:t>ej</a:t>
            </a:r>
            <a:r>
              <a:rPr lang="es-ES" dirty="0">
                <a:latin typeface="Calibri" pitchFamily="34" charset="0"/>
              </a:rPr>
              <a:t>: JSP).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El archivo de configuración </a:t>
            </a:r>
            <a:r>
              <a:rPr lang="es-ES" b="1" dirty="0">
                <a:latin typeface="Calibri" pitchFamily="34" charset="0"/>
              </a:rPr>
              <a:t>web.xml</a:t>
            </a:r>
            <a:r>
              <a:rPr lang="es-ES" dirty="0">
                <a:latin typeface="Calibri" pitchFamily="34" charset="0"/>
              </a:rPr>
              <a:t> contiene los </a:t>
            </a:r>
            <a:r>
              <a:rPr lang="es-ES" dirty="0" err="1">
                <a:latin typeface="Calibri" pitchFamily="34" charset="0"/>
              </a:rPr>
              <a:t>url</a:t>
            </a:r>
            <a:r>
              <a:rPr lang="es-ES" dirty="0">
                <a:latin typeface="Calibri" pitchFamily="34" charset="0"/>
              </a:rPr>
              <a:t> </a:t>
            </a:r>
            <a:r>
              <a:rPr lang="es-ES" dirty="0" err="1">
                <a:latin typeface="Calibri" pitchFamily="34" charset="0"/>
              </a:rPr>
              <a:t>mappings</a:t>
            </a:r>
            <a:r>
              <a:rPr lang="es-ES" dirty="0">
                <a:latin typeface="Calibri" pitchFamily="34" charset="0"/>
              </a:rPr>
              <a:t> para enviar las peticiones de llegada al </a:t>
            </a:r>
            <a:r>
              <a:rPr lang="es-ES" dirty="0" err="1">
                <a:latin typeface="Calibri" pitchFamily="34" charset="0"/>
              </a:rPr>
              <a:t>ActionServlet</a:t>
            </a:r>
            <a:r>
              <a:rPr lang="es-ES" dirty="0">
                <a:latin typeface="Calibri" pitchFamily="34" charset="0"/>
              </a:rPr>
              <a:t>, mientras que el archivo de configuración </a:t>
            </a:r>
            <a:r>
              <a:rPr lang="es-ES" b="1" dirty="0">
                <a:latin typeface="Calibri" pitchFamily="34" charset="0"/>
              </a:rPr>
              <a:t>struts-config.xml</a:t>
            </a:r>
            <a:r>
              <a:rPr lang="es-ES" dirty="0">
                <a:latin typeface="Calibri" pitchFamily="34" charset="0"/>
              </a:rPr>
              <a:t> contiene los </a:t>
            </a:r>
            <a:r>
              <a:rPr lang="es-ES" dirty="0" err="1">
                <a:latin typeface="Calibri" pitchFamily="34" charset="0"/>
              </a:rPr>
              <a:t>mappings</a:t>
            </a:r>
            <a:r>
              <a:rPr lang="es-ES" dirty="0">
                <a:latin typeface="Calibri" pitchFamily="34" charset="0"/>
              </a:rPr>
              <a:t> a acciones.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Los </a:t>
            </a:r>
            <a:r>
              <a:rPr lang="es-ES" b="1" dirty="0" err="1">
                <a:latin typeface="Calibri" pitchFamily="34" charset="0"/>
              </a:rPr>
              <a:t>form</a:t>
            </a:r>
            <a:r>
              <a:rPr lang="es-ES" b="1" dirty="0">
                <a:latin typeface="Calibri" pitchFamily="34" charset="0"/>
              </a:rPr>
              <a:t> </a:t>
            </a:r>
            <a:r>
              <a:rPr lang="es-ES" b="1" dirty="0" err="1">
                <a:latin typeface="Calibri" pitchFamily="34" charset="0"/>
              </a:rPr>
              <a:t>beans</a:t>
            </a:r>
            <a:r>
              <a:rPr lang="es-ES" dirty="0">
                <a:latin typeface="Calibri" pitchFamily="34" charset="0"/>
              </a:rPr>
              <a:t> creados por </a:t>
            </a:r>
            <a:r>
              <a:rPr lang="es-ES" dirty="0" err="1">
                <a:latin typeface="Calibri" pitchFamily="34" charset="0"/>
              </a:rPr>
              <a:t>ActionServlet</a:t>
            </a:r>
            <a:r>
              <a:rPr lang="es-ES" dirty="0">
                <a:latin typeface="Calibri" pitchFamily="34" charset="0"/>
              </a:rPr>
              <a:t> deben ser implementados por el programador. 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Los objetos </a:t>
            </a:r>
            <a:r>
              <a:rPr lang="es-ES" b="1" dirty="0" err="1">
                <a:latin typeface="Calibri" pitchFamily="34" charset="0"/>
              </a:rPr>
              <a:t>Action</a:t>
            </a:r>
            <a:r>
              <a:rPr lang="es-ES" dirty="0">
                <a:latin typeface="Calibri" pitchFamily="34" charset="0"/>
              </a:rPr>
              <a:t> invocados también deben ser desarrollados y extienden </a:t>
            </a:r>
            <a:r>
              <a:rPr lang="es-ES" dirty="0" err="1">
                <a:latin typeface="Calibri" pitchFamily="34" charset="0"/>
              </a:rPr>
              <a:t>org.apache.struts.action.Action</a:t>
            </a:r>
            <a:r>
              <a:rPr lang="es-ES" dirty="0">
                <a:latin typeface="Calibri" pitchFamily="34" charset="0"/>
              </a:rPr>
              <a:t>. 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La acción devuelve un objeto </a:t>
            </a:r>
            <a:r>
              <a:rPr lang="es-ES" b="1" dirty="0" err="1">
                <a:latin typeface="Calibri" pitchFamily="34" charset="0"/>
              </a:rPr>
              <a:t>ActionForward</a:t>
            </a:r>
            <a:r>
              <a:rPr lang="es-ES" dirty="0">
                <a:latin typeface="Calibri" pitchFamily="34" charset="0"/>
              </a:rPr>
              <a:t> al </a:t>
            </a:r>
            <a:r>
              <a:rPr lang="es-ES" b="1" dirty="0" err="1">
                <a:latin typeface="Calibri" pitchFamily="34" charset="0"/>
              </a:rPr>
              <a:t>servlet</a:t>
            </a:r>
            <a:r>
              <a:rPr lang="es-ES" dirty="0">
                <a:latin typeface="Calibri" pitchFamily="34" charset="0"/>
              </a:rPr>
              <a:t> que especifica el siguiente paso a ejecutar. Normalmente se transfiere el control a un </a:t>
            </a:r>
            <a:r>
              <a:rPr lang="es-ES" b="1" dirty="0">
                <a:latin typeface="Calibri" pitchFamily="34" charset="0"/>
              </a:rPr>
              <a:t>JSP</a:t>
            </a:r>
            <a:r>
              <a:rPr lang="es-ES" dirty="0">
                <a:latin typeface="Calibri" pitchFamily="34" charset="0"/>
              </a:rPr>
              <a:t> para visualizar los resultados.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Arquitectura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sz="quarter" idx="11"/>
          </p:nvPr>
        </p:nvSpPr>
        <p:spPr>
          <a:xfrm>
            <a:off x="420129" y="1588186"/>
            <a:ext cx="8255000" cy="710171"/>
          </a:xfrm>
        </p:spPr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Framework </a:t>
            </a:r>
            <a:r>
              <a:rPr lang="es-AR" dirty="0" err="1" smtClean="0">
                <a:ea typeface="ＭＳ Ｐゴシック" pitchFamily="-111" charset="-128"/>
              </a:rPr>
              <a:t>Struts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605480" y="2217051"/>
            <a:ext cx="8019535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4"/>
            <a:r>
              <a:rPr lang="es-AR" sz="2600" b="1" dirty="0">
                <a:latin typeface="Calibri" pitchFamily="34" charset="0"/>
              </a:rPr>
              <a:t>¿Qué es?</a:t>
            </a:r>
          </a:p>
          <a:p>
            <a:pPr lvl="4"/>
            <a:endParaRPr lang="es-AR" sz="2600" b="1" dirty="0">
              <a:latin typeface="Calibri" pitchFamily="34" charset="0"/>
            </a:endParaRPr>
          </a:p>
          <a:p>
            <a:pPr lvl="4"/>
            <a:r>
              <a:rPr lang="es-ES" sz="3000" dirty="0">
                <a:latin typeface="Calibri" pitchFamily="34" charset="0"/>
              </a:rPr>
              <a:t>	Framework de desarrollo web creado por Apache que soporta el modelo MVC.</a:t>
            </a:r>
          </a:p>
          <a:p>
            <a:pPr lvl="4"/>
            <a:endParaRPr lang="es-ES" sz="2400" dirty="0">
              <a:latin typeface="Calibri" pitchFamily="34" charset="0"/>
            </a:endParaRPr>
          </a:p>
          <a:p>
            <a:pPr lvl="4"/>
            <a:r>
              <a:rPr lang="es-ES" sz="2400" i="1" dirty="0">
                <a:latin typeface="Calibri" pitchFamily="34" charset="0"/>
              </a:rPr>
              <a:t>“...es simplemente un </a:t>
            </a:r>
            <a:r>
              <a:rPr lang="es-ES" sz="2400" i="1" dirty="0" err="1">
                <a:latin typeface="Calibri" pitchFamily="34" charset="0"/>
              </a:rPr>
              <a:t>servlet</a:t>
            </a:r>
            <a:r>
              <a:rPr lang="es-ES" sz="2400" i="1" dirty="0">
                <a:latin typeface="Calibri" pitchFamily="34" charset="0"/>
              </a:rPr>
              <a:t>, configurado para responder una serie de pedidos”.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 dirty="0">
                <a:latin typeface="Calibri" pitchFamily="34" charset="0"/>
              </a:rPr>
              <a:t>STRUTS</a:t>
            </a:r>
            <a:endParaRPr lang="es-AR" b="1" u="sng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11" charset="-128"/>
              </a:rPr>
              <a:t>Principales componentes</a:t>
            </a:r>
          </a:p>
        </p:txBody>
      </p:sp>
      <p:sp>
        <p:nvSpPr>
          <p:cNvPr id="4301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pic>
        <p:nvPicPr>
          <p:cNvPr id="43012" name="Rounded Rectangle 6"/>
          <p:cNvPicPr>
            <a:picLocks noChangeArrowheads="1"/>
          </p:cNvPicPr>
          <p:nvPr/>
        </p:nvPicPr>
        <p:blipFill>
          <a:blip r:embed="rId2"/>
          <a:srcRect b="32486"/>
          <a:stretch>
            <a:fillRect/>
          </a:stretch>
        </p:blipFill>
        <p:spPr bwMode="auto">
          <a:xfrm>
            <a:off x="1890799" y="2001923"/>
            <a:ext cx="5630862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Subtitle 2"/>
          <p:cNvSpPr txBox="1">
            <a:spLocks/>
          </p:cNvSpPr>
          <p:nvPr/>
        </p:nvSpPr>
        <p:spPr bwMode="auto">
          <a:xfrm>
            <a:off x="2160115" y="2179724"/>
            <a:ext cx="50006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 err="1">
                <a:latin typeface="Calibri" pitchFamily="34" charset="0"/>
              </a:rPr>
              <a:t>ActionForm</a:t>
            </a:r>
            <a:r>
              <a:rPr lang="en-US" sz="1600" b="1" dirty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>
                <a:latin typeface="Calibri" pitchFamily="34" charset="0"/>
              </a:rPr>
              <a:t>Actions.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CO" sz="1600" b="1" dirty="0" err="1">
                <a:latin typeface="Calibri" pitchFamily="34" charset="0"/>
              </a:rPr>
              <a:t>ActionsMappings</a:t>
            </a:r>
            <a:r>
              <a:rPr lang="es-CO" sz="1600" b="1" dirty="0">
                <a:latin typeface="Calibri" pitchFamily="34" charset="0"/>
              </a:rPr>
              <a:t>.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 Form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4403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 Form</a:t>
            </a:r>
            <a:endParaRPr lang="es-AR" b="1" u="sng">
              <a:latin typeface="Calibri" pitchFamily="34" charset="0"/>
            </a:endParaRPr>
          </a:p>
        </p:txBody>
      </p:sp>
      <p:sp>
        <p:nvSpPr>
          <p:cNvPr id="44037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Es simplemente un </a:t>
            </a:r>
            <a:r>
              <a:rPr lang="es-ES" sz="2000" b="1" dirty="0">
                <a:solidFill>
                  <a:schemeClr val="hlink"/>
                </a:solidFill>
                <a:latin typeface="Calibri" pitchFamily="34" charset="0"/>
              </a:rPr>
              <a:t>JavaBean</a:t>
            </a:r>
            <a:r>
              <a:rPr lang="es-ES" sz="2000" dirty="0">
                <a:latin typeface="Calibri" pitchFamily="34" charset="0"/>
              </a:rPr>
              <a:t> con propiedades que se  corresponden a los controles de un formulario HTML. Los parámetros son mapeados a propiedades del </a:t>
            </a:r>
            <a:r>
              <a:rPr lang="es-ES" sz="2000" dirty="0" err="1">
                <a:latin typeface="Calibri" pitchFamily="34" charset="0"/>
              </a:rPr>
              <a:t>bean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Las propiedades también pueden ser colecciones de valores.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Un </a:t>
            </a:r>
            <a:r>
              <a:rPr lang="es-ES" sz="2000" dirty="0" err="1">
                <a:latin typeface="Calibri" pitchFamily="34" charset="0"/>
              </a:rPr>
              <a:t>form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bean</a:t>
            </a:r>
            <a:r>
              <a:rPr lang="es-ES" sz="2000" dirty="0">
                <a:latin typeface="Calibri" pitchFamily="34" charset="0"/>
              </a:rPr>
              <a:t> se define extendiendo la clase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org.apache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. </a:t>
            </a:r>
            <a:r>
              <a:rPr lang="es-ES" sz="2000" dirty="0" err="1">
                <a:latin typeface="Consolas" pitchFamily="49" charset="0"/>
                <a:cs typeface="Consolas" pitchFamily="49" charset="0"/>
              </a:rPr>
              <a:t>struts.action.</a:t>
            </a:r>
            <a:r>
              <a:rPr lang="es-ES" sz="2000" b="1" dirty="0" err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ActionForm</a:t>
            </a:r>
            <a:r>
              <a:rPr lang="es-E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000" dirty="0">
                <a:latin typeface="Calibri" pitchFamily="34" charset="0"/>
              </a:rPr>
              <a:t>(o en forma declarativa usando </a:t>
            </a:r>
            <a:r>
              <a:rPr lang="es-ES" sz="2000" i="1" dirty="0" err="1">
                <a:latin typeface="Consolas" pitchFamily="49" charset="0"/>
                <a:cs typeface="Consolas" pitchFamily="49" charset="0"/>
              </a:rPr>
              <a:t>org.apache.struts.action.DynaActionForm</a:t>
            </a:r>
            <a:r>
              <a:rPr lang="es-ES" sz="2000" dirty="0">
                <a:latin typeface="Calibri" pitchFamily="34" charset="0"/>
              </a:rPr>
              <a:t>)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Se debe definir cada propiedad en la clase y escribir los </a:t>
            </a:r>
            <a:r>
              <a:rPr lang="es-ES" sz="2000" dirty="0" err="1">
                <a:latin typeface="Calibri" pitchFamily="34" charset="0"/>
              </a:rPr>
              <a:t>getters</a:t>
            </a:r>
            <a:r>
              <a:rPr lang="es-ES" sz="2000" dirty="0">
                <a:latin typeface="Calibri" pitchFamily="34" charset="0"/>
              </a:rPr>
              <a:t>/</a:t>
            </a:r>
            <a:r>
              <a:rPr lang="es-ES" sz="2000" dirty="0" err="1">
                <a:latin typeface="Calibri" pitchFamily="34" charset="0"/>
              </a:rPr>
              <a:t>setters</a:t>
            </a:r>
            <a:r>
              <a:rPr lang="es-ES" sz="2000" dirty="0">
                <a:latin typeface="Calibri" pitchFamily="34" charset="0"/>
              </a:rPr>
              <a:t> correspondientes, siguiendo reglas de JavaBeans.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La clase </a:t>
            </a:r>
            <a:r>
              <a:rPr lang="es-ES" sz="2000" b="1" dirty="0" err="1">
                <a:solidFill>
                  <a:schemeClr val="hlink"/>
                </a:solidFill>
                <a:latin typeface="Calibri" pitchFamily="34" charset="0"/>
              </a:rPr>
              <a:t>ActionForm</a:t>
            </a:r>
            <a:r>
              <a:rPr lang="es-ES" sz="2000" dirty="0">
                <a:latin typeface="Calibri" pitchFamily="34" charset="0"/>
              </a:rPr>
              <a:t> tiene el fin de manejar la información  que recibe en un formulario HTML, validar los campos de entrada y si corresponde mostrar al usuario las correcciones que necesitan los datos.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 Form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4505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 Form</a:t>
            </a:r>
            <a:r>
              <a:rPr lang="es-AR" sz="1600" b="1" i="1">
                <a:latin typeface="Calibri" pitchFamily="34" charset="0"/>
              </a:rPr>
              <a:t> (cont.)</a:t>
            </a:r>
          </a:p>
        </p:txBody>
      </p:sp>
      <p:sp>
        <p:nvSpPr>
          <p:cNvPr id="45061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 err="1">
                <a:latin typeface="Calibri" pitchFamily="34" charset="0"/>
              </a:rPr>
              <a:t>Struts</a:t>
            </a:r>
            <a:r>
              <a:rPr lang="es-ES" sz="2000" dirty="0">
                <a:latin typeface="Calibri" pitchFamily="34" charset="0"/>
              </a:rPr>
              <a:t> automáticamente hace el </a:t>
            </a:r>
            <a:r>
              <a:rPr lang="es-ES" sz="2000" b="1" dirty="0">
                <a:solidFill>
                  <a:schemeClr val="hlink"/>
                </a:solidFill>
                <a:latin typeface="Calibri" pitchFamily="34" charset="0"/>
              </a:rPr>
              <a:t>mapeo entre las propiedades</a:t>
            </a:r>
            <a:r>
              <a:rPr lang="es-ES" sz="2000" dirty="0">
                <a:latin typeface="Calibri" pitchFamily="34" charset="0"/>
              </a:rPr>
              <a:t> del JavaBean y los atributos del formulario HTML.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Después de escribir el código del </a:t>
            </a:r>
            <a:r>
              <a:rPr lang="es-ES" sz="2000" dirty="0" err="1">
                <a:latin typeface="Calibri" pitchFamily="34" charset="0"/>
              </a:rPr>
              <a:t>form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bean</a:t>
            </a:r>
            <a:r>
              <a:rPr lang="es-ES" sz="2000" dirty="0">
                <a:latin typeface="Calibri" pitchFamily="34" charset="0"/>
              </a:rPr>
              <a:t>, </a:t>
            </a:r>
            <a:r>
              <a:rPr lang="es-ES" sz="2000" b="1" dirty="0">
                <a:solidFill>
                  <a:schemeClr val="hlink"/>
                </a:solidFill>
                <a:latin typeface="Calibri" pitchFamily="34" charset="0"/>
              </a:rPr>
              <a:t>es necesario asociarlo con una o más acciones</a:t>
            </a:r>
            <a:r>
              <a:rPr lang="es-ES" sz="2000" dirty="0">
                <a:latin typeface="Calibri" pitchFamily="34" charset="0"/>
              </a:rPr>
              <a:t> a través del archivo de configuración de </a:t>
            </a:r>
            <a:r>
              <a:rPr lang="es-ES" sz="2000" dirty="0" err="1">
                <a:latin typeface="Calibri" pitchFamily="34" charset="0"/>
              </a:rPr>
              <a:t>Struts</a:t>
            </a:r>
            <a:r>
              <a:rPr lang="es-ES" sz="2000" dirty="0">
                <a:latin typeface="Calibri" pitchFamily="34" charset="0"/>
              </a:rPr>
              <a:t>,  </a:t>
            </a:r>
            <a:r>
              <a:rPr lang="es-ES" sz="2000" b="1" dirty="0">
                <a:solidFill>
                  <a:schemeClr val="hlink"/>
                </a:solidFill>
                <a:latin typeface="Calibri" pitchFamily="34" charset="0"/>
              </a:rPr>
              <a:t>struts-config.xml</a:t>
            </a:r>
            <a:r>
              <a:rPr lang="es-ES" dirty="0"/>
              <a:t>.</a:t>
            </a:r>
            <a:endParaRPr lang="es-ES" sz="2000" b="1" dirty="0">
              <a:solidFill>
                <a:schemeClr val="hlink"/>
              </a:solidFill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Cada vez que se llama a la acción, el </a:t>
            </a:r>
            <a:r>
              <a:rPr lang="es-ES" sz="2000" dirty="0" err="1">
                <a:latin typeface="Calibri" pitchFamily="34" charset="0"/>
              </a:rPr>
              <a:t>ActionServlet</a:t>
            </a:r>
            <a:r>
              <a:rPr lang="es-ES" sz="2000" dirty="0">
                <a:latin typeface="Calibri" pitchFamily="34" charset="0"/>
              </a:rPr>
              <a:t> poblará las propiedades con los valores de los parámetros recibidos en el formulario HTML.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 Form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4608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 Form:</a:t>
            </a:r>
            <a:r>
              <a:rPr lang="es-AR" sz="2000" b="1" i="1">
                <a:latin typeface="Calibri" pitchFamily="34" charset="0"/>
              </a:rPr>
              <a:t> ejemplo 1</a:t>
            </a:r>
          </a:p>
        </p:txBody>
      </p:sp>
      <p:sp>
        <p:nvSpPr>
          <p:cNvPr id="46085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public class IdentificacionUsuarioForm extends </a:t>
            </a:r>
            <a:r>
              <a:rPr lang="en-US" sz="1400" b="1">
                <a:solidFill>
                  <a:srgbClr val="FF6600"/>
                </a:solidFill>
                <a:latin typeface="Courier New" pitchFamily="49" charset="0"/>
              </a:rPr>
              <a:t>ActionForm</a:t>
            </a:r>
            <a:r>
              <a:rPr lang="en-US" sz="1400">
                <a:latin typeface="Courier New" pitchFamily="49" charset="0"/>
              </a:rPr>
              <a:t>  {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private String nombreUsuario = null;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private String password = null;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public String getNombreUsuario() {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return nombreUsuario;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}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public void setNombreUsuario(String nombreUsuario) {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this.nombreUsuario = nombreUsuario;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}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public String getPassword() {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return password;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}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public void setPassword(String password) {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this.password = password;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}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 Form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4710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 Form:</a:t>
            </a:r>
            <a:r>
              <a:rPr lang="es-AR" sz="2000" b="1" i="1">
                <a:latin typeface="Calibri" pitchFamily="34" charset="0"/>
              </a:rPr>
              <a:t> ejemplo 1</a:t>
            </a:r>
          </a:p>
        </p:txBody>
      </p:sp>
      <p:sp>
        <p:nvSpPr>
          <p:cNvPr id="47109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u="sng">
                <a:latin typeface="Calibri" pitchFamily="34" charset="0"/>
              </a:rPr>
              <a:t>En struts-config.xml: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2000" u="sng">
              <a:latin typeface="Calibri" pitchFamily="34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&lt;</a:t>
            </a:r>
            <a:r>
              <a:rPr lang="en-US" sz="1500" b="1">
                <a:solidFill>
                  <a:srgbClr val="FF6600"/>
                </a:solidFill>
                <a:latin typeface="Courier New" pitchFamily="49" charset="0"/>
              </a:rPr>
              <a:t>form-beans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500" b="1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&lt;</a:t>
            </a:r>
            <a:r>
              <a:rPr lang="en-US" sz="1500" b="1">
                <a:solidFill>
                  <a:srgbClr val="FF6600"/>
                </a:solidFill>
                <a:latin typeface="Courier New" pitchFamily="49" charset="0"/>
              </a:rPr>
              <a:t>form-bean</a:t>
            </a:r>
            <a:r>
              <a:rPr lang="en-US" sz="1500">
                <a:latin typeface="Courier New" pitchFamily="49" charset="0"/>
              </a:rPr>
              <a:t> 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name=“identificacionUsuario”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type=“curso.struts.usuarios.IdentificacionUsuarioForm”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5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.....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5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&lt;/form-beans&gt;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 Form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4813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48132" name="Subtitle 2"/>
          <p:cNvSpPr txBox="1">
            <a:spLocks/>
          </p:cNvSpPr>
          <p:nvPr/>
        </p:nvSpPr>
        <p:spPr bwMode="auto">
          <a:xfrm>
            <a:off x="319088" y="1635125"/>
            <a:ext cx="8596312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Dynamic Action Forms: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1900">
                <a:latin typeface="Calibri" pitchFamily="34" charset="0"/>
              </a:rPr>
              <a:t>Son ActionForms creados de manera declarativa en struts-config.xml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1900">
                <a:latin typeface="Calibri" pitchFamily="34" charset="0"/>
              </a:rPr>
              <a:t>No debe crearse una clase para cada formulario ni métodos accesores.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1900">
                <a:latin typeface="Calibri" pitchFamily="34" charset="0"/>
              </a:rPr>
              <a:t>Una o varias propiedades dinámicas pueden ser pasadas a una instancia de org.apache.struts.action.DynaActionForm</a:t>
            </a:r>
            <a:r>
              <a:rPr lang="es-ES" sz="2000">
                <a:latin typeface="Calibri" pitchFamily="34" charset="0"/>
              </a:rPr>
              <a:t>.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 Form:</a:t>
            </a:r>
            <a:r>
              <a:rPr lang="es-AR" sz="2000" b="1" i="1">
                <a:latin typeface="Calibri" pitchFamily="34" charset="0"/>
              </a:rPr>
              <a:t> ejemplo 2</a:t>
            </a:r>
          </a:p>
        </p:txBody>
      </p:sp>
      <p:sp>
        <p:nvSpPr>
          <p:cNvPr id="48134" name="Subtitle 2"/>
          <p:cNvSpPr txBox="1">
            <a:spLocks/>
          </p:cNvSpPr>
          <p:nvPr/>
        </p:nvSpPr>
        <p:spPr bwMode="auto">
          <a:xfrm>
            <a:off x="319088" y="3516313"/>
            <a:ext cx="8596312" cy="252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 u="sng">
                <a:latin typeface="Calibri" pitchFamily="34" charset="0"/>
              </a:rPr>
              <a:t>Declaración en struts-config.xml: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600" b="1" u="sng">
              <a:latin typeface="Calibri" pitchFamily="34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&lt;</a:t>
            </a:r>
            <a:r>
              <a:rPr lang="en-US" sz="1500" b="1">
                <a:solidFill>
                  <a:srgbClr val="FF6600"/>
                </a:solidFill>
                <a:latin typeface="Courier New" pitchFamily="49" charset="0"/>
              </a:rPr>
              <a:t>form-bean</a:t>
            </a:r>
            <a:r>
              <a:rPr lang="en-US" sz="1500">
                <a:latin typeface="Courier New" pitchFamily="49" charset="0"/>
              </a:rPr>
              <a:t> name=“personaForm”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    type=“org.apache.struts.action.DynaActionForm”&gt;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&lt;</a:t>
            </a:r>
            <a:r>
              <a:rPr lang="en-US" sz="1500" b="1">
                <a:solidFill>
                  <a:srgbClr val="FF6600"/>
                </a:solidFill>
                <a:latin typeface="Courier New" pitchFamily="49" charset="0"/>
              </a:rPr>
              <a:t>form-property</a:t>
            </a:r>
            <a:r>
              <a:rPr lang="en-US" sz="1500">
                <a:latin typeface="Courier New" pitchFamily="49" charset="0"/>
              </a:rPr>
              <a:t> name=“nombre” type=“java.lang.String”/&gt;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&lt;form-property name=“apellido”  type=“java.lang.String”/&gt;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   &lt;form-property name=“edad” type=“java.lang.Integer” 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initial=“18”/&gt;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&lt;/form-bean&gt;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4915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Actions</a:t>
            </a:r>
            <a:endParaRPr lang="es-AR" sz="1600" b="1" i="1">
              <a:latin typeface="Calibri" pitchFamily="34" charset="0"/>
            </a:endParaRPr>
          </a:p>
        </p:txBody>
      </p:sp>
      <p:sp>
        <p:nvSpPr>
          <p:cNvPr id="49157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Una acción es la comunicación entre el contenido de un requerimiento HTTP y la lógica de negocio que debe ser ejecutada para procesarlo.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Se crean extendiendo la clase </a:t>
            </a:r>
            <a:r>
              <a:rPr lang="es-ES" sz="2000">
                <a:solidFill>
                  <a:srgbClr val="FF6600"/>
                </a:solidFill>
                <a:latin typeface="Calibri" pitchFamily="34" charset="0"/>
              </a:rPr>
              <a:t>org.apache.struts.action.Action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Existen </a:t>
            </a:r>
            <a:r>
              <a:rPr lang="es-ES" sz="2000">
                <a:solidFill>
                  <a:srgbClr val="FF6600"/>
                </a:solidFill>
                <a:latin typeface="Calibri" pitchFamily="34" charset="0"/>
              </a:rPr>
              <a:t>distintos tipos de Actions</a:t>
            </a:r>
            <a:r>
              <a:rPr lang="es-ES" sz="2000">
                <a:latin typeface="Calibri" pitchFamily="34" charset="0"/>
              </a:rPr>
              <a:t>, cada uno controla el flujo de manera distinta y se configuran de manera diferente en el archivo de configuración de Struts.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017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Actions</a:t>
            </a:r>
            <a:endParaRPr lang="es-AR" sz="1600" b="1" i="1">
              <a:latin typeface="Calibri" pitchFamily="34" charset="0"/>
            </a:endParaRPr>
          </a:p>
        </p:txBody>
      </p:sp>
      <p:sp>
        <p:nvSpPr>
          <p:cNvPr id="50181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El </a:t>
            </a:r>
            <a:r>
              <a:rPr lang="es-ES" sz="2000" dirty="0" err="1">
                <a:latin typeface="Calibri" pitchFamily="34" charset="0"/>
              </a:rPr>
              <a:t>framework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Struts</a:t>
            </a:r>
            <a:r>
              <a:rPr lang="es-ES" sz="2000" dirty="0">
                <a:latin typeface="Calibri" pitchFamily="34" charset="0"/>
              </a:rPr>
              <a:t> automáticamente crea, valida y pasa el </a:t>
            </a:r>
            <a:r>
              <a:rPr lang="es-ES" sz="2000" dirty="0" err="1">
                <a:latin typeface="Calibri" pitchFamily="34" charset="0"/>
              </a:rPr>
              <a:t>ActionForm</a:t>
            </a:r>
            <a:r>
              <a:rPr lang="es-ES" sz="2000" dirty="0">
                <a:latin typeface="Calibri" pitchFamily="34" charset="0"/>
              </a:rPr>
              <a:t> al </a:t>
            </a:r>
            <a:r>
              <a:rPr lang="es-ES" sz="2000" dirty="0" err="1">
                <a:latin typeface="Calibri" pitchFamily="34" charset="0"/>
              </a:rPr>
              <a:t>Action</a:t>
            </a:r>
            <a:r>
              <a:rPr lang="es-ES" sz="2000" dirty="0">
                <a:latin typeface="Calibri" pitchFamily="34" charset="0"/>
              </a:rPr>
              <a:t> apropiado.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Una acción puede obtener los datos que necesita directamente del </a:t>
            </a:r>
            <a:r>
              <a:rPr lang="es-ES" sz="2000" dirty="0" err="1">
                <a:latin typeface="Calibri" pitchFamily="34" charset="0"/>
              </a:rPr>
              <a:t>ActionForm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El </a:t>
            </a:r>
            <a:r>
              <a:rPr lang="es-ES" sz="2000" dirty="0" err="1">
                <a:latin typeface="Calibri" pitchFamily="34" charset="0"/>
              </a:rPr>
              <a:t>ActionServlet</a:t>
            </a:r>
            <a:r>
              <a:rPr lang="es-ES" sz="2000" dirty="0">
                <a:latin typeface="Calibri" pitchFamily="34" charset="0"/>
              </a:rPr>
              <a:t> ejecuta acciones invocando el método </a:t>
            </a:r>
            <a:r>
              <a:rPr lang="es-ES" sz="2000" i="1" dirty="0" err="1">
                <a:solidFill>
                  <a:srgbClr val="FF6600"/>
                </a:solidFill>
                <a:latin typeface="Calibri" pitchFamily="34" charset="0"/>
              </a:rPr>
              <a:t>execute</a:t>
            </a:r>
            <a:r>
              <a:rPr lang="es-ES" sz="2000" i="1" dirty="0">
                <a:solidFill>
                  <a:srgbClr val="FF6600"/>
                </a:solidFill>
                <a:latin typeface="Calibri" pitchFamily="34" charset="0"/>
              </a:rPr>
              <a:t>()</a:t>
            </a:r>
            <a:r>
              <a:rPr lang="es-ES" sz="2000" dirty="0">
                <a:latin typeface="Calibri" pitchFamily="34" charset="0"/>
              </a:rPr>
              <a:t> de la acción.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Por lo tanto, este método debe ser redefinido. El mismo finaliza retornando un objeto </a:t>
            </a:r>
            <a:r>
              <a:rPr lang="es-ES" sz="2000" dirty="0" err="1">
                <a:latin typeface="Calibri" pitchFamily="34" charset="0"/>
              </a:rPr>
              <a:t>ActionForward</a:t>
            </a:r>
            <a:r>
              <a:rPr lang="es-ES" sz="2000" dirty="0">
                <a:latin typeface="Calibri" pitchFamily="34" charset="0"/>
              </a:rPr>
              <a:t> al controlador, que indica dónde transferir el control a continuación.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La lógica de la aplicación comienza en el método </a:t>
            </a:r>
            <a:r>
              <a:rPr lang="es-ES" sz="2000" i="1" dirty="0" err="1">
                <a:latin typeface="Calibri" pitchFamily="34" charset="0"/>
              </a:rPr>
              <a:t>execute</a:t>
            </a:r>
            <a:r>
              <a:rPr lang="es-ES" sz="2000" i="1" dirty="0">
                <a:latin typeface="Calibri" pitchFamily="34" charset="0"/>
              </a:rPr>
              <a:t>()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n-US" sz="20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120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Action:</a:t>
            </a:r>
            <a:r>
              <a:rPr lang="es-AR" sz="2000" b="1" i="1">
                <a:latin typeface="Calibri" pitchFamily="34" charset="0"/>
              </a:rPr>
              <a:t> ejemplo</a:t>
            </a:r>
          </a:p>
        </p:txBody>
      </p:sp>
      <p:sp>
        <p:nvSpPr>
          <p:cNvPr id="51205" name="Subtitle 2"/>
          <p:cNvSpPr txBox="1">
            <a:spLocks/>
          </p:cNvSpPr>
          <p:nvPr/>
        </p:nvSpPr>
        <p:spPr bwMode="auto">
          <a:xfrm>
            <a:off x="319088" y="1635125"/>
            <a:ext cx="8596312" cy="417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public final class </a:t>
            </a:r>
            <a:r>
              <a:rPr lang="en-US" sz="1500" dirty="0" err="1">
                <a:latin typeface="Courier New" pitchFamily="49" charset="0"/>
              </a:rPr>
              <a:t>IdentificacionUsuarioAction</a:t>
            </a:r>
            <a:r>
              <a:rPr lang="en-US" sz="1500" dirty="0">
                <a:latin typeface="Courier New" pitchFamily="49" charset="0"/>
              </a:rPr>
              <a:t> extends Action {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800" dirty="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public </a:t>
            </a:r>
            <a:r>
              <a:rPr lang="en-US" sz="1500" dirty="0" err="1">
                <a:latin typeface="Courier New" pitchFamily="49" charset="0"/>
              </a:rPr>
              <a:t>ActionForward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6600"/>
                </a:solidFill>
                <a:latin typeface="Courier New" pitchFamily="49" charset="0"/>
              </a:rPr>
              <a:t>execute</a:t>
            </a:r>
            <a:r>
              <a:rPr lang="en-US" sz="1500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ActionMapping</a:t>
            </a:r>
            <a:r>
              <a:rPr lang="en-US" sz="1500" dirty="0">
                <a:latin typeface="Courier New" pitchFamily="49" charset="0"/>
              </a:rPr>
              <a:t> mapping,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</a:rPr>
              <a:t>ActionForm</a:t>
            </a:r>
            <a:r>
              <a:rPr lang="en-US" sz="1500" dirty="0">
                <a:latin typeface="Courier New" pitchFamily="49" charset="0"/>
              </a:rPr>
              <a:t> form,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</a:rPr>
              <a:t>HttpServletRequest</a:t>
            </a:r>
            <a:r>
              <a:rPr lang="en-US" sz="1500" dirty="0">
                <a:latin typeface="Courier New" pitchFamily="49" charset="0"/>
              </a:rPr>
              <a:t> request,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</a:rPr>
              <a:t>HttpServletResponse</a:t>
            </a:r>
            <a:r>
              <a:rPr lang="en-US" sz="1500" dirty="0">
                <a:latin typeface="Courier New" pitchFamily="49" charset="0"/>
              </a:rPr>
              <a:t> response)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	throws </a:t>
            </a:r>
            <a:r>
              <a:rPr lang="en-US" sz="1500" b="1" dirty="0" err="1">
                <a:latin typeface="Courier New" pitchFamily="49" charset="0"/>
              </a:rPr>
              <a:t>IOException</a:t>
            </a:r>
            <a:r>
              <a:rPr lang="en-US" sz="1500" dirty="0">
                <a:latin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</a:rPr>
              <a:t>ServletException</a:t>
            </a:r>
            <a:r>
              <a:rPr lang="en-US" sz="1500" dirty="0">
                <a:latin typeface="Courier New" pitchFamily="49" charset="0"/>
              </a:rPr>
              <a:t> {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400" dirty="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IdentificacionUsuarioForm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identificacionUsuario</a:t>
            </a:r>
            <a:r>
              <a:rPr lang="en-US" sz="1500" dirty="0">
                <a:latin typeface="Courier New" pitchFamily="49" charset="0"/>
              </a:rPr>
              <a:t> = 		(</a:t>
            </a:r>
            <a:r>
              <a:rPr lang="en-US" sz="1500" dirty="0" err="1">
                <a:latin typeface="Courier New" pitchFamily="49" charset="0"/>
              </a:rPr>
              <a:t>IdentificacionUsuarioForm</a:t>
            </a:r>
            <a:r>
              <a:rPr lang="en-US" sz="1500" dirty="0">
                <a:latin typeface="Courier New" pitchFamily="49" charset="0"/>
              </a:rPr>
              <a:t>) form;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 i="1" dirty="0">
                <a:latin typeface="Calibri" pitchFamily="34" charset="0"/>
              </a:rPr>
              <a:t>// El </a:t>
            </a:r>
            <a:r>
              <a:rPr lang="en-US" sz="1600" b="1" i="1" dirty="0" err="1">
                <a:latin typeface="Calibri" pitchFamily="34" charset="0"/>
              </a:rPr>
              <a:t>controlador</a:t>
            </a:r>
            <a:r>
              <a:rPr lang="en-US" sz="1600" b="1" i="1" dirty="0">
                <a:latin typeface="Calibri" pitchFamily="34" charset="0"/>
              </a:rPr>
              <a:t> se </a:t>
            </a:r>
            <a:r>
              <a:rPr lang="en-US" sz="1600" b="1" i="1" dirty="0" err="1">
                <a:latin typeface="Calibri" pitchFamily="34" charset="0"/>
              </a:rPr>
              <a:t>comunica</a:t>
            </a:r>
            <a:r>
              <a:rPr lang="en-US" sz="1600" b="1" i="1" dirty="0">
                <a:latin typeface="Calibri" pitchFamily="34" charset="0"/>
              </a:rPr>
              <a:t> con la </a:t>
            </a:r>
            <a:r>
              <a:rPr lang="en-US" sz="1600" b="1" i="1" dirty="0" err="1">
                <a:latin typeface="Calibri" pitchFamily="34" charset="0"/>
              </a:rPr>
              <a:t>lógica</a:t>
            </a:r>
            <a:r>
              <a:rPr lang="en-US" sz="1600" b="1" i="1" dirty="0">
                <a:latin typeface="Calibri" pitchFamily="34" charset="0"/>
              </a:rPr>
              <a:t> </a:t>
            </a:r>
            <a:r>
              <a:rPr lang="en-US" sz="1600" b="1" i="1" dirty="0" err="1">
                <a:latin typeface="Calibri" pitchFamily="34" charset="0"/>
              </a:rPr>
              <a:t>para</a:t>
            </a:r>
            <a:r>
              <a:rPr lang="en-US" sz="1600" b="1" i="1" dirty="0">
                <a:latin typeface="Calibri" pitchFamily="34" charset="0"/>
              </a:rPr>
              <a:t> </a:t>
            </a:r>
            <a:r>
              <a:rPr lang="en-US" sz="1600" b="1" i="1" dirty="0" err="1">
                <a:latin typeface="Calibri" pitchFamily="34" charset="0"/>
              </a:rPr>
              <a:t>validar</a:t>
            </a:r>
            <a:r>
              <a:rPr lang="en-US" sz="1600" b="1" i="1" dirty="0">
                <a:latin typeface="Calibri" pitchFamily="34" charset="0"/>
              </a:rPr>
              <a:t> el </a:t>
            </a:r>
            <a:r>
              <a:rPr lang="en-US" sz="1600" b="1" i="1" dirty="0" err="1">
                <a:latin typeface="Calibri" pitchFamily="34" charset="0"/>
              </a:rPr>
              <a:t>usuario</a:t>
            </a:r>
            <a:r>
              <a:rPr lang="en-US" sz="1600" b="1" i="1" dirty="0">
                <a:latin typeface="Calibri" pitchFamily="34" charset="0"/>
              </a:rPr>
              <a:t> o </a:t>
            </a:r>
            <a:r>
              <a:rPr lang="en-US" sz="1600" b="1" i="1" dirty="0" err="1">
                <a:latin typeface="Calibri" pitchFamily="34" charset="0"/>
              </a:rPr>
              <a:t>realizar</a:t>
            </a:r>
            <a:r>
              <a:rPr lang="en-US" sz="1600" b="1" i="1" dirty="0">
                <a:latin typeface="Calibri" pitchFamily="34" charset="0"/>
              </a:rPr>
              <a:t> </a:t>
            </a:r>
            <a:r>
              <a:rPr lang="en-US" sz="1600" b="1" i="1" dirty="0" err="1">
                <a:latin typeface="Calibri" pitchFamily="34" charset="0"/>
              </a:rPr>
              <a:t>alguna</a:t>
            </a:r>
            <a:r>
              <a:rPr lang="en-US" sz="1600" b="1" i="1" dirty="0">
                <a:latin typeface="Calibri" pitchFamily="34" charset="0"/>
              </a:rPr>
              <a:t> </a:t>
            </a:r>
            <a:r>
              <a:rPr lang="en-US" sz="1600" b="1" i="1" dirty="0" err="1">
                <a:latin typeface="Calibri" pitchFamily="34" charset="0"/>
              </a:rPr>
              <a:t>otra</a:t>
            </a:r>
            <a:r>
              <a:rPr lang="en-US" sz="1600" b="1" i="1" dirty="0">
                <a:latin typeface="Calibri" pitchFamily="34" charset="0"/>
              </a:rPr>
              <a:t> </a:t>
            </a:r>
            <a:r>
              <a:rPr lang="en-US" sz="1600" b="1" i="1" dirty="0" err="1">
                <a:latin typeface="Calibri" pitchFamily="34" charset="0"/>
              </a:rPr>
              <a:t>cosa</a:t>
            </a:r>
            <a:r>
              <a:rPr lang="en-US" sz="1600" b="1" i="1" dirty="0">
                <a:latin typeface="Calibri" pitchFamily="34" charset="0"/>
              </a:rPr>
              <a:t>.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..........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return </a:t>
            </a:r>
            <a:r>
              <a:rPr lang="en-US" sz="1500" b="1" dirty="0" err="1">
                <a:latin typeface="Courier New" pitchFamily="49" charset="0"/>
              </a:rPr>
              <a:t>mapping.findForward</a:t>
            </a:r>
            <a:r>
              <a:rPr lang="en-US" sz="1500" dirty="0">
                <a:latin typeface="Courier New" pitchFamily="49" charset="0"/>
              </a:rPr>
              <a:t>("success"); 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}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222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 – Principales componentes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Action:</a:t>
            </a:r>
            <a:r>
              <a:rPr lang="es-AR" sz="2000" b="1" i="1">
                <a:latin typeface="Calibri" pitchFamily="34" charset="0"/>
              </a:rPr>
              <a:t> </a:t>
            </a:r>
            <a:r>
              <a:rPr lang="es-AR" sz="2000" i="1">
                <a:latin typeface="Calibri" pitchFamily="34" charset="0"/>
              </a:rPr>
              <a:t>parámetros del método </a:t>
            </a:r>
            <a:r>
              <a:rPr lang="es-AR" sz="2000" b="1" i="1">
                <a:latin typeface="Calibri" pitchFamily="34" charset="0"/>
              </a:rPr>
              <a:t>execute()</a:t>
            </a:r>
          </a:p>
        </p:txBody>
      </p:sp>
      <p:graphicFrame>
        <p:nvGraphicFramePr>
          <p:cNvPr id="52250" name="Group 26"/>
          <p:cNvGraphicFramePr>
            <a:graphicFrameLocks noGrp="1"/>
          </p:cNvGraphicFramePr>
          <p:nvPr/>
        </p:nvGraphicFramePr>
        <p:xfrm>
          <a:off x="1392238" y="1720850"/>
          <a:ext cx="6096000" cy="4239579"/>
        </p:xfrm>
        <a:graphic>
          <a:graphicData uri="http://schemas.openxmlformats.org/drawingml/2006/table">
            <a:tbl>
              <a:tblPr/>
              <a:tblGrid>
                <a:gridCol w="2187575"/>
                <a:gridCol w="3908425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Componente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Descripción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ActionMapping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La clase ActionMapping contiene toda la información de deployment de un objeto Action. Es usada para determinar dónde serán enviados los resultados luego del procesamiento.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90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ActionForm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El ActionForm representa los entradas del usuario en el formulario, cuyas propiedades son relacionadas con parámetros del pedido.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HttpServletRequest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El atributo HttpServletRequest es una referencia al objeto request HTTP actual.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HttpServletResponse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El atributo HttpServletResponse es una referencia al objeto response HTTP actual.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Arquitectura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Frameworks</a:t>
            </a:r>
            <a:endParaRPr lang="es-AR" b="1" u="sng">
              <a:latin typeface="Calibri" pitchFamily="34" charset="0"/>
            </a:endParaRPr>
          </a:p>
        </p:txBody>
      </p:sp>
      <p:sp>
        <p:nvSpPr>
          <p:cNvPr id="16389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Los </a:t>
            </a:r>
            <a:r>
              <a:rPr lang="es-ES" sz="2000" dirty="0" err="1">
                <a:latin typeface="Calibri" pitchFamily="34" charset="0"/>
              </a:rPr>
              <a:t>frameworks</a:t>
            </a:r>
            <a:r>
              <a:rPr lang="es-ES" sz="2000" dirty="0">
                <a:latin typeface="Calibri" pitchFamily="34" charset="0"/>
              </a:rPr>
              <a:t> pueden ser vistos como implementaciones de patrones de diseño que facilitan la reutilización de diseño y código.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Dada la importancia y utilización de MVC en muchas aplicaciones web, es necesario el desarrollo de </a:t>
            </a:r>
            <a:r>
              <a:rPr lang="es-ES" sz="2000" dirty="0" err="1">
                <a:latin typeface="Calibri" pitchFamily="34" charset="0"/>
              </a:rPr>
              <a:t>frameworks</a:t>
            </a:r>
            <a:r>
              <a:rPr lang="es-ES" sz="2000" dirty="0">
                <a:latin typeface="Calibri" pitchFamily="34" charset="0"/>
              </a:rPr>
              <a:t> con soporte a este modelo.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Apache </a:t>
            </a:r>
            <a:r>
              <a:rPr lang="es-ES" sz="2000" dirty="0" err="1">
                <a:latin typeface="Calibri" pitchFamily="34" charset="0"/>
              </a:rPr>
              <a:t>Struts</a:t>
            </a:r>
            <a:r>
              <a:rPr lang="es-ES" sz="2000" dirty="0">
                <a:latin typeface="Calibri" pitchFamily="34" charset="0"/>
              </a:rPr>
              <a:t> es una de estas </a:t>
            </a:r>
            <a:r>
              <a:rPr lang="es-ES" sz="2000" dirty="0" err="1">
                <a:latin typeface="Calibri" pitchFamily="34" charset="0"/>
              </a:rPr>
              <a:t>frameworks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Aplicaciones basadas en </a:t>
            </a:r>
            <a:r>
              <a:rPr lang="es-ES" sz="2000" dirty="0" err="1">
                <a:latin typeface="Calibri" pitchFamily="34" charset="0"/>
              </a:rPr>
              <a:t>Struts</a:t>
            </a:r>
            <a:r>
              <a:rPr lang="es-ES" sz="2000" dirty="0">
                <a:latin typeface="Calibri" pitchFamily="34" charset="0"/>
              </a:rPr>
              <a:t> consistirán de: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Código Java </a:t>
            </a:r>
          </a:p>
          <a:p>
            <a:pPr lvl="1"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 err="1">
                <a:latin typeface="Calibri" pitchFamily="34" charset="0"/>
              </a:rPr>
              <a:t>Deployment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descriptors</a:t>
            </a:r>
            <a:r>
              <a:rPr lang="es-ES" sz="2000" dirty="0">
                <a:latin typeface="Calibri" pitchFamily="34" charset="0"/>
              </a:rPr>
              <a:t> que configuran el </a:t>
            </a:r>
            <a:r>
              <a:rPr lang="es-ES" sz="2000" dirty="0" err="1">
                <a:latin typeface="Calibri" pitchFamily="34" charset="0"/>
              </a:rPr>
              <a:t>framework</a:t>
            </a:r>
            <a:r>
              <a:rPr lang="es-ES" sz="2000" dirty="0">
                <a:latin typeface="Calibri" pitchFamily="34" charset="0"/>
              </a:rPr>
              <a:t> para el uso de la aplicación.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 Mappings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325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 Mappings</a:t>
            </a:r>
            <a:endParaRPr lang="es-AR" sz="1600" b="1" i="1">
              <a:latin typeface="Calibri" pitchFamily="34" charset="0"/>
            </a:endParaRPr>
          </a:p>
        </p:txBody>
      </p:sp>
      <p:sp>
        <p:nvSpPr>
          <p:cNvPr id="53253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El ActionServlet necesita algún mecanismo para determinar a que instancia particular de un Action dirigir el requerimiento.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Los objetos ActionMapping son utilizados con este fin y están definidos en los archivos de configuración.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Utiliza el concepto de “nombres lógicos” para realizar la asociación.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 Mappings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427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Action Mappings:</a:t>
            </a:r>
            <a:r>
              <a:rPr lang="es-AR" sz="2000" b="1" i="1">
                <a:latin typeface="Calibri" pitchFamily="34" charset="0"/>
              </a:rPr>
              <a:t> ejemplo</a:t>
            </a:r>
          </a:p>
        </p:txBody>
      </p:sp>
      <p:sp>
        <p:nvSpPr>
          <p:cNvPr id="54277" name="Subtitle 2"/>
          <p:cNvSpPr txBox="1">
            <a:spLocks/>
          </p:cNvSpPr>
          <p:nvPr/>
        </p:nvSpPr>
        <p:spPr bwMode="auto">
          <a:xfrm>
            <a:off x="319088" y="1635125"/>
            <a:ext cx="8596312" cy="417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&lt;</a:t>
            </a:r>
            <a:r>
              <a:rPr lang="en-US" sz="1500">
                <a:solidFill>
                  <a:srgbClr val="FF6600"/>
                </a:solidFill>
                <a:latin typeface="Courier New" pitchFamily="49" charset="0"/>
              </a:rPr>
              <a:t>action-mappings</a:t>
            </a:r>
            <a:r>
              <a:rPr lang="en-US" sz="150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&lt;</a:t>
            </a:r>
            <a:r>
              <a:rPr lang="en-US" sz="1500">
                <a:solidFill>
                  <a:srgbClr val="FF6600"/>
                </a:solidFill>
                <a:latin typeface="Courier New" pitchFamily="49" charset="0"/>
              </a:rPr>
              <a:t>action</a:t>
            </a:r>
            <a:r>
              <a:rPr lang="en-US" sz="1500">
                <a:latin typeface="Courier New" pitchFamily="49" charset="0"/>
              </a:rPr>
              <a:t> path="/identificarUsuario"			    		      type="curso.struts.usuarios.IdentificacionUsuarioAction"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      name="identificacionUsuario"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      scope="request"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      validate="true"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      input="/pages/identificacion.jsp"&gt;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5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&lt;</a:t>
            </a:r>
            <a:r>
              <a:rPr lang="en-US" sz="1500">
                <a:solidFill>
                  <a:srgbClr val="FF6600"/>
                </a:solidFill>
                <a:latin typeface="Courier New" pitchFamily="49" charset="0"/>
              </a:rPr>
              <a:t>forward</a:t>
            </a:r>
            <a:r>
              <a:rPr lang="en-US" sz="1500">
                <a:latin typeface="Courier New" pitchFamily="49" charset="0"/>
              </a:rPr>
              <a:t> name="exito" path="/pages/paginainicio.jsp“ 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	&lt;forward name="falla" path="/pages/bienvenida.jsp“/&gt;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5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&lt;/action&gt;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......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&lt;/action-mappings&gt;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11" charset="-128"/>
              </a:rPr>
              <a:t>Configuración de Struts</a:t>
            </a:r>
          </a:p>
        </p:txBody>
      </p:sp>
      <p:sp>
        <p:nvSpPr>
          <p:cNvPr id="5529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pic>
        <p:nvPicPr>
          <p:cNvPr id="55300" name="Rounded Rectangle 6"/>
          <p:cNvPicPr>
            <a:picLocks noChangeArrowheads="1"/>
          </p:cNvPicPr>
          <p:nvPr/>
        </p:nvPicPr>
        <p:blipFill>
          <a:blip r:embed="rId2"/>
          <a:srcRect b="32486"/>
          <a:stretch>
            <a:fillRect/>
          </a:stretch>
        </p:blipFill>
        <p:spPr bwMode="auto">
          <a:xfrm>
            <a:off x="2137934" y="1569437"/>
            <a:ext cx="5630862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Subtitle 2"/>
          <p:cNvSpPr txBox="1">
            <a:spLocks/>
          </p:cNvSpPr>
          <p:nvPr/>
        </p:nvSpPr>
        <p:spPr bwMode="auto">
          <a:xfrm>
            <a:off x="2308397" y="2723421"/>
            <a:ext cx="5000625" cy="99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>
                <a:latin typeface="Calibri" pitchFamily="34" charset="0"/>
              </a:rPr>
              <a:t>web.xml</a:t>
            </a:r>
            <a:endParaRPr lang="en-US" sz="1600" dirty="0">
              <a:latin typeface="Calibri" pitchFamily="34" charset="0"/>
            </a:endParaRP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b="1" dirty="0">
                <a:latin typeface="Calibri" pitchFamily="34" charset="0"/>
              </a:rPr>
              <a:t>struts-config.xml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Archivos de configuración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5632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469557" y="1272746"/>
            <a:ext cx="836676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AR" sz="3600" b="1" dirty="0">
                <a:solidFill>
                  <a:srgbClr val="FF6600"/>
                </a:solidFill>
                <a:latin typeface="Calibri" pitchFamily="34" charset="0"/>
              </a:rPr>
              <a:t>!</a:t>
            </a:r>
            <a:r>
              <a:rPr lang="es-AR" sz="3600" b="1" dirty="0">
                <a:latin typeface="Calibri" pitchFamily="34" charset="0"/>
              </a:rPr>
              <a:t> </a:t>
            </a:r>
            <a:r>
              <a:rPr lang="es-AR" sz="2800" b="1" dirty="0">
                <a:latin typeface="Calibri" pitchFamily="34" charset="0"/>
              </a:rPr>
              <a:t>La configuración determina qué </a:t>
            </a:r>
            <a:r>
              <a:rPr lang="es-AR" sz="2800" b="1" i="1" dirty="0" err="1">
                <a:latin typeface="Calibri" pitchFamily="34" charset="0"/>
              </a:rPr>
              <a:t>Action</a:t>
            </a:r>
            <a:r>
              <a:rPr lang="es-AR" sz="2800" b="1" dirty="0">
                <a:latin typeface="Calibri" pitchFamily="34" charset="0"/>
              </a:rPr>
              <a:t> y </a:t>
            </a:r>
            <a:r>
              <a:rPr lang="es-AR" sz="2800" b="1" i="1" dirty="0" err="1">
                <a:latin typeface="Calibri" pitchFamily="34" charset="0"/>
              </a:rPr>
              <a:t>ActionForm</a:t>
            </a:r>
            <a:r>
              <a:rPr lang="es-AR" sz="2800" b="1" dirty="0">
                <a:latin typeface="Calibri" pitchFamily="34" charset="0"/>
              </a:rPr>
              <a:t> usar.</a:t>
            </a:r>
          </a:p>
          <a:p>
            <a:pPr algn="ctr"/>
            <a:endParaRPr lang="es-AR" sz="1200" b="1" dirty="0">
              <a:latin typeface="Calibri" pitchFamily="34" charset="0"/>
            </a:endParaRPr>
          </a:p>
          <a:p>
            <a:r>
              <a:rPr lang="es-ES" dirty="0"/>
              <a:t>Esta configuración se especifica en 2 archivos principales:</a:t>
            </a:r>
          </a:p>
          <a:p>
            <a:pPr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/>
              <a:t> struts-config.xml</a:t>
            </a:r>
          </a:p>
          <a:p>
            <a:pPr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/>
              <a:t> web.xml</a:t>
            </a:r>
            <a:endParaRPr lang="es-AR" sz="3600" b="1" i="1" dirty="0">
              <a:latin typeface="Calibri" pitchFamily="34" charset="0"/>
            </a:endParaRPr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2"/>
          <a:srcRect l="31250" t="21875" r="32813" b="15625"/>
          <a:stretch>
            <a:fillRect/>
          </a:stretch>
        </p:blipFill>
        <p:spPr bwMode="auto">
          <a:xfrm>
            <a:off x="4903788" y="2754313"/>
            <a:ext cx="2924175" cy="3813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734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Configuración de la aplicación</a:t>
            </a:r>
            <a:endParaRPr lang="es-AR" sz="1600" b="1" i="1">
              <a:latin typeface="Calibri" pitchFamily="34" charset="0"/>
            </a:endParaRPr>
          </a:p>
        </p:txBody>
      </p:sp>
      <p:sp>
        <p:nvSpPr>
          <p:cNvPr id="57349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Gran parte de la configuración de la aplicación es especificada declarativamente en un archivo de configuración externo.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Cuando inicia la aplicación, Struts carga sus archivos de configuración y crea una serie de “</a:t>
            </a:r>
            <a:r>
              <a:rPr lang="es-ES" sz="2000" i="1">
                <a:latin typeface="Calibri" pitchFamily="34" charset="0"/>
              </a:rPr>
              <a:t>objetos de configuración</a:t>
            </a:r>
            <a:r>
              <a:rPr lang="es-ES" sz="2000">
                <a:latin typeface="Calibri" pitchFamily="34" charset="0"/>
              </a:rPr>
              <a:t>” que se corresponden y representan el contenido de estos archivos. Luego, Struts usa estos objetos para guiar su comportamiento.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837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Configuración de la aplicación</a:t>
            </a:r>
            <a:endParaRPr lang="es-AR" sz="1600" b="1" i="1">
              <a:latin typeface="Calibri" pitchFamily="34" charset="0"/>
            </a:endParaRPr>
          </a:p>
        </p:txBody>
      </p:sp>
      <p:sp>
        <p:nvSpPr>
          <p:cNvPr id="58373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>
                <a:solidFill>
                  <a:srgbClr val="FF6600"/>
                </a:solidFill>
                <a:latin typeface="Calibri" pitchFamily="34" charset="0"/>
              </a:rPr>
              <a:t>web.xml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es el </a:t>
            </a:r>
            <a:r>
              <a:rPr lang="es-ES" sz="2000" dirty="0" err="1">
                <a:latin typeface="Calibri" pitchFamily="34" charset="0"/>
              </a:rPr>
              <a:t>deployment</a:t>
            </a:r>
            <a:r>
              <a:rPr lang="es-ES" sz="2000" dirty="0">
                <a:latin typeface="Calibri" pitchFamily="34" charset="0"/>
              </a:rPr>
              <a:t> descriptor de la aplicación, con toda la información de configuración de la misma.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contiene los </a:t>
            </a:r>
            <a:r>
              <a:rPr lang="es-ES" sz="2000" dirty="0" err="1">
                <a:latin typeface="Calibri" pitchFamily="34" charset="0"/>
              </a:rPr>
              <a:t>url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mappings</a:t>
            </a:r>
            <a:r>
              <a:rPr lang="es-ES" sz="2000" dirty="0">
                <a:latin typeface="Calibri" pitchFamily="34" charset="0"/>
              </a:rPr>
              <a:t> para enviar las peticiones de llegada al </a:t>
            </a:r>
            <a:r>
              <a:rPr lang="es-ES" sz="2000" dirty="0" err="1">
                <a:latin typeface="Calibri" pitchFamily="34" charset="0"/>
              </a:rPr>
              <a:t>ActionServlet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>
                <a:solidFill>
                  <a:srgbClr val="FF6600"/>
                </a:solidFill>
                <a:latin typeface="Calibri" pitchFamily="34" charset="0"/>
              </a:rPr>
              <a:t>struts-config.xml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es el archivo donde se definen todos lo componentes </a:t>
            </a:r>
            <a:r>
              <a:rPr lang="es-ES" sz="2000" dirty="0" err="1">
                <a:latin typeface="Calibri" pitchFamily="34" charset="0"/>
              </a:rPr>
              <a:t>Struts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contiene los </a:t>
            </a:r>
            <a:r>
              <a:rPr lang="es-ES" sz="2000" dirty="0" err="1">
                <a:latin typeface="Calibri" pitchFamily="34" charset="0"/>
              </a:rPr>
              <a:t>mappings</a:t>
            </a:r>
            <a:r>
              <a:rPr lang="es-ES" sz="2000" dirty="0">
                <a:latin typeface="Calibri" pitchFamily="34" charset="0"/>
              </a:rPr>
              <a:t> a acciones.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5939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dirty="0">
                <a:latin typeface="Calibri" pitchFamily="34" charset="0"/>
              </a:rPr>
              <a:t>web.xml</a:t>
            </a:r>
            <a:endParaRPr lang="es-AR" sz="1600" b="1" i="1" dirty="0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59397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La especificación define que la carpeta </a:t>
            </a:r>
            <a:r>
              <a:rPr lang="es-ES" sz="2000" b="1" dirty="0">
                <a:latin typeface="Calibri" pitchFamily="34" charset="0"/>
              </a:rPr>
              <a:t>WEB-INF</a:t>
            </a:r>
            <a:r>
              <a:rPr lang="es-ES" sz="2000" dirty="0">
                <a:latin typeface="Calibri" pitchFamily="34" charset="0"/>
              </a:rPr>
              <a:t> es donde debe ir toda la información relativa a la aplicación. En particular, define que dentro de ella debe existir el archivo web.xml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Es usado por el contenedor de </a:t>
            </a:r>
            <a:r>
              <a:rPr lang="es-ES" sz="2000" dirty="0" err="1">
                <a:latin typeface="Calibri" pitchFamily="34" charset="0"/>
              </a:rPr>
              <a:t>Servlets</a:t>
            </a:r>
            <a:r>
              <a:rPr lang="es-ES" sz="2000" dirty="0">
                <a:latin typeface="Calibri" pitchFamily="34" charset="0"/>
              </a:rPr>
              <a:t> para determinar la configuración de los </a:t>
            </a:r>
            <a:r>
              <a:rPr lang="es-ES" sz="2000" dirty="0" err="1">
                <a:latin typeface="Calibri" pitchFamily="34" charset="0"/>
              </a:rPr>
              <a:t>Servlets</a:t>
            </a:r>
            <a:r>
              <a:rPr lang="es-ES" sz="2000" dirty="0">
                <a:latin typeface="Calibri" pitchFamily="34" charset="0"/>
              </a:rPr>
              <a:t> y de otros objetos de alto nivel que la aplicación requiere.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 err="1">
                <a:latin typeface="Calibri" pitchFamily="34" charset="0"/>
              </a:rPr>
              <a:t>Struts</a:t>
            </a:r>
            <a:r>
              <a:rPr lang="es-ES" sz="2000" dirty="0">
                <a:latin typeface="Calibri" pitchFamily="34" charset="0"/>
              </a:rPr>
              <a:t> necesita la configuración de dos componentes: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 err="1">
                <a:latin typeface="Calibri" pitchFamily="34" charset="0"/>
              </a:rPr>
              <a:t>ActionServlet</a:t>
            </a:r>
            <a:endParaRPr lang="es-ES" sz="2000" b="1" dirty="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>
                <a:latin typeface="Calibri" pitchFamily="34" charset="0"/>
              </a:rPr>
              <a:t>Librerías de </a:t>
            </a:r>
            <a:r>
              <a:rPr lang="es-ES" sz="2000" b="1" dirty="0" err="1">
                <a:latin typeface="Calibri" pitchFamily="34" charset="0"/>
              </a:rPr>
              <a:t>Tags</a:t>
            </a:r>
            <a:r>
              <a:rPr lang="es-ES" sz="2000" dirty="0">
                <a:latin typeface="Calibri" pitchFamily="34" charset="0"/>
              </a:rPr>
              <a:t> (opcional)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041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web.xml:</a:t>
            </a:r>
            <a:r>
              <a:rPr lang="es-AR" sz="2000" b="1" i="1">
                <a:latin typeface="Calibri" pitchFamily="34" charset="0"/>
              </a:rPr>
              <a:t> ejemplo</a:t>
            </a:r>
          </a:p>
        </p:txBody>
      </p:sp>
      <p:sp>
        <p:nvSpPr>
          <p:cNvPr id="60421" name="Subtitle 2"/>
          <p:cNvSpPr txBox="1">
            <a:spLocks/>
          </p:cNvSpPr>
          <p:nvPr/>
        </p:nvSpPr>
        <p:spPr bwMode="auto">
          <a:xfrm>
            <a:off x="319088" y="1635125"/>
            <a:ext cx="8596312" cy="444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</a:rPr>
              <a:t>&lt;web-app&gt;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&lt;!– </a:t>
            </a:r>
            <a:r>
              <a:rPr lang="en-US" sz="1400" dirty="0" err="1">
                <a:solidFill>
                  <a:srgbClr val="1A3788"/>
                </a:solidFill>
                <a:latin typeface="Courier New" pitchFamily="49" charset="0"/>
              </a:rPr>
              <a:t>Configuración</a:t>
            </a: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 del </a:t>
            </a:r>
            <a:r>
              <a:rPr lang="en-US" sz="1400" dirty="0" err="1">
                <a:solidFill>
                  <a:srgbClr val="1A3788"/>
                </a:solidFill>
                <a:latin typeface="Courier New" pitchFamily="49" charset="0"/>
              </a:rPr>
              <a:t>ActionServlet</a:t>
            </a: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</a:rPr>
              <a:t>&lt;</a:t>
            </a:r>
            <a:r>
              <a:rPr lang="en-US" sz="1400" b="1" dirty="0" err="1">
                <a:solidFill>
                  <a:srgbClr val="FF6600"/>
                </a:solidFill>
                <a:latin typeface="Courier New" pitchFamily="49" charset="0"/>
              </a:rPr>
              <a:t>servlet</a:t>
            </a: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servlet</a:t>
            </a:r>
            <a:r>
              <a:rPr lang="en-US" sz="1400" dirty="0">
                <a:latin typeface="Courier New" pitchFamily="49" charset="0"/>
              </a:rPr>
              <a:t>-name&gt;action&lt;/</a:t>
            </a:r>
            <a:r>
              <a:rPr lang="en-US" sz="1400" dirty="0" err="1">
                <a:latin typeface="Courier New" pitchFamily="49" charset="0"/>
              </a:rPr>
              <a:t>servlet</a:t>
            </a:r>
            <a:r>
              <a:rPr lang="en-US" sz="1400" dirty="0">
                <a:latin typeface="Courier New" pitchFamily="49" charset="0"/>
              </a:rPr>
              <a:t>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</a:rPr>
              <a:t>servlet</a:t>
            </a:r>
            <a:r>
              <a:rPr lang="en-US" sz="1400" dirty="0">
                <a:latin typeface="Courier New" pitchFamily="49" charset="0"/>
              </a:rPr>
              <a:t>-class&gt;</a:t>
            </a:r>
            <a:r>
              <a:rPr lang="en-US" sz="1400" b="1" dirty="0" err="1">
                <a:solidFill>
                  <a:srgbClr val="FF6600"/>
                </a:solidFill>
                <a:latin typeface="Courier New" pitchFamily="49" charset="0"/>
              </a:rPr>
              <a:t>org.apache.struts.action.ActionServlet</a:t>
            </a:r>
            <a:r>
              <a:rPr lang="en-US" sz="1400" dirty="0">
                <a:latin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</a:rPr>
              <a:t>servlet</a:t>
            </a:r>
            <a:r>
              <a:rPr lang="en-US" sz="1400" dirty="0">
                <a:latin typeface="Courier New" pitchFamily="49" charset="0"/>
              </a:rPr>
              <a:t>-class&gt;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&lt;init-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-name&gt;</a:t>
            </a:r>
            <a:r>
              <a:rPr lang="en-US" sz="1400" dirty="0" err="1">
                <a:latin typeface="Courier New" pitchFamily="49" charset="0"/>
              </a:rPr>
              <a:t>config</a:t>
            </a:r>
            <a:r>
              <a:rPr lang="en-US" sz="1400" dirty="0">
                <a:latin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-value&gt;/WEB-INF/struts-config.xml&lt;/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-value&gt;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&lt;/init-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&lt;init-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-name&gt;debug&lt;/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-value&gt;2&lt;/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-value&gt;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&lt;/init-</a:t>
            </a:r>
            <a:r>
              <a:rPr lang="en-US" sz="1400" dirty="0" err="1">
                <a:latin typeface="Courier New" pitchFamily="49" charset="0"/>
              </a:rPr>
              <a:t>param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&lt;load-on-startup&gt;2&lt;/load-on-startup&gt;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</a:rPr>
              <a:t>servlet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&lt;!-- ...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144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 – Configuración de Struts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web.xml:</a:t>
            </a:r>
            <a:r>
              <a:rPr lang="es-AR" sz="2000" b="1" i="1">
                <a:latin typeface="Calibri" pitchFamily="34" charset="0"/>
              </a:rPr>
              <a:t> ejemplo</a:t>
            </a:r>
            <a:r>
              <a:rPr lang="es-AR" sz="1600" i="1">
                <a:latin typeface="Calibri" pitchFamily="34" charset="0"/>
              </a:rPr>
              <a:t> (cont.)</a:t>
            </a:r>
          </a:p>
        </p:txBody>
      </p:sp>
      <p:sp>
        <p:nvSpPr>
          <p:cNvPr id="61445" name="Subtitle 2"/>
          <p:cNvSpPr txBox="1">
            <a:spLocks/>
          </p:cNvSpPr>
          <p:nvPr/>
        </p:nvSpPr>
        <p:spPr bwMode="auto">
          <a:xfrm>
            <a:off x="319088" y="1635125"/>
            <a:ext cx="8596312" cy="444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&lt;!– Identificación de los requerimientos Struts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solidFill>
                  <a:srgbClr val="FF6600"/>
                </a:solidFill>
                <a:latin typeface="Courier New" pitchFamily="49" charset="0"/>
              </a:rPr>
              <a:t>&lt;servlet-mapping&gt;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&lt;servlet-name&gt;action&lt;/servlet-name&gt;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&lt;url-pattern&gt;*.do&lt;/url-pattern&gt;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&lt;/servlet-mapping&gt;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&lt;!– Identificación de la página de Bienvenida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solidFill>
                  <a:srgbClr val="FF6600"/>
                </a:solidFill>
                <a:latin typeface="Courier New" pitchFamily="49" charset="0"/>
              </a:rPr>
              <a:t>&lt;welcome-file-list&gt;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&lt;welcome-file&gt;index.jsp&lt;/welcome-file&gt;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&lt;/welcome-file-list&gt;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&lt;!-- ...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246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web.xml:</a:t>
            </a:r>
            <a:r>
              <a:rPr lang="es-AR" sz="2000" b="1" i="1">
                <a:latin typeface="Calibri" pitchFamily="34" charset="0"/>
              </a:rPr>
              <a:t> ejemplo</a:t>
            </a:r>
            <a:r>
              <a:rPr lang="es-AR" sz="1600" i="1">
                <a:latin typeface="Calibri" pitchFamily="34" charset="0"/>
              </a:rPr>
              <a:t> (cont.)</a:t>
            </a:r>
          </a:p>
        </p:txBody>
      </p:sp>
      <p:sp>
        <p:nvSpPr>
          <p:cNvPr id="62469" name="Subtitle 2"/>
          <p:cNvSpPr txBox="1">
            <a:spLocks/>
          </p:cNvSpPr>
          <p:nvPr/>
        </p:nvSpPr>
        <p:spPr bwMode="auto">
          <a:xfrm>
            <a:off x="319088" y="1635125"/>
            <a:ext cx="8596312" cy="444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  &lt;!– </a:t>
            </a:r>
            <a:r>
              <a:rPr lang="en-US" sz="1400" dirty="0" err="1">
                <a:solidFill>
                  <a:srgbClr val="1A3788"/>
                </a:solidFill>
                <a:latin typeface="Courier New" pitchFamily="49" charset="0"/>
              </a:rPr>
              <a:t>Descriptores</a:t>
            </a: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 de </a:t>
            </a:r>
            <a:r>
              <a:rPr lang="en-US" sz="1400" dirty="0" err="1">
                <a:solidFill>
                  <a:srgbClr val="1A3788"/>
                </a:solidFill>
                <a:latin typeface="Courier New" pitchFamily="49" charset="0"/>
              </a:rPr>
              <a:t>las</a:t>
            </a: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1A3788"/>
                </a:solidFill>
                <a:latin typeface="Courier New" pitchFamily="49" charset="0"/>
              </a:rPr>
              <a:t>Librerías</a:t>
            </a: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 de Tags Struts--&gt;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</a:rPr>
              <a:t>  &lt;</a:t>
            </a:r>
            <a:r>
              <a:rPr lang="en-US" sz="1400" b="1" dirty="0" err="1">
                <a:solidFill>
                  <a:srgbClr val="FF6600"/>
                </a:solidFill>
                <a:latin typeface="Courier New" pitchFamily="49" charset="0"/>
              </a:rPr>
              <a:t>taglib</a:t>
            </a: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taglib-uri</a:t>
            </a:r>
            <a:r>
              <a:rPr lang="en-US" sz="1400" dirty="0">
                <a:latin typeface="Courier New" pitchFamily="49" charset="0"/>
              </a:rPr>
              <a:t>&gt;/tags/struts-bean&lt;/</a:t>
            </a:r>
            <a:r>
              <a:rPr lang="en-US" sz="1400" dirty="0" err="1">
                <a:latin typeface="Courier New" pitchFamily="49" charset="0"/>
              </a:rPr>
              <a:t>taglib-uri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taglib</a:t>
            </a:r>
            <a:r>
              <a:rPr lang="en-US" sz="1400" dirty="0">
                <a:latin typeface="Courier New" pitchFamily="49" charset="0"/>
              </a:rPr>
              <a:t>-location&gt;/WEB-INF/struts-bean.tld&lt;/</a:t>
            </a:r>
            <a:r>
              <a:rPr lang="en-US" sz="1400" dirty="0" err="1">
                <a:latin typeface="Courier New" pitchFamily="49" charset="0"/>
              </a:rPr>
              <a:t>taglib</a:t>
            </a:r>
            <a:r>
              <a:rPr lang="en-US" sz="1400" dirty="0">
                <a:latin typeface="Courier New" pitchFamily="49" charset="0"/>
              </a:rPr>
              <a:t>-location&gt;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</a:rPr>
              <a:t>taglib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&lt;</a:t>
            </a:r>
            <a:r>
              <a:rPr lang="en-US" sz="1400" dirty="0" err="1">
                <a:latin typeface="Courier New" pitchFamily="49" charset="0"/>
              </a:rPr>
              <a:t>taglib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taglib-uri</a:t>
            </a:r>
            <a:r>
              <a:rPr lang="en-US" sz="1400" dirty="0">
                <a:latin typeface="Courier New" pitchFamily="49" charset="0"/>
              </a:rPr>
              <a:t>&gt;/tags/struts-html&lt;/</a:t>
            </a:r>
            <a:r>
              <a:rPr lang="en-US" sz="1400" dirty="0" err="1">
                <a:latin typeface="Courier New" pitchFamily="49" charset="0"/>
              </a:rPr>
              <a:t>taglib-uri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  &lt;</a:t>
            </a:r>
            <a:r>
              <a:rPr lang="en-US" sz="1400" dirty="0" err="1">
                <a:latin typeface="Courier New" pitchFamily="49" charset="0"/>
              </a:rPr>
              <a:t>taglib</a:t>
            </a:r>
            <a:r>
              <a:rPr lang="en-US" sz="1400" dirty="0">
                <a:latin typeface="Courier New" pitchFamily="49" charset="0"/>
              </a:rPr>
              <a:t>-location&gt;/WEB-INF/struts-html.tld&lt;/</a:t>
            </a:r>
            <a:r>
              <a:rPr lang="en-US" sz="1400" dirty="0" err="1">
                <a:latin typeface="Courier New" pitchFamily="49" charset="0"/>
              </a:rPr>
              <a:t>taglib</a:t>
            </a:r>
            <a:r>
              <a:rPr lang="en-US" sz="1400" dirty="0">
                <a:latin typeface="Courier New" pitchFamily="49" charset="0"/>
              </a:rPr>
              <a:t>-location&gt;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&lt;/</a:t>
            </a:r>
            <a:r>
              <a:rPr lang="en-US" sz="1400" dirty="0" err="1">
                <a:latin typeface="Courier New" pitchFamily="49" charset="0"/>
              </a:rPr>
              <a:t>taglib</a:t>
            </a:r>
            <a:r>
              <a:rPr lang="en-US" sz="1400" dirty="0"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&lt;!-- ...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71849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Introducción al Framework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1741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 dirty="0">
                <a:latin typeface="Calibri" pitchFamily="34" charset="0"/>
              </a:rPr>
              <a:t>Conceptos </a:t>
            </a:r>
            <a:r>
              <a:rPr lang="es-AR" sz="2400" b="1" u="sng" dirty="0" err="1">
                <a:latin typeface="Calibri" pitchFamily="34" charset="0"/>
              </a:rPr>
              <a:t>iniciales</a:t>
            </a:r>
            <a:endParaRPr lang="es-AR" b="1" u="sng" dirty="0">
              <a:latin typeface="Calibri" pitchFamily="34" charset="0"/>
            </a:endParaRPr>
          </a:p>
        </p:txBody>
      </p:sp>
      <p:sp>
        <p:nvSpPr>
          <p:cNvPr id="17413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>
                <a:latin typeface="Calibri" pitchFamily="34" charset="0"/>
              </a:rPr>
              <a:t>WAR Files</a:t>
            </a:r>
            <a:r>
              <a:rPr lang="es-ES" sz="2000" dirty="0">
                <a:latin typeface="Calibri" pitchFamily="34" charset="0"/>
              </a:rPr>
              <a:t>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Web </a:t>
            </a:r>
            <a:r>
              <a:rPr lang="es-ES" sz="2000" dirty="0" err="1">
                <a:latin typeface="Calibri" pitchFamily="34" charset="0"/>
              </a:rPr>
              <a:t>Application</a:t>
            </a:r>
            <a:r>
              <a:rPr lang="es-ES" sz="2000" dirty="0">
                <a:latin typeface="Calibri" pitchFamily="34" charset="0"/>
              </a:rPr>
              <a:t> </a:t>
            </a:r>
            <a:r>
              <a:rPr lang="es-ES" sz="2000" dirty="0" err="1">
                <a:latin typeface="Calibri" pitchFamily="34" charset="0"/>
              </a:rPr>
              <a:t>Resources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Estructura similar a archivos </a:t>
            </a:r>
            <a:r>
              <a:rPr lang="es-ES" sz="2000" b="1" u="sng" dirty="0">
                <a:latin typeface="Calibri" pitchFamily="34" charset="0"/>
              </a:rPr>
              <a:t>JAR</a:t>
            </a:r>
            <a:r>
              <a:rPr lang="es-ES" sz="2000" dirty="0">
                <a:latin typeface="Calibri" pitchFamily="34" charset="0"/>
              </a:rPr>
              <a:t>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u="sng" dirty="0">
                <a:latin typeface="Calibri" pitchFamily="34" charset="0"/>
              </a:rPr>
              <a:t>Archivos</a:t>
            </a:r>
            <a:r>
              <a:rPr lang="es-ES" sz="2000" dirty="0">
                <a:latin typeface="Calibri" pitchFamily="34" charset="0"/>
              </a:rPr>
              <a:t> que empaquetan una lista de componentes como: </a:t>
            </a:r>
            <a:r>
              <a:rPr lang="es-ES" sz="2000" dirty="0" err="1">
                <a:latin typeface="Calibri" pitchFamily="34" charset="0"/>
              </a:rPr>
              <a:t>servlets</a:t>
            </a:r>
            <a:r>
              <a:rPr lang="es-ES" sz="2000" dirty="0">
                <a:latin typeface="Calibri" pitchFamily="34" charset="0"/>
              </a:rPr>
              <a:t>, </a:t>
            </a:r>
            <a:r>
              <a:rPr lang="es-ES" sz="2000" dirty="0" err="1">
                <a:latin typeface="Calibri" pitchFamily="34" charset="0"/>
              </a:rPr>
              <a:t>JSPs</a:t>
            </a:r>
            <a:r>
              <a:rPr lang="es-ES" sz="2000" dirty="0">
                <a:latin typeface="Calibri" pitchFamily="34" charset="0"/>
              </a:rPr>
              <a:t>, clases, documentos estáticos (HTML, imágenes, archivos </a:t>
            </a:r>
            <a:r>
              <a:rPr lang="es-ES" sz="2000" dirty="0" err="1">
                <a:latin typeface="Calibri" pitchFamily="34" charset="0"/>
              </a:rPr>
              <a:t>js</a:t>
            </a:r>
            <a:r>
              <a:rPr lang="es-ES" sz="2000" dirty="0">
                <a:latin typeface="Calibri" pitchFamily="34" charset="0"/>
              </a:rPr>
              <a:t>), </a:t>
            </a:r>
            <a:r>
              <a:rPr lang="es-ES" sz="2000" dirty="0" err="1">
                <a:latin typeface="Calibri" pitchFamily="34" charset="0"/>
              </a:rPr>
              <a:t>metainformación</a:t>
            </a:r>
            <a:r>
              <a:rPr lang="es-ES" sz="2000" dirty="0">
                <a:latin typeface="Calibri" pitchFamily="34" charset="0"/>
              </a:rPr>
              <a:t> que describe la aplicación web, etc.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u="sng" dirty="0">
                <a:latin typeface="Calibri" pitchFamily="34" charset="0"/>
              </a:rPr>
              <a:t>web.xml</a:t>
            </a:r>
            <a:r>
              <a:rPr lang="es-ES" sz="2000" dirty="0">
                <a:latin typeface="Calibri" pitchFamily="34" charset="0"/>
              </a:rPr>
              <a:t>: </a:t>
            </a:r>
            <a:r>
              <a:rPr lang="es-ES" sz="2000" dirty="0" err="1">
                <a:latin typeface="Calibri" pitchFamily="34" charset="0"/>
              </a:rPr>
              <a:t>deployment</a:t>
            </a:r>
            <a:r>
              <a:rPr lang="es-ES" sz="2000" dirty="0">
                <a:latin typeface="Calibri" pitchFamily="34" charset="0"/>
              </a:rPr>
              <a:t> descriptor de la aplicación (contiene toda la información de configuración de la aplicación).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349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web.xml:</a:t>
            </a:r>
            <a:r>
              <a:rPr lang="es-AR" sz="2000" b="1" i="1">
                <a:latin typeface="Calibri" pitchFamily="34" charset="0"/>
              </a:rPr>
              <a:t> ejemplo 2</a:t>
            </a:r>
            <a:endParaRPr lang="es-AR" sz="1600" i="1">
              <a:latin typeface="Calibri" pitchFamily="34" charset="0"/>
            </a:endParaRPr>
          </a:p>
        </p:txBody>
      </p:sp>
      <p:sp>
        <p:nvSpPr>
          <p:cNvPr id="63493" name="Subtitle 2"/>
          <p:cNvSpPr txBox="1">
            <a:spLocks/>
          </p:cNvSpPr>
          <p:nvPr/>
        </p:nvSpPr>
        <p:spPr bwMode="auto">
          <a:xfrm>
            <a:off x="319088" y="2393950"/>
            <a:ext cx="8596312" cy="272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solidFill>
                  <a:srgbClr val="1A3788"/>
                </a:solidFill>
                <a:latin typeface="Courier New" pitchFamily="49" charset="0"/>
              </a:rPr>
              <a:t>&lt;!– Opción 1 --&gt;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solidFill>
                  <a:srgbClr val="FF6600"/>
                </a:solidFill>
                <a:latin typeface="Courier New" pitchFamily="49" charset="0"/>
              </a:rPr>
              <a:t>&lt;init-param&gt;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&lt;param-name&gt;config&lt;/param-name&gt;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&lt;param-value&gt;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/WEB-INF/struts-config.xml,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/WEB-INF/struts-config2.xml,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/WEB-INF/struts-config3.xml,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&lt;/param-value&gt;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&lt;/init-param&gt;</a:t>
            </a:r>
          </a:p>
        </p:txBody>
      </p:sp>
      <p:sp>
        <p:nvSpPr>
          <p:cNvPr id="63494" name="Subtitle 2"/>
          <p:cNvSpPr txBox="1">
            <a:spLocks/>
          </p:cNvSpPr>
          <p:nvPr/>
        </p:nvSpPr>
        <p:spPr bwMode="auto">
          <a:xfrm>
            <a:off x="319088" y="1635125"/>
            <a:ext cx="8596312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Struts soporta el uso de múltiples archivos de configuración.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451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web.xml:</a:t>
            </a:r>
            <a:r>
              <a:rPr lang="es-AR" sz="2000" b="1" i="1">
                <a:latin typeface="Calibri" pitchFamily="34" charset="0"/>
              </a:rPr>
              <a:t> ejemplo 2</a:t>
            </a:r>
            <a:endParaRPr lang="es-AR" sz="1600" i="1">
              <a:latin typeface="Calibri" pitchFamily="34" charset="0"/>
            </a:endParaRPr>
          </a:p>
        </p:txBody>
      </p:sp>
      <p:sp>
        <p:nvSpPr>
          <p:cNvPr id="64517" name="Subtitle 2"/>
          <p:cNvSpPr txBox="1">
            <a:spLocks/>
          </p:cNvSpPr>
          <p:nvPr/>
        </p:nvSpPr>
        <p:spPr bwMode="auto">
          <a:xfrm>
            <a:off x="319088" y="1558925"/>
            <a:ext cx="8596312" cy="486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solidFill>
                  <a:srgbClr val="1A3788"/>
                </a:solidFill>
                <a:latin typeface="Courier New" pitchFamily="49" charset="0"/>
              </a:rPr>
              <a:t>&lt;!– Opción 2 --&gt;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 b="1">
                <a:solidFill>
                  <a:srgbClr val="FF6600"/>
                </a:solidFill>
                <a:latin typeface="Courier New" pitchFamily="49" charset="0"/>
              </a:rPr>
              <a:t>&lt;servlet&gt;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&lt;servlet-name&gt;action&lt;/servlet-name&gt;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&lt;servlet-class&gt;org.apache.struts.action.ActionServlet&lt;/servlet-class&gt;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solidFill>
                  <a:srgbClr val="FF6600"/>
                </a:solidFill>
                <a:latin typeface="Courier New" pitchFamily="49" charset="0"/>
              </a:rPr>
              <a:t>  &lt;init-param&gt;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&lt;param-name&gt;config&lt;/param-name&gt;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&lt;param-value&gt;/WEB-INF/struts-config.xml&lt;/param-value&gt;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&lt;/init-param&gt;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</a:t>
            </a:r>
            <a:r>
              <a:rPr lang="en-US" sz="1300">
                <a:solidFill>
                  <a:srgbClr val="FF6600"/>
                </a:solidFill>
                <a:latin typeface="Courier New" pitchFamily="49" charset="0"/>
              </a:rPr>
              <a:t>&lt;init-param&gt;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&lt;param-name&gt;config/ModuleA&lt;/param-name&gt;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&lt;param-value&gt;/WEB-INF/struts-config-moduleB.xml&lt;/param-value&gt;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&lt;/init-param&gt;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solidFill>
                  <a:srgbClr val="FF6600"/>
                </a:solidFill>
                <a:latin typeface="Courier New" pitchFamily="49" charset="0"/>
              </a:rPr>
              <a:t>  &lt;init-param&gt;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&lt;param-name&gt;config/ModuleB&lt;/param-name&gt;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&lt;param-value&gt;/WEB-INF/struts-config-moduleA.xml&lt;/param-value&gt;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&lt;/init-param&gt;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&lt;load-on-startup&gt;1&lt;/load-on-startup&gt;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&lt;/servlet&gt;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553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>
                <a:latin typeface="Calibri" pitchFamily="34" charset="0"/>
              </a:rPr>
              <a:t>struts-config.xml</a:t>
            </a:r>
            <a:endParaRPr lang="es-AR" sz="1600" b="1" i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65541" name="Subtitle 2"/>
          <p:cNvSpPr txBox="1">
            <a:spLocks/>
          </p:cNvSpPr>
          <p:nvPr/>
        </p:nvSpPr>
        <p:spPr bwMode="auto">
          <a:xfrm>
            <a:off x="319088" y="1635125"/>
            <a:ext cx="85963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Struts se configura a través de este archivo, que es leído cuando la aplicación arranca.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Describe el comportamiento de nuestra aplicación, incluyendo el flujo de los requerimientos y las clases que representan los distintos objetos, como ser: FormBeans, Global Forwards, ActionMappings, application resources, etc.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El elemento raíz es </a:t>
            </a:r>
            <a:r>
              <a:rPr lang="es-ES" sz="2000">
                <a:solidFill>
                  <a:srgbClr val="FF6600"/>
                </a:solidFill>
                <a:latin typeface="Calibri" pitchFamily="34" charset="0"/>
              </a:rPr>
              <a:t>&lt;struts-config&gt;,</a:t>
            </a:r>
            <a:r>
              <a:rPr lang="es-ES" sz="2000">
                <a:latin typeface="Calibri" pitchFamily="34" charset="0"/>
              </a:rPr>
              <a:t> a partir de allí se declaran los distintos elementos de la aplicación.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656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struts-config.xml:</a:t>
            </a:r>
            <a:r>
              <a:rPr lang="es-AR" sz="2000" b="1" i="1">
                <a:latin typeface="Calibri" pitchFamily="34" charset="0"/>
              </a:rPr>
              <a:t> ejemplo</a:t>
            </a:r>
          </a:p>
        </p:txBody>
      </p:sp>
      <p:sp>
        <p:nvSpPr>
          <p:cNvPr id="66565" name="Subtitle 2"/>
          <p:cNvSpPr txBox="1">
            <a:spLocks/>
          </p:cNvSpPr>
          <p:nvPr/>
        </p:nvSpPr>
        <p:spPr bwMode="auto">
          <a:xfrm>
            <a:off x="319088" y="1635125"/>
            <a:ext cx="8596312" cy="444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&lt;?xml version="1.0"?&gt;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&lt;!DOCTYPE struts-config PUBLIC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"-//Apache Software Foundation//DTD Struts Configuration 1.1//EN"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"http://jakarta.apache.org/struts/dtds/struts-config_1_1.dtd"&gt;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solidFill>
                  <a:srgbClr val="FF6600"/>
                </a:solidFill>
                <a:latin typeface="Courier New" pitchFamily="49" charset="0"/>
              </a:rPr>
              <a:t>&lt;struts-config&gt;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400" b="1">
              <a:solidFill>
                <a:srgbClr val="FF6600"/>
              </a:solidFill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&lt;!-- Form Beans Configuration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solidFill>
                  <a:srgbClr val="FF6600"/>
                </a:solidFill>
                <a:latin typeface="Courier New" pitchFamily="49" charset="0"/>
              </a:rPr>
              <a:t>  &lt;form-beans&gt;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&lt;</a:t>
            </a:r>
            <a:r>
              <a:rPr lang="en-US" sz="1400" b="1">
                <a:latin typeface="Courier New" pitchFamily="49" charset="0"/>
              </a:rPr>
              <a:t>form-bean</a:t>
            </a:r>
            <a:r>
              <a:rPr lang="en-US" sz="1400">
                <a:latin typeface="Courier New" pitchFamily="49" charset="0"/>
              </a:rPr>
              <a:t> name=“usuarioForm“ 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         type="curso.struts.usuarios.UsuarioForm"/&gt;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....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&lt;/form-beans&gt;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758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struts-config.xml:</a:t>
            </a:r>
            <a:r>
              <a:rPr lang="es-AR" sz="2000" b="1" i="1">
                <a:latin typeface="Calibri" pitchFamily="34" charset="0"/>
              </a:rPr>
              <a:t> ejemplo</a:t>
            </a:r>
            <a:r>
              <a:rPr lang="es-AR" sz="1600" i="1">
                <a:latin typeface="Calibri" pitchFamily="34" charset="0"/>
              </a:rPr>
              <a:t> (cont.)</a:t>
            </a:r>
          </a:p>
        </p:txBody>
      </p:sp>
      <p:sp>
        <p:nvSpPr>
          <p:cNvPr id="67589" name="Subtitle 2"/>
          <p:cNvSpPr txBox="1">
            <a:spLocks/>
          </p:cNvSpPr>
          <p:nvPr/>
        </p:nvSpPr>
        <p:spPr bwMode="auto">
          <a:xfrm>
            <a:off x="1558925" y="1635125"/>
            <a:ext cx="7356475" cy="478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solidFill>
                  <a:srgbClr val="1A3788"/>
                </a:solidFill>
                <a:latin typeface="Courier New" pitchFamily="49" charset="0"/>
              </a:rPr>
              <a:t>&lt;!-- Global Forwards Configuration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 b="1">
                <a:solidFill>
                  <a:srgbClr val="FF6600"/>
                </a:solidFill>
                <a:latin typeface="Courier New" pitchFamily="49" charset="0"/>
              </a:rPr>
              <a:t>  &lt;global-forwards&gt;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</a:t>
            </a:r>
            <a:r>
              <a:rPr lang="en-US" sz="1300" b="1">
                <a:latin typeface="Courier New" pitchFamily="49" charset="0"/>
              </a:rPr>
              <a:t>forward</a:t>
            </a:r>
            <a:r>
              <a:rPr lang="en-US" sz="1300">
                <a:latin typeface="Courier New" pitchFamily="49" charset="0"/>
              </a:rPr>
              <a:t> name="search" path="/search.jsp"/&gt;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&lt;/global-forwards&gt;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solidFill>
                  <a:srgbClr val="1A3788"/>
                </a:solidFill>
                <a:latin typeface="Courier New" pitchFamily="49" charset="0"/>
              </a:rPr>
              <a:t>  &lt;!-- Action Mappings Configuration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 b="1">
                <a:solidFill>
                  <a:srgbClr val="FF6600"/>
                </a:solidFill>
                <a:latin typeface="Courier New" pitchFamily="49" charset="0"/>
              </a:rPr>
              <a:t>  &lt;action-mappings&gt;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</a:t>
            </a:r>
            <a:r>
              <a:rPr lang="en-US" sz="1300" b="1">
                <a:latin typeface="Courier New" pitchFamily="49" charset="0"/>
              </a:rPr>
              <a:t>action</a:t>
            </a:r>
            <a:r>
              <a:rPr lang="en-US" sz="1300">
                <a:latin typeface="Courier New" pitchFamily="49" charset="0"/>
              </a:rPr>
              <a:t> path="/search"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   type=“curso.struts.usuarios.BusquedaUsuarioAction"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   name=“usuarioForm"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   scope="request"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   validate="true"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        input="/search.jsp"&gt;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&lt;/action&gt;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&lt;/action-mappings&gt;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solidFill>
                  <a:srgbClr val="1A3788"/>
                </a:solidFill>
                <a:latin typeface="Courier New" pitchFamily="49" charset="0"/>
              </a:rPr>
              <a:t>  &lt;!-- Message Resources Configuration --&gt;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 b="1">
                <a:solidFill>
                  <a:srgbClr val="FF6600"/>
                </a:solidFill>
                <a:latin typeface="Courier New" pitchFamily="49" charset="0"/>
              </a:rPr>
              <a:t>  &lt;message-resources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    parameter=“curso.struts.ApplicationResources"/&gt;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300">
                <a:latin typeface="Courier New" pitchFamily="49" charset="0"/>
              </a:rPr>
              <a:t>&lt;/struts-config&gt;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861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 – Configuración de Struts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struts-config.xml:</a:t>
            </a:r>
            <a:r>
              <a:rPr lang="es-AR" sz="2000" b="1" i="1">
                <a:latin typeface="Calibri" pitchFamily="34" charset="0"/>
              </a:rPr>
              <a:t> elementos más importantes</a:t>
            </a:r>
            <a:endParaRPr lang="es-AR" sz="1600" i="1">
              <a:latin typeface="Calibri" pitchFamily="34" charset="0"/>
            </a:endParaRPr>
          </a:p>
        </p:txBody>
      </p:sp>
      <p:sp>
        <p:nvSpPr>
          <p:cNvPr id="68613" name="Subtitle 2"/>
          <p:cNvSpPr txBox="1">
            <a:spLocks/>
          </p:cNvSpPr>
          <p:nvPr/>
        </p:nvSpPr>
        <p:spPr bwMode="auto">
          <a:xfrm>
            <a:off x="319088" y="3282950"/>
            <a:ext cx="8596312" cy="272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Sintaxis</a:t>
            </a:r>
            <a:r>
              <a:rPr lang="en-US" sz="1400">
                <a:latin typeface="Courier New" pitchFamily="49" charset="0"/>
              </a:rPr>
              <a:t>: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	&lt;forward 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		name="nombre único" 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		path="path relativo al recurso"/&gt;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400">
              <a:solidFill>
                <a:srgbClr val="1A3788"/>
              </a:solidFill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Ejemplo</a:t>
            </a:r>
            <a:r>
              <a:rPr lang="en-US" sz="1400">
                <a:latin typeface="Courier New" pitchFamily="49" charset="0"/>
              </a:rPr>
              <a:t>:	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&lt;forward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name="exitoActionConsultas"						path="/pages/consultas/resultadoConsulta.jsp"/&gt;</a:t>
            </a:r>
          </a:p>
        </p:txBody>
      </p:sp>
      <p:sp>
        <p:nvSpPr>
          <p:cNvPr id="68614" name="Subtitle 2"/>
          <p:cNvSpPr txBox="1">
            <a:spLocks/>
          </p:cNvSpPr>
          <p:nvPr/>
        </p:nvSpPr>
        <p:spPr bwMode="auto">
          <a:xfrm>
            <a:off x="319088" y="1635125"/>
            <a:ext cx="8596312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solidFill>
                  <a:srgbClr val="FF6600"/>
                </a:solidFill>
                <a:latin typeface="Calibri" pitchFamily="34" charset="0"/>
              </a:rPr>
              <a:t>Forward</a:t>
            </a:r>
            <a:r>
              <a:rPr lang="es-ES" sz="2000">
                <a:latin typeface="Calibri" pitchFamily="34" charset="0"/>
              </a:rPr>
              <a:t>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Describen el mapeo de un nombre lógico con un path relativo al contexto de la aplicación.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Son utilizados para identificar el destino del resultado de una acción.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6963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smtClean="0">
                <a:solidFill>
                  <a:schemeClr val="tx2"/>
                </a:solidFill>
                <a:ea typeface="ＭＳ Ｐゴシック" pitchFamily="-111" charset="-128"/>
              </a:rPr>
              <a:t>Framework Struts – Configuración de Struts</a:t>
            </a:r>
            <a:endParaRPr lang="en-US" sz="180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struts-config.xml:</a:t>
            </a:r>
            <a:r>
              <a:rPr lang="es-AR" sz="2000" b="1" i="1">
                <a:latin typeface="Calibri" pitchFamily="34" charset="0"/>
              </a:rPr>
              <a:t> elementos más importantes</a:t>
            </a:r>
            <a:endParaRPr lang="es-AR" sz="1600" i="1">
              <a:latin typeface="Calibri" pitchFamily="34" charset="0"/>
            </a:endParaRPr>
          </a:p>
        </p:txBody>
      </p:sp>
      <p:sp>
        <p:nvSpPr>
          <p:cNvPr id="69637" name="Subtitle 2"/>
          <p:cNvSpPr txBox="1">
            <a:spLocks/>
          </p:cNvSpPr>
          <p:nvPr/>
        </p:nvSpPr>
        <p:spPr bwMode="auto">
          <a:xfrm>
            <a:off x="319088" y="3910013"/>
            <a:ext cx="8596312" cy="277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Sintaxis</a:t>
            </a:r>
            <a:r>
              <a:rPr lang="en-US" sz="1400">
                <a:latin typeface="Courier New" pitchFamily="49" charset="0"/>
              </a:rPr>
              <a:t>: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			&lt;global-forwards&gt;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				&lt;forward  name="nombre único"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					path="path relativo al recurso"/&gt;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solidFill>
                  <a:srgbClr val="1A3788"/>
                </a:solidFill>
                <a:latin typeface="Courier New" pitchFamily="49" charset="0"/>
              </a:rPr>
              <a:t>			&lt;/global-forwards&gt;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Ejemplo</a:t>
            </a:r>
            <a:r>
              <a:rPr lang="en-US" sz="1400">
                <a:latin typeface="Courier New" pitchFamily="49" charset="0"/>
              </a:rPr>
              <a:t>:	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	&lt;global-forwards&gt;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		&lt;forward  name="welcome"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			path="/welcome.do"/&gt;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	&lt;/global-forwards&gt;</a:t>
            </a:r>
          </a:p>
        </p:txBody>
      </p:sp>
      <p:sp>
        <p:nvSpPr>
          <p:cNvPr id="69638" name="Subtitle 2"/>
          <p:cNvSpPr txBox="1">
            <a:spLocks/>
          </p:cNvSpPr>
          <p:nvPr/>
        </p:nvSpPr>
        <p:spPr bwMode="auto">
          <a:xfrm>
            <a:off x="319088" y="1635125"/>
            <a:ext cx="8596312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solidFill>
                  <a:srgbClr val="FF6600"/>
                </a:solidFill>
                <a:latin typeface="Calibri" pitchFamily="34" charset="0"/>
              </a:rPr>
              <a:t>GlobalForward</a:t>
            </a:r>
            <a:r>
              <a:rPr lang="es-ES" sz="2000">
                <a:latin typeface="Calibri" pitchFamily="34" charset="0"/>
              </a:rPr>
              <a:t>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Definen subelementos &lt;forward/&gt; que estarán disponibles para cualquier aplicación.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Se utiliza para declarar forwards “públicos”.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Un elemento &lt;action/&gt; puede sobrescribir un elemento &lt;forward/&gt; con el mismo nombre.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7065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 dirty="0">
                <a:latin typeface="Calibri" pitchFamily="34" charset="0"/>
              </a:rPr>
              <a:t>struts-config.xml:</a:t>
            </a:r>
            <a:r>
              <a:rPr lang="es-AR" sz="2000" b="1" i="1" dirty="0">
                <a:latin typeface="Calibri" pitchFamily="34" charset="0"/>
              </a:rPr>
              <a:t> elementos más importantes</a:t>
            </a:r>
            <a:endParaRPr lang="es-AR" sz="1600" i="1" dirty="0">
              <a:latin typeface="Calibri" pitchFamily="34" charset="0"/>
            </a:endParaRPr>
          </a:p>
        </p:txBody>
      </p:sp>
      <p:sp>
        <p:nvSpPr>
          <p:cNvPr id="70661" name="Subtitle 2"/>
          <p:cNvSpPr txBox="1">
            <a:spLocks/>
          </p:cNvSpPr>
          <p:nvPr/>
        </p:nvSpPr>
        <p:spPr bwMode="auto">
          <a:xfrm>
            <a:off x="319088" y="2863850"/>
            <a:ext cx="8596312" cy="311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Sintaxis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1A3788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&lt;form-beans&gt;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&lt;form-bean name="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nombre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único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para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identificar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al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FormBean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 type="path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completo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a la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clase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itchFamily="49" charset="0"/>
              </a:rPr>
              <a:t>FormBean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" 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&lt;/form-beans&gt;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Ejemplo</a:t>
            </a:r>
            <a:r>
              <a:rPr lang="en-US" sz="1400" dirty="0">
                <a:latin typeface="Courier New" pitchFamily="49" charset="0"/>
              </a:rPr>
              <a:t>:	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&lt;form-beans&gt;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	&lt;form-bean 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		name="</a:t>
            </a:r>
            <a:r>
              <a:rPr lang="en-US" sz="1400" dirty="0" err="1">
                <a:latin typeface="Courier New" pitchFamily="49" charset="0"/>
              </a:rPr>
              <a:t>identificacionUsuario</a:t>
            </a:r>
            <a:r>
              <a:rPr lang="en-US" sz="1400" dirty="0">
                <a:latin typeface="Courier New" pitchFamily="49" charset="0"/>
              </a:rPr>
              <a:t>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		type="</a:t>
            </a:r>
            <a:r>
              <a:rPr lang="en-US" sz="1400" dirty="0" err="1">
                <a:latin typeface="Courier New" pitchFamily="49" charset="0"/>
              </a:rPr>
              <a:t>curso.usuarios.UsuarioForm</a:t>
            </a:r>
            <a:r>
              <a:rPr lang="en-US" sz="1400" dirty="0">
                <a:latin typeface="Courier New" pitchFamily="49" charset="0"/>
              </a:rPr>
              <a:t>" 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&lt;/form-beans&gt;</a:t>
            </a:r>
          </a:p>
        </p:txBody>
      </p:sp>
      <p:sp>
        <p:nvSpPr>
          <p:cNvPr id="70662" name="Subtitle 2"/>
          <p:cNvSpPr txBox="1">
            <a:spLocks/>
          </p:cNvSpPr>
          <p:nvPr/>
        </p:nvSpPr>
        <p:spPr bwMode="auto">
          <a:xfrm>
            <a:off x="319088" y="1635125"/>
            <a:ext cx="859631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 err="1">
                <a:solidFill>
                  <a:srgbClr val="FF6600"/>
                </a:solidFill>
                <a:latin typeface="Calibri" pitchFamily="34" charset="0"/>
              </a:rPr>
              <a:t>FormBean</a:t>
            </a:r>
            <a:r>
              <a:rPr lang="es-ES" sz="2000" dirty="0">
                <a:latin typeface="Calibri" pitchFamily="34" charset="0"/>
              </a:rPr>
              <a:t>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El elemento &lt;</a:t>
            </a:r>
            <a:r>
              <a:rPr lang="es-ES" sz="2000" dirty="0" err="1">
                <a:latin typeface="Calibri" pitchFamily="34" charset="0"/>
              </a:rPr>
              <a:t>form-bean</a:t>
            </a:r>
            <a:r>
              <a:rPr lang="es-ES" sz="2000" dirty="0">
                <a:latin typeface="Calibri" pitchFamily="34" charset="0"/>
              </a:rPr>
              <a:t>/&gt; describe la instancia de un formulario que luego será utilizado para hacer visible los datos de la vista a las acciones.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531341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Archivos de configuración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7168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98438" y="990472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 dirty="0">
                <a:latin typeface="Calibri" pitchFamily="34" charset="0"/>
              </a:rPr>
              <a:t>struts-config.xml:</a:t>
            </a:r>
            <a:r>
              <a:rPr lang="es-AR" sz="2000" b="1" i="1" dirty="0">
                <a:latin typeface="Calibri" pitchFamily="34" charset="0"/>
              </a:rPr>
              <a:t> elementos más importantes</a:t>
            </a:r>
            <a:endParaRPr lang="es-AR" sz="1600" i="1" dirty="0">
              <a:latin typeface="Calibri" pitchFamily="34" charset="0"/>
            </a:endParaRPr>
          </a:p>
        </p:txBody>
      </p:sp>
      <p:sp>
        <p:nvSpPr>
          <p:cNvPr id="71685" name="Subtitle 2"/>
          <p:cNvSpPr txBox="1">
            <a:spLocks/>
          </p:cNvSpPr>
          <p:nvPr/>
        </p:nvSpPr>
        <p:spPr bwMode="auto">
          <a:xfrm>
            <a:off x="700088" y="3006725"/>
            <a:ext cx="8129587" cy="347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Sintaxis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b="1" dirty="0">
                <a:solidFill>
                  <a:srgbClr val="FFFF00"/>
                </a:solidFill>
                <a:latin typeface="Courier New" pitchFamily="49" charset="0"/>
              </a:rPr>
              <a:t>&lt;</a:t>
            </a:r>
            <a:r>
              <a:rPr lang="es-ES" sz="1200" b="1" dirty="0" err="1">
                <a:solidFill>
                  <a:srgbClr val="FFFF00"/>
                </a:solidFill>
                <a:latin typeface="Courier New" pitchFamily="49" charset="0"/>
              </a:rPr>
              <a:t>action-mappings</a:t>
            </a:r>
            <a:r>
              <a:rPr lang="es-ES" sz="1200" b="1" dirty="0">
                <a:solidFill>
                  <a:srgbClr val="FFFF00"/>
                </a:solidFill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b="1" dirty="0">
                <a:solidFill>
                  <a:srgbClr val="FFFF00"/>
                </a:solidFill>
                <a:latin typeface="Courier New" pitchFamily="49" charset="0"/>
              </a:rPr>
              <a:t>   &lt;</a:t>
            </a:r>
            <a:r>
              <a:rPr lang="es-ES" sz="1200" b="1" dirty="0" err="1">
                <a:solidFill>
                  <a:srgbClr val="FFFF00"/>
                </a:solidFill>
                <a:latin typeface="Courier New" pitchFamily="49" charset="0"/>
              </a:rPr>
              <a:t>action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path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path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relativo al contexto que identificará la acción"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    	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type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="nombre completo de la clase de la acción"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name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="nombre del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form-bean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que será utilizado en la acción"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    	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scope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="el contexto al que pertenece el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FormBean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(donde reside)"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    	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validate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="indica si el método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validate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es ejecutado“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    	input=“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path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relativo al contexto donde se dirige el flujo si hay errores de    		validación"/&gt;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b="1" dirty="0">
                <a:solidFill>
                  <a:srgbClr val="FFFF00"/>
                </a:solidFill>
                <a:latin typeface="Courier New" pitchFamily="49" charset="0"/>
              </a:rPr>
              <a:t>    &lt;forward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name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="nombre1"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path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path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relativo al contexto"/&gt;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b="1" dirty="0">
                <a:solidFill>
                  <a:srgbClr val="FFFF00"/>
                </a:solidFill>
                <a:latin typeface="Courier New" pitchFamily="49" charset="0"/>
              </a:rPr>
              <a:t>    &lt;forward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name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="nombre2" 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path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="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path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relativo al contexto"/&gt;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  &lt;/</a:t>
            </a:r>
            <a:r>
              <a:rPr lang="es-ES" sz="1200" dirty="0" err="1">
                <a:solidFill>
                  <a:srgbClr val="FFFF00"/>
                </a:solidFill>
                <a:latin typeface="Courier New" pitchFamily="49" charset="0"/>
              </a:rPr>
              <a:t>action</a:t>
            </a:r>
            <a:r>
              <a:rPr lang="es-ES" sz="1200" dirty="0">
                <a:solidFill>
                  <a:srgbClr val="FFFF00"/>
                </a:solidFill>
                <a:latin typeface="Courier New" pitchFamily="49" charset="0"/>
              </a:rPr>
              <a:t>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1400" dirty="0">
                <a:solidFill>
                  <a:srgbClr val="FFFF00"/>
                </a:solidFill>
                <a:latin typeface="Courier New" pitchFamily="49" charset="0"/>
              </a:rPr>
              <a:t>&lt;/</a:t>
            </a:r>
            <a:r>
              <a:rPr lang="es-ES" sz="1400" dirty="0" err="1">
                <a:solidFill>
                  <a:srgbClr val="FFFF00"/>
                </a:solidFill>
                <a:latin typeface="Courier New" pitchFamily="49" charset="0"/>
              </a:rPr>
              <a:t>action-mappings</a:t>
            </a:r>
            <a:r>
              <a:rPr lang="es-ES" sz="1400" dirty="0" smtClean="0">
                <a:solidFill>
                  <a:srgbClr val="FFFF00"/>
                </a:solidFill>
                <a:latin typeface="Courier New" pitchFamily="49" charset="0"/>
              </a:rPr>
              <a:t>&gt;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71686" name="Subtitle 2"/>
          <p:cNvSpPr txBox="1">
            <a:spLocks/>
          </p:cNvSpPr>
          <p:nvPr/>
        </p:nvSpPr>
        <p:spPr bwMode="auto">
          <a:xfrm>
            <a:off x="319088" y="1330325"/>
            <a:ext cx="8596312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 err="1">
                <a:solidFill>
                  <a:srgbClr val="FF6600"/>
                </a:solidFill>
                <a:latin typeface="Calibri" pitchFamily="34" charset="0"/>
              </a:rPr>
              <a:t>Action</a:t>
            </a:r>
            <a:r>
              <a:rPr lang="es-ES" sz="2000" dirty="0">
                <a:latin typeface="Calibri" pitchFamily="34" charset="0"/>
              </a:rPr>
              <a:t>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El elemento &lt;</a:t>
            </a:r>
            <a:r>
              <a:rPr lang="es-ES" dirty="0" err="1">
                <a:latin typeface="Calibri" pitchFamily="34" charset="0"/>
              </a:rPr>
              <a:t>action-mappings</a:t>
            </a:r>
            <a:r>
              <a:rPr lang="es-ES" dirty="0">
                <a:latin typeface="Calibri" pitchFamily="34" charset="0"/>
              </a:rPr>
              <a:t>/&gt; actúa como un contenedor de objetos &lt;</a:t>
            </a:r>
            <a:r>
              <a:rPr lang="es-ES" dirty="0" err="1">
                <a:latin typeface="Calibri" pitchFamily="34" charset="0"/>
              </a:rPr>
              <a:t>action</a:t>
            </a:r>
            <a:r>
              <a:rPr lang="es-ES" dirty="0">
                <a:latin typeface="Calibri" pitchFamily="34" charset="0"/>
              </a:rPr>
              <a:t>/&gt;.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dirty="0">
                <a:latin typeface="Calibri" pitchFamily="34" charset="0"/>
              </a:rPr>
              <a:t>Los elementos &lt;</a:t>
            </a:r>
            <a:r>
              <a:rPr lang="es-ES" dirty="0" err="1">
                <a:latin typeface="Calibri" pitchFamily="34" charset="0"/>
              </a:rPr>
              <a:t>action</a:t>
            </a:r>
            <a:r>
              <a:rPr lang="es-ES" dirty="0">
                <a:latin typeface="Calibri" pitchFamily="34" charset="0"/>
              </a:rPr>
              <a:t>/&gt; nos permiten comunicar al </a:t>
            </a:r>
            <a:r>
              <a:rPr lang="es-ES" dirty="0" err="1">
                <a:latin typeface="Calibri" pitchFamily="34" charset="0"/>
              </a:rPr>
              <a:t>ActionServlet</a:t>
            </a:r>
            <a:r>
              <a:rPr lang="es-ES" dirty="0">
                <a:latin typeface="Calibri" pitchFamily="34" charset="0"/>
              </a:rPr>
              <a:t> con las instancias </a:t>
            </a:r>
            <a:r>
              <a:rPr lang="es-ES" dirty="0" err="1">
                <a:latin typeface="Calibri" pitchFamily="34" charset="0"/>
              </a:rPr>
              <a:t>Action</a:t>
            </a:r>
            <a:r>
              <a:rPr lang="es-ES" dirty="0">
                <a:latin typeface="Calibri" pitchFamily="34" charset="0"/>
              </a:rPr>
              <a:t> de la aplicación.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Archivos de configuración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7270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struts-config.xml:</a:t>
            </a:r>
            <a:r>
              <a:rPr lang="es-AR" sz="2000" b="1" i="1">
                <a:latin typeface="Calibri" pitchFamily="34" charset="0"/>
              </a:rPr>
              <a:t> elementos más importantes</a:t>
            </a:r>
            <a:endParaRPr lang="es-AR" sz="1600" i="1">
              <a:latin typeface="Calibri" pitchFamily="34" charset="0"/>
            </a:endParaRPr>
          </a:p>
        </p:txBody>
      </p:sp>
      <p:sp>
        <p:nvSpPr>
          <p:cNvPr id="72709" name="Subtitle 2"/>
          <p:cNvSpPr txBox="1">
            <a:spLocks/>
          </p:cNvSpPr>
          <p:nvPr/>
        </p:nvSpPr>
        <p:spPr bwMode="auto">
          <a:xfrm>
            <a:off x="319088" y="2181225"/>
            <a:ext cx="8596312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400" b="1" dirty="0" err="1">
                <a:latin typeface="Courier New" pitchFamily="49" charset="0"/>
              </a:rPr>
              <a:t>Ejemplo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&lt;action-mappings&gt;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&lt;action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path="/</a:t>
            </a:r>
            <a:r>
              <a:rPr lang="en-US" sz="1200" dirty="0" err="1">
                <a:latin typeface="Courier New" pitchFamily="49" charset="0"/>
              </a:rPr>
              <a:t>identificarUsuario</a:t>
            </a:r>
            <a:r>
              <a:rPr lang="en-US" sz="1200" dirty="0">
                <a:latin typeface="Courier New" pitchFamily="49" charset="0"/>
              </a:rPr>
              <a:t>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type="</a:t>
            </a:r>
            <a:r>
              <a:rPr lang="en-US" sz="1200" dirty="0" err="1">
                <a:latin typeface="Courier New" pitchFamily="49" charset="0"/>
              </a:rPr>
              <a:t>curso.usuarios.IdentificacionUsuarioAction</a:t>
            </a:r>
            <a:r>
              <a:rPr lang="en-US" sz="1200" dirty="0">
                <a:latin typeface="Courier New" pitchFamily="49" charset="0"/>
              </a:rPr>
              <a:t>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name=“</a:t>
            </a:r>
            <a:r>
              <a:rPr lang="en-US" sz="1200" dirty="0" err="1">
                <a:latin typeface="Courier New" pitchFamily="49" charset="0"/>
              </a:rPr>
              <a:t>identificacionUsuario</a:t>
            </a:r>
            <a:r>
              <a:rPr lang="en-US" sz="1200" dirty="0">
                <a:latin typeface="Courier New" pitchFamily="49" charset="0"/>
              </a:rPr>
              <a:t>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scope="request"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validate="true"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input="/pages/identificacion.jsp"/&gt;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&lt;forward name="</a:t>
            </a:r>
            <a:r>
              <a:rPr lang="en-US" sz="1200" dirty="0" err="1">
                <a:latin typeface="Courier New" pitchFamily="49" charset="0"/>
              </a:rPr>
              <a:t>exito</a:t>
            </a:r>
            <a:r>
              <a:rPr lang="en-US" sz="1200" dirty="0">
                <a:latin typeface="Courier New" pitchFamily="49" charset="0"/>
              </a:rPr>
              <a:t>" path="/pages/paginainicio.jsp"/&gt;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	&lt;forward name="</a:t>
            </a:r>
            <a:r>
              <a:rPr lang="en-US" sz="1200" dirty="0" err="1">
                <a:latin typeface="Courier New" pitchFamily="49" charset="0"/>
              </a:rPr>
              <a:t>falla</a:t>
            </a:r>
            <a:r>
              <a:rPr lang="en-US" sz="1200" dirty="0">
                <a:latin typeface="Courier New" pitchFamily="49" charset="0"/>
              </a:rPr>
              <a:t>" path="/pages/index.jsp"&gt;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&lt;/action&gt;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	.....</a:t>
            </a:r>
          </a:p>
          <a:p>
            <a:pPr indent="266700" algn="just"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	&lt;/action-mappings&gt;</a:t>
            </a:r>
          </a:p>
        </p:txBody>
      </p:sp>
      <p:sp>
        <p:nvSpPr>
          <p:cNvPr id="72710" name="Subtitle 2"/>
          <p:cNvSpPr txBox="1">
            <a:spLocks/>
          </p:cNvSpPr>
          <p:nvPr/>
        </p:nvSpPr>
        <p:spPr bwMode="auto">
          <a:xfrm>
            <a:off x="319088" y="1635125"/>
            <a:ext cx="85963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solidFill>
                  <a:srgbClr val="FF6600"/>
                </a:solidFill>
                <a:latin typeface="Calibri" pitchFamily="34" charset="0"/>
              </a:rPr>
              <a:t>Action</a:t>
            </a:r>
            <a:r>
              <a:rPr lang="es-ES" sz="2000">
                <a:latin typeface="Calibri" pitchFamily="34" charset="0"/>
              </a:rPr>
              <a:t>: </a:t>
            </a:r>
            <a:r>
              <a:rPr lang="es-ES" sz="1400" i="1">
                <a:latin typeface="Calibri" pitchFamily="34" charset="0"/>
              </a:rPr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Introducción al Framework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1843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Conceptos iniciales</a:t>
            </a:r>
            <a:endParaRPr lang="es-AR" b="1" u="sng">
              <a:latin typeface="Calibri" pitchFamily="34" charset="0"/>
            </a:endParaRPr>
          </a:p>
        </p:txBody>
      </p:sp>
      <p:sp>
        <p:nvSpPr>
          <p:cNvPr id="18437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Servlets</a:t>
            </a:r>
            <a:r>
              <a:rPr lang="es-ES" sz="2000">
                <a:latin typeface="Calibri" pitchFamily="34" charset="0"/>
              </a:rPr>
              <a:t>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Componentes de SW Java encargados de generar contenido dinámico en respuesta a requerimientos HTTP.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Residen dentro de un Servlet Container, que es parte del servidor web.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Problema: no separan el contenido de la presentación.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73731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struts-config.xml:</a:t>
            </a:r>
            <a:r>
              <a:rPr lang="es-AR" sz="2000" b="1" i="1">
                <a:latin typeface="Calibri" pitchFamily="34" charset="0"/>
              </a:rPr>
              <a:t> </a:t>
            </a:r>
            <a:r>
              <a:rPr lang="es-AR" sz="2000" i="1">
                <a:latin typeface="Calibri" pitchFamily="34" charset="0"/>
              </a:rPr>
              <a:t>otros elementos</a:t>
            </a:r>
            <a:endParaRPr lang="es-AR" sz="2000" b="1" i="1">
              <a:latin typeface="Calibri" pitchFamily="34" charset="0"/>
            </a:endParaRPr>
          </a:p>
        </p:txBody>
      </p:sp>
      <p:graphicFrame>
        <p:nvGraphicFramePr>
          <p:cNvPr id="73747" name="Group 19"/>
          <p:cNvGraphicFramePr>
            <a:graphicFrameLocks noGrp="1"/>
          </p:cNvGraphicFramePr>
          <p:nvPr/>
        </p:nvGraphicFramePr>
        <p:xfrm>
          <a:off x="976313" y="1720850"/>
          <a:ext cx="7661275" cy="3465259"/>
        </p:xfrm>
        <a:graphic>
          <a:graphicData uri="http://schemas.openxmlformats.org/drawingml/2006/table">
            <a:tbl>
              <a:tblPr/>
              <a:tblGrid>
                <a:gridCol w="2178050"/>
                <a:gridCol w="5483225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Elemento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Descripción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global-exceptions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Describe un conjunto de excepciones que pueden ser lanzadas por un Action.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exception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Permite indicar la página a mostrarse cuando ocurra una excepción determinada y opcionalmente registrar un handler en particular para este tipo de excepción: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&lt;global-exceptions&gt;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&lt;exception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key=“expired.password” 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type=“curso.struts.ExpiredPasswordException”</a:t>
                      </a: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1A3788"/>
                        </a:solidFill>
                        <a:effectLst/>
                        <a:latin typeface="Courier New" pitchFamily="49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path=“/changePassword.jsp”/&gt; </a:t>
                      </a: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A3788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  <a:sym typeface="Wingdings" pitchFamily="2" charset="2"/>
                        </a:rPr>
                        <a:t> Opcional</a:t>
                      </a: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&lt;/global-exceptions&gt;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Actions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74755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struts-config.xml:</a:t>
            </a:r>
            <a:r>
              <a:rPr lang="es-AR" sz="2000" b="1" i="1">
                <a:latin typeface="Calibri" pitchFamily="34" charset="0"/>
              </a:rPr>
              <a:t> </a:t>
            </a:r>
            <a:r>
              <a:rPr lang="es-AR" sz="2000" i="1">
                <a:latin typeface="Calibri" pitchFamily="34" charset="0"/>
              </a:rPr>
              <a:t>otros elementos</a:t>
            </a:r>
            <a:r>
              <a:rPr lang="es-AR" sz="1400" i="1">
                <a:latin typeface="Calibri" pitchFamily="34" charset="0"/>
              </a:rPr>
              <a:t> (cont.)</a:t>
            </a:r>
            <a:endParaRPr lang="es-AR" sz="1400" b="1" i="1">
              <a:latin typeface="Calibri" pitchFamily="34" charset="0"/>
            </a:endParaRPr>
          </a:p>
        </p:txBody>
      </p:sp>
      <p:graphicFrame>
        <p:nvGraphicFramePr>
          <p:cNvPr id="107567" name="Group 47"/>
          <p:cNvGraphicFramePr>
            <a:graphicFrameLocks noGrp="1"/>
          </p:cNvGraphicFramePr>
          <p:nvPr/>
        </p:nvGraphicFramePr>
        <p:xfrm>
          <a:off x="963613" y="1720850"/>
          <a:ext cx="7685087" cy="3815017"/>
        </p:xfrm>
        <a:graphic>
          <a:graphicData uri="http://schemas.openxmlformats.org/drawingml/2006/table">
            <a:tbl>
              <a:tblPr/>
              <a:tblGrid>
                <a:gridCol w="2184400"/>
                <a:gridCol w="5500687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Elemento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Descripción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91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form-property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Utilizado para configurar propiedades de formularios </a:t>
                      </a: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Dyna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: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&lt;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form-bean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name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=“usuario” 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   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type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=“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curso.usuarios.UsuarioForm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”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 &lt;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form-property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name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=“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nombreUsuario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”    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   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type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=“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java.lang.String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”/&gt;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 &lt;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form-property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name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=“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password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” 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        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type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=“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java.lang.String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”/&gt;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&lt;/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form-bean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&gt;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0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message-resources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Calibri" pitchFamily="34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-111" charset="-128"/>
                        </a:rPr>
                        <a:t>Describe el objeto MessageResources que tendrá los mensajes de la aplicación: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-111" charset="-128"/>
                        </a:rPr>
                        <a:t>&lt;message-resources parameter = “cursoStruts-resources”&gt;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Referencias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7577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s-AR" sz="1800" dirty="0" smtClean="0">
                <a:solidFill>
                  <a:schemeClr val="tx2"/>
                </a:solidFill>
                <a:ea typeface="ＭＳ Ｐゴシック" pitchFamily="-111" charset="-128"/>
              </a:rPr>
              <a:t>Framework </a:t>
            </a:r>
            <a:r>
              <a:rPr lang="es-AR" sz="1800" dirty="0" err="1" smtClean="0">
                <a:solidFill>
                  <a:schemeClr val="tx2"/>
                </a:solidFill>
                <a:ea typeface="ＭＳ Ｐゴシック" pitchFamily="-111" charset="-128"/>
              </a:rPr>
              <a:t>Struts</a:t>
            </a:r>
            <a:endParaRPr lang="es-AR" sz="1800" dirty="0" smtClean="0">
              <a:solidFill>
                <a:schemeClr val="tx2"/>
              </a:solidFill>
              <a:ea typeface="ＭＳ Ｐゴシック" pitchFamily="-111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 dirty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>
                <a:latin typeface="Calibri" pitchFamily="34" charset="0"/>
              </a:rPr>
              <a:t>Bibliografía</a:t>
            </a:r>
            <a:endParaRPr lang="es-AR" sz="1600" b="1" i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75781" name="Subtitle 2"/>
          <p:cNvSpPr txBox="1">
            <a:spLocks/>
          </p:cNvSpPr>
          <p:nvPr/>
        </p:nvSpPr>
        <p:spPr bwMode="auto">
          <a:xfrm>
            <a:off x="319088" y="1635125"/>
            <a:ext cx="8596312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Jakarta Struts LIVE – Rick Hightower.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Struts: The Complete Reference by James Holmes. McGraw-Hill/Osborne © </a:t>
            </a:r>
            <a:r>
              <a:rPr lang="en-US" sz="2000" dirty="0" smtClean="0">
                <a:latin typeface="Calibri" pitchFamily="34" charset="0"/>
              </a:rPr>
              <a:t>2004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Professional Jakarta Struts by James Goodwill and Richard Hightower. John Wiley &amp; Sons © </a:t>
            </a:r>
            <a:r>
              <a:rPr lang="en-US" sz="2000" dirty="0" smtClean="0">
                <a:latin typeface="Calibri" pitchFamily="34" charset="0"/>
              </a:rPr>
              <a:t>2004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The Struts Framework – Practical Guide for Java Programmers by Sue </a:t>
            </a:r>
            <a:r>
              <a:rPr lang="en-US" sz="2000" dirty="0" err="1">
                <a:latin typeface="Calibri" pitchFamily="34" charset="0"/>
              </a:rPr>
              <a:t>Spielman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Struts in Action – Building web applications with the leading Java framework The Struts Framework – Ted Husted.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dirty="0" smtClean="0">
                <a:ea typeface="ＭＳ Ｐゴシック" pitchFamily="-111" charset="-128"/>
              </a:rPr>
              <a:t>Introducción al Framework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19459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Conceptos iniciales</a:t>
            </a:r>
            <a:endParaRPr lang="es-AR" b="1" u="sng">
              <a:latin typeface="Calibri" pitchFamily="34" charset="0"/>
            </a:endParaRPr>
          </a:p>
        </p:txBody>
      </p:sp>
      <p:sp>
        <p:nvSpPr>
          <p:cNvPr id="19461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dirty="0">
                <a:latin typeface="Calibri" pitchFamily="34" charset="0"/>
              </a:rPr>
              <a:t>JSP</a:t>
            </a:r>
            <a:r>
              <a:rPr lang="es-ES" sz="2000" dirty="0">
                <a:latin typeface="Calibri" pitchFamily="34" charset="0"/>
              </a:rPr>
              <a:t>: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La tecnología </a:t>
            </a:r>
            <a:r>
              <a:rPr lang="es-ES" sz="2000" b="1" dirty="0">
                <a:latin typeface="Calibri" pitchFamily="34" charset="0"/>
              </a:rPr>
              <a:t>Java Server </a:t>
            </a:r>
            <a:r>
              <a:rPr lang="es-ES" sz="2000" b="1" dirty="0" err="1">
                <a:latin typeface="Calibri" pitchFamily="34" charset="0"/>
              </a:rPr>
              <a:t>Pages</a:t>
            </a:r>
            <a:r>
              <a:rPr lang="es-ES" sz="2000" dirty="0">
                <a:latin typeface="Calibri" pitchFamily="34" charset="0"/>
              </a:rPr>
              <a:t> permite construir tanto páginas dinámicas como estáticas.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Están compuestas por elementos estáticos (</a:t>
            </a:r>
            <a:r>
              <a:rPr lang="es-ES" sz="2000" dirty="0" err="1">
                <a:latin typeface="Calibri" pitchFamily="34" charset="0"/>
              </a:rPr>
              <a:t>xml</a:t>
            </a:r>
            <a:r>
              <a:rPr lang="es-ES" sz="2000" dirty="0">
                <a:latin typeface="Calibri" pitchFamily="34" charset="0"/>
              </a:rPr>
              <a:t>, </a:t>
            </a:r>
            <a:r>
              <a:rPr lang="es-ES" sz="2000" dirty="0" err="1">
                <a:latin typeface="Calibri" pitchFamily="34" charset="0"/>
              </a:rPr>
              <a:t>html</a:t>
            </a:r>
            <a:r>
              <a:rPr lang="es-ES" sz="2000" dirty="0">
                <a:latin typeface="Calibri" pitchFamily="34" charset="0"/>
              </a:rPr>
              <a:t>, </a:t>
            </a:r>
            <a:r>
              <a:rPr lang="es-ES" sz="2000" dirty="0" err="1">
                <a:latin typeface="Calibri" pitchFamily="34" charset="0"/>
              </a:rPr>
              <a:t>etc</a:t>
            </a:r>
            <a:r>
              <a:rPr lang="es-ES" sz="2000" dirty="0">
                <a:latin typeface="Calibri" pitchFamily="34" charset="0"/>
              </a:rPr>
              <a:t>) y elementos JSP que permiten la construcción de la parte dinámica.</a:t>
            </a:r>
          </a:p>
          <a:p>
            <a:pPr marL="1143000" lvl="2" indent="-2286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Pueden integrarse con otras tecnologías (ejemplo: JSTL).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 dirty="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dirty="0">
                <a:latin typeface="Calibri" pitchFamily="34" charset="0"/>
              </a:rPr>
              <a:t>Se ejecutan en el servidor de aplicaciones, que las transforma en un </a:t>
            </a:r>
            <a:r>
              <a:rPr lang="es-ES" sz="2000" dirty="0" err="1">
                <a:latin typeface="Calibri" pitchFamily="34" charset="0"/>
              </a:rPr>
              <a:t>Servlet</a:t>
            </a:r>
            <a:r>
              <a:rPr lang="es-ES" sz="2000" dirty="0">
                <a:latin typeface="Calibri" pitchFamily="34" charset="0"/>
              </a:rPr>
              <a:t> antes de ejecutarlas (luego el servidor de aplicaciones maneja los requerimientos y las respuestas como si fuera un </a:t>
            </a:r>
            <a:r>
              <a:rPr lang="es-ES" sz="2000" dirty="0" err="1">
                <a:latin typeface="Calibri" pitchFamily="34" charset="0"/>
              </a:rPr>
              <a:t>Servlet</a:t>
            </a:r>
            <a:r>
              <a:rPr lang="es-ES" sz="2000" dirty="0">
                <a:latin typeface="Calibri" pitchFamily="34" charset="0"/>
              </a:rPr>
              <a:t>).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Introducción al Framework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Conceptos iniciales</a:t>
            </a:r>
            <a:endParaRPr lang="es-AR" b="1" u="sng">
              <a:latin typeface="Calibri" pitchFamily="34" charset="0"/>
            </a:endParaRPr>
          </a:p>
        </p:txBody>
      </p:sp>
      <p:sp>
        <p:nvSpPr>
          <p:cNvPr id="20485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Ejemplo de JSP</a:t>
            </a:r>
            <a:r>
              <a:rPr lang="es-ES" sz="2000">
                <a:latin typeface="Calibri" pitchFamily="34" charset="0"/>
              </a:rPr>
              <a:t>: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/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/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&lt;HTML&gt;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	&lt;HEAD&gt;&lt;TITLE&gt;Página de Fecha&lt;/TITLE&gt;&lt;/HEAD&gt;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	&lt;BODY&gt;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	&lt;H3&gt;Hola curso!&lt;/H3&gt;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	&lt;P&gt;Hoy es &lt;%= new java.util.Date() %&gt;.&lt;/P&gt;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	&lt;/BODY&gt;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s-ES" sz="2000">
                <a:latin typeface="Courier New" pitchFamily="49" charset="0"/>
              </a:rPr>
              <a:t>&lt;/HTML&gt;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166813" y="3929063"/>
            <a:ext cx="3352800" cy="381000"/>
          </a:xfrm>
          <a:prstGeom prst="ellipse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2768600" y="4284663"/>
            <a:ext cx="4267200" cy="457200"/>
          </a:xfrm>
          <a:prstGeom prst="ellipse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3505200" y="2717800"/>
            <a:ext cx="17526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rot="5400000" flipV="1">
            <a:off x="4814094" y="4874419"/>
            <a:ext cx="863600" cy="55403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txBody>
          <a:bodyPr wrap="none"/>
          <a:lstStyle/>
          <a:p>
            <a:endParaRPr lang="es-AR"/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5100638" y="2346325"/>
            <a:ext cx="194151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s-AR" b="1">
                <a:solidFill>
                  <a:schemeClr val="hlink"/>
                </a:solidFill>
                <a:latin typeface="Calibri" pitchFamily="34" charset="0"/>
              </a:rPr>
              <a:t>contenido estático</a:t>
            </a:r>
            <a:endParaRPr lang="es-ES" b="1">
              <a:solidFill>
                <a:schemeClr val="hlink"/>
              </a:solidFill>
              <a:latin typeface="Calibri" pitchFamily="34" charset="0"/>
            </a:endParaRP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5070475" y="5581650"/>
            <a:ext cx="20637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s-AR" b="1">
                <a:solidFill>
                  <a:schemeClr val="hlink"/>
                </a:solidFill>
                <a:latin typeface="Calibri" pitchFamily="34" charset="0"/>
              </a:rPr>
              <a:t>contenido dinámico</a:t>
            </a:r>
            <a:endParaRPr lang="es-ES" b="1">
              <a:solidFill>
                <a:schemeClr val="hlink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AR" smtClean="0">
                <a:ea typeface="ＭＳ Ｐゴシック" pitchFamily="-111" charset="-128"/>
              </a:rPr>
              <a:t>Introducción al Framework</a:t>
            </a:r>
            <a:endParaRPr lang="en-US" smtClean="0">
              <a:ea typeface="ＭＳ Ｐゴシック" pitchFamily="-111" charset="-128"/>
            </a:endParaRPr>
          </a:p>
        </p:txBody>
      </p:sp>
      <p:sp>
        <p:nvSpPr>
          <p:cNvPr id="21507" name="Subtitle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  <a:ea typeface="ＭＳ Ｐゴシック" pitchFamily="-111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AR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98438" y="1100138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400" b="1" u="sng">
                <a:latin typeface="Calibri" pitchFamily="34" charset="0"/>
              </a:rPr>
              <a:t>Conceptos iniciales</a:t>
            </a:r>
            <a:endParaRPr lang="es-AR" b="1" u="sng">
              <a:latin typeface="Calibri" pitchFamily="34" charset="0"/>
            </a:endParaRPr>
          </a:p>
        </p:txBody>
      </p:sp>
      <p:sp>
        <p:nvSpPr>
          <p:cNvPr id="21509" name="Subtitle 2"/>
          <p:cNvSpPr txBox="1">
            <a:spLocks/>
          </p:cNvSpPr>
          <p:nvPr/>
        </p:nvSpPr>
        <p:spPr bwMode="auto">
          <a:xfrm>
            <a:off x="319088" y="1647825"/>
            <a:ext cx="8596312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>
                <a:latin typeface="Calibri" pitchFamily="34" charset="0"/>
              </a:rPr>
              <a:t>Desarrollo de aplicaciones web en Java</a:t>
            </a:r>
            <a:r>
              <a:rPr lang="es-ES" sz="2000">
                <a:latin typeface="Calibri" pitchFamily="34" charset="0"/>
              </a:rPr>
              <a:t>:</a:t>
            </a:r>
          </a:p>
          <a:p>
            <a:pPr indent="2667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i="1">
                <a:latin typeface="Calibri" pitchFamily="34" charset="0"/>
              </a:rPr>
              <a:t>Servlets</a:t>
            </a:r>
            <a:r>
              <a:rPr lang="es-ES" sz="2000">
                <a:latin typeface="Calibri" pitchFamily="34" charset="0"/>
              </a:rPr>
              <a:t> </a:t>
            </a:r>
            <a:r>
              <a:rPr lang="es-ES" sz="2000">
                <a:latin typeface="Calibri" pitchFamily="34" charset="0"/>
                <a:sym typeface="Wingdings" pitchFamily="2" charset="2"/>
              </a:rPr>
              <a:t></a:t>
            </a:r>
            <a:r>
              <a:rPr lang="es-ES" sz="2000">
                <a:latin typeface="Calibri" pitchFamily="34" charset="0"/>
              </a:rPr>
              <a:t> buenos ejecutando lógica de negocio, pero malos presentando información.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 b="1" i="1">
                <a:latin typeface="Calibri" pitchFamily="34" charset="0"/>
              </a:rPr>
              <a:t>JSPs</a:t>
            </a:r>
            <a:r>
              <a:rPr lang="es-ES" sz="2000">
                <a:latin typeface="Calibri" pitchFamily="34" charset="0"/>
              </a:rPr>
              <a:t> </a:t>
            </a:r>
            <a:r>
              <a:rPr lang="es-ES" sz="2000">
                <a:latin typeface="Calibri" pitchFamily="34" charset="0"/>
                <a:sym typeface="Wingdings" pitchFamily="2" charset="2"/>
              </a:rPr>
              <a:t></a:t>
            </a:r>
            <a:r>
              <a:rPr lang="es-ES" sz="2000">
                <a:latin typeface="Calibri" pitchFamily="34" charset="0"/>
              </a:rPr>
              <a:t> muy buenos presentando información pero muy malos introduciendo lógica.</a:t>
            </a: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endParaRPr lang="es-ES" sz="2000">
              <a:latin typeface="Calibri" pitchFamily="34" charset="0"/>
            </a:endParaRPr>
          </a:p>
          <a:p>
            <a:pPr lvl="1" indent="2667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Entonces?</a:t>
            </a:r>
          </a:p>
          <a:p>
            <a:pPr marL="1143000" lvl="2" indent="-228600" algn="just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s-ES" sz="2000">
                <a:latin typeface="Calibri" pitchFamily="34" charset="0"/>
              </a:rPr>
              <a:t>Una opción es utilizar una </a:t>
            </a:r>
            <a:r>
              <a:rPr lang="es-ES" sz="2000" b="1" u="sng">
                <a:latin typeface="Calibri" pitchFamily="34" charset="0"/>
              </a:rPr>
              <a:t>combinación de ambos</a:t>
            </a:r>
            <a:r>
              <a:rPr lang="es-ES" sz="2000">
                <a:latin typeface="Calibri" pitchFamily="34" charset="0"/>
              </a:rPr>
              <a:t>.</a:t>
            </a: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Blue_Template_2009_v4">
  <a:themeElements>
    <a:clrScheme name="Neoris Custom Colors 2">
      <a:dk1>
        <a:srgbClr val="3C3C3C"/>
      </a:dk1>
      <a:lt1>
        <a:srgbClr val="FFFFFF"/>
      </a:lt1>
      <a:dk2>
        <a:srgbClr val="003366"/>
      </a:dk2>
      <a:lt2>
        <a:srgbClr val="FFFFFF"/>
      </a:lt2>
      <a:accent1>
        <a:srgbClr val="6699CC"/>
      </a:accent1>
      <a:accent2>
        <a:srgbClr val="FF9933"/>
      </a:accent2>
      <a:accent3>
        <a:srgbClr val="339900"/>
      </a:accent3>
      <a:accent4>
        <a:srgbClr val="592F7B"/>
      </a:accent4>
      <a:accent5>
        <a:srgbClr val="FF0033"/>
      </a:accent5>
      <a:accent6>
        <a:srgbClr val="FFCD00"/>
      </a:accent6>
      <a:hlink>
        <a:srgbClr val="FF6600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3259</Words>
  <Application>Microsoft Macintosh PowerPoint</Application>
  <PresentationFormat>On-screen Show (4:3)</PresentationFormat>
  <Paragraphs>629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ＭＳ Ｐゴシック</vt:lpstr>
      <vt:lpstr>Wingdings</vt:lpstr>
      <vt:lpstr>Verdana</vt:lpstr>
      <vt:lpstr>Courier New</vt:lpstr>
      <vt:lpstr>Blue_Template_2009_v4</vt:lpstr>
      <vt:lpstr>Foundry</vt:lpstr>
      <vt:lpstr>Contenidos</vt:lpstr>
      <vt:lpstr>Arquitectura</vt:lpstr>
      <vt:lpstr>Arquitectura</vt:lpstr>
      <vt:lpstr>Arquitectura</vt:lpstr>
      <vt:lpstr>Introducción al Framework</vt:lpstr>
      <vt:lpstr>Introducción al Framework</vt:lpstr>
      <vt:lpstr>Introducción al Framework</vt:lpstr>
      <vt:lpstr>Introducción al Framework</vt:lpstr>
      <vt:lpstr>Introducción al Framework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Secuencia de un requerimiento</vt:lpstr>
      <vt:lpstr>Secuencia de un requerimiento</vt:lpstr>
      <vt:lpstr>Secuencia de un requerimiento</vt:lpstr>
      <vt:lpstr>Secuencia de un requerimiento</vt:lpstr>
      <vt:lpstr>Flujo de control en Struts</vt:lpstr>
      <vt:lpstr>Flujo de control en Struts</vt:lpstr>
      <vt:lpstr>Flujo de control en Struts</vt:lpstr>
      <vt:lpstr>Principales componentes</vt:lpstr>
      <vt:lpstr>Action Form</vt:lpstr>
      <vt:lpstr>Action Form</vt:lpstr>
      <vt:lpstr>Action Form</vt:lpstr>
      <vt:lpstr>Action Form</vt:lpstr>
      <vt:lpstr>Action Form</vt:lpstr>
      <vt:lpstr>Actions</vt:lpstr>
      <vt:lpstr>Actions</vt:lpstr>
      <vt:lpstr>Actions</vt:lpstr>
      <vt:lpstr>Actions</vt:lpstr>
      <vt:lpstr>Action Mappings</vt:lpstr>
      <vt:lpstr>Action Mappings</vt:lpstr>
      <vt:lpstr>Configuración de Struts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Archivos de configuración</vt:lpstr>
      <vt:lpstr>Actions</vt:lpstr>
      <vt:lpstr>Actions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Struts</dc:title>
  <dc:subject>Curso de Nivelación interna.</dc:subject>
  <dc:creator/>
  <cp:keywords>Neoris</cp:keywords>
  <cp:lastModifiedBy/>
  <cp:revision>87</cp:revision>
  <dcterms:created xsi:type="dcterms:W3CDTF">2009-11-12T16:02:48Z</dcterms:created>
  <dcterms:modified xsi:type="dcterms:W3CDTF">2012-10-16T19:56:49Z</dcterms:modified>
  <cp:category>Template</cp:category>
  <cp:contentStatus>Final Draft</cp:contentStatus>
</cp:coreProperties>
</file>