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Google Sans"/>
      <p:regular r:id="rId54"/>
      <p:bold r:id="rId55"/>
      <p:italic r:id="rId56"/>
      <p:boldItalic r:id="rId57"/>
    </p:embeddedFont>
    <p:embeddedFont>
      <p:font typeface="Google Sans Medium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  <p:embeddedFont>
      <p:font typeface="Fauna One"/>
      <p:regular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0915C1-8B3A-4F1A-8EF2-2E470D0CA1B4}">
  <a:tblStyle styleId="{A80915C1-8B3A-4F1A-8EF2-2E470D0CA1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regular.fntdata"/><Relationship Id="rId61" Type="http://schemas.openxmlformats.org/officeDocument/2006/relationships/font" Target="fonts/GoogleSansMedium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6.xml"/><Relationship Id="rId66" Type="http://schemas.openxmlformats.org/officeDocument/2006/relationships/font" Target="fonts/FaunaOne-regular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GoogleSansMedium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GoogleSans-bold.fntdata"/><Relationship Id="rId10" Type="http://schemas.openxmlformats.org/officeDocument/2006/relationships/slide" Target="slides/slide4.xml"/><Relationship Id="rId54" Type="http://schemas.openxmlformats.org/officeDocument/2006/relationships/font" Target="fonts/GoogleSans-regular.fntdata"/><Relationship Id="rId13" Type="http://schemas.openxmlformats.org/officeDocument/2006/relationships/slide" Target="slides/slide7.xml"/><Relationship Id="rId57" Type="http://schemas.openxmlformats.org/officeDocument/2006/relationships/font" Target="fonts/GoogleSans-boldItalic.fntdata"/><Relationship Id="rId12" Type="http://schemas.openxmlformats.org/officeDocument/2006/relationships/slide" Target="slides/slide6.xml"/><Relationship Id="rId56" Type="http://schemas.openxmlformats.org/officeDocument/2006/relationships/font" Target="fonts/GoogleSans-italic.fntdata"/><Relationship Id="rId15" Type="http://schemas.openxmlformats.org/officeDocument/2006/relationships/slide" Target="slides/slide9.xml"/><Relationship Id="rId59" Type="http://schemas.openxmlformats.org/officeDocument/2006/relationships/font" Target="fonts/GoogleSansMedium-bold.fntdata"/><Relationship Id="rId14" Type="http://schemas.openxmlformats.org/officeDocument/2006/relationships/slide" Target="slides/slide8.xml"/><Relationship Id="rId58" Type="http://schemas.openxmlformats.org/officeDocument/2006/relationships/font" Target="fonts/GoogleSans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d5dcbd2a_0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d5dcbd2a_0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d5dcbd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d5dcbd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d5dcbd2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d5dcbd2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d5dcbd2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d5dcbd2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d5dcb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d5dcb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d5dcbd2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d5dcbd2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d5dcbd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d5dcbd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d5dcbd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d5dcbd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d5dcbd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d5dcbd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d5dcbd2a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d5dcbd2a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d5dcbd2a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d5dcbd2a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d5dcbd2a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d5dcbd2a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d5dcbd2a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d5dcbd2a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d5dcbd2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d5dcbd2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d5dcbd2a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d5dcbd2a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d5dcbd2a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d5dcbd2a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d5dcbd2a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d5dcbd2a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d5dcbd2a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d5dcbd2a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d5dcbd2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d5dcbd2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d5dcbd2a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d5dcbd2a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6d5dcbd2a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6d5dcbd2a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d5dcbd2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d5dcbd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d5dcbd2a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d5dcbd2a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d5dcbd2a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d5dcbd2a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d5dcbd2a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d5dcbd2a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d5dcbd2a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6d5dcbd2a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d5dcbd2a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d5dcbd2a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6d5dcbd2a_0_1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6d5dcbd2a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d5dcbd2a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d5dcbd2a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d5dcbd2a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6d5dcbd2a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6d5dcbd2a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6d5dcbd2a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6d5dcbd2a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6d5dcbd2a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d5dcbd2a_0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d5dcbd2a_0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6d5dcbd2a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6d5dcbd2a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d5dcbd2a_0_2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d5dcbd2a_0_2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6d5dcbd2a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6d5dcbd2a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6d5dcbd2a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6d5dcbd2a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5dcbd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5dcbd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d5dcbd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d5dcbd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d5dcbd2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d5dcbd2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d5dcbd2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d5dcbd2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d5dcbd2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d5dcbd2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640650"/>
            <a:ext cx="9144000" cy="502800"/>
          </a:xfrm>
          <a:prstGeom prst="rect">
            <a:avLst/>
          </a:prstGeom>
          <a:solidFill>
            <a:srgbClr val="3698E1"/>
          </a:solidFill>
          <a:ln cap="flat" cmpd="sng" w="9525">
            <a:solidFill>
              <a:srgbClr val="3698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7736031" y="76231"/>
            <a:ext cx="1331896" cy="248957"/>
            <a:chOff x="238125" y="2182350"/>
            <a:chExt cx="7149200" cy="1336325"/>
          </a:xfrm>
        </p:grpSpPr>
        <p:sp>
          <p:nvSpPr>
            <p:cNvPr id="10" name="Google Shape;10;p1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1"/>
          <p:cNvSpPr txBox="1"/>
          <p:nvPr/>
        </p:nvSpPr>
        <p:spPr>
          <a:xfrm>
            <a:off x="37500" y="4648113"/>
            <a:ext cx="2560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Google Sans"/>
                <a:ea typeface="Google Sans"/>
                <a:cs typeface="Google Sans"/>
                <a:sym typeface="Google Sans"/>
              </a:rPr>
              <a:t>http://bit.ly/get-this-preso</a:t>
            </a:r>
            <a:endParaRPr b="1">
              <a:solidFill>
                <a:srgbClr val="EFEFE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23300" y="4746775"/>
            <a:ext cx="329475" cy="3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/>
        </p:nvSpPr>
        <p:spPr>
          <a:xfrm>
            <a:off x="7507425" y="4648125"/>
            <a:ext cx="1407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"/>
                <a:ea typeface="Google Sans"/>
                <a:cs typeface="Google Sans"/>
                <a:sym typeface="Google Sans"/>
              </a:rPr>
              <a:t>@CloudAceSG</a:t>
            </a:r>
            <a:endParaRPr>
              <a:solidFill>
                <a:srgbClr val="EFEFE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5588000" y="4651425"/>
            <a:ext cx="1621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oogle Sans"/>
                <a:ea typeface="Google Sans"/>
                <a:cs typeface="Google Sans"/>
                <a:sym typeface="Google Sans"/>
              </a:rPr>
              <a:t>#CloudStudyJam</a:t>
            </a:r>
            <a:endParaRPr>
              <a:solidFill>
                <a:srgbClr val="EFEFE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8050" y="4676171"/>
            <a:ext cx="1407900" cy="4437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1"/>
          <p:cNvGrpSpPr/>
          <p:nvPr/>
        </p:nvGrpSpPr>
        <p:grpSpPr>
          <a:xfrm>
            <a:off x="7326453" y="67246"/>
            <a:ext cx="307783" cy="266950"/>
            <a:chOff x="6294751" y="783425"/>
            <a:chExt cx="5020925" cy="4038575"/>
          </a:xfrm>
        </p:grpSpPr>
        <p:sp>
          <p:nvSpPr>
            <p:cNvPr id="28" name="Google Shape;28;p1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 txBox="1"/>
          <p:nvPr/>
        </p:nvSpPr>
        <p:spPr>
          <a:xfrm>
            <a:off x="2485750" y="4627425"/>
            <a:ext cx="1299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Wifi: GoogleGuest</a:t>
            </a:r>
            <a:endParaRPr>
              <a:solidFill>
                <a:srgbClr val="EAD1DC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qwiklab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get-this-pres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bit.ly/get-this-pres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cyp7soKLOYI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google.qwiklabs.com/quests/23" TargetMode="External"/><Relationship Id="rId6" Type="http://schemas.openxmlformats.org/officeDocument/2006/relationships/hyperlink" Target="https://www.qwiklabs.com/quests/34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s://google.qwiklabs.com/focuses/558?locale=en&amp;parent=catalo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hyperlink" Target="https://google.qwiklabs.com/quests/23" TargetMode="External"/><Relationship Id="rId9" Type="http://schemas.openxmlformats.org/officeDocument/2006/relationships/hyperlink" Target="https://google.qwiklabs.com/focuses/878?locale=en&amp;parent=catalog" TargetMode="External"/><Relationship Id="rId5" Type="http://schemas.openxmlformats.org/officeDocument/2006/relationships/hyperlink" Target="https://google.qwiklabs.com/focuses/2794?locale=en&amp;parent=catalog" TargetMode="External"/><Relationship Id="rId6" Type="http://schemas.openxmlformats.org/officeDocument/2006/relationships/hyperlink" Target="https://google.qwiklabs.com/focuses/3563?locale=en&amp;parent=catalog" TargetMode="External"/><Relationship Id="rId7" Type="http://schemas.openxmlformats.org/officeDocument/2006/relationships/hyperlink" Target="https://google.qwiklabs.com/focuses/560?locale=en&amp;parent=catalog" TargetMode="External"/><Relationship Id="rId8" Type="http://schemas.openxmlformats.org/officeDocument/2006/relationships/hyperlink" Target="https://google.qwiklabs.com/focuses/563?locale=en&amp;parent=catalog" TargetMode="Externa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hyperlink" Target="https://google.qwiklabs.com/focuses/558?locale=en&amp;parent=catalo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google.qwiklabs.com/quests/23" TargetMode="External"/><Relationship Id="rId9" Type="http://schemas.openxmlformats.org/officeDocument/2006/relationships/hyperlink" Target="https://google.qwiklabs.com/focuses/878?locale=en&amp;parent=catalog" TargetMode="External"/><Relationship Id="rId5" Type="http://schemas.openxmlformats.org/officeDocument/2006/relationships/hyperlink" Target="https://google.qwiklabs.com/focuses/2794?locale=en&amp;parent=catalog" TargetMode="External"/><Relationship Id="rId6" Type="http://schemas.openxmlformats.org/officeDocument/2006/relationships/hyperlink" Target="https://google.qwiklabs.com/focuses/3563?locale=en&amp;parent=catalog" TargetMode="External"/><Relationship Id="rId7" Type="http://schemas.openxmlformats.org/officeDocument/2006/relationships/hyperlink" Target="https://google.qwiklabs.com/focuses/560?locale=en&amp;parent=catalog" TargetMode="External"/><Relationship Id="rId8" Type="http://schemas.openxmlformats.org/officeDocument/2006/relationships/hyperlink" Target="https://google.qwiklabs.com/focuses/563?locale=en&amp;parent=catalog" TargetMode="Externa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qwiklabs.com/focuses/582?parent=catalog" TargetMode="External"/><Relationship Id="rId10" Type="http://schemas.openxmlformats.org/officeDocument/2006/relationships/hyperlink" Target="https://www.qwiklabs.com/focuses/585?parent=catalog" TargetMode="External"/><Relationship Id="rId13" Type="http://schemas.openxmlformats.org/officeDocument/2006/relationships/hyperlink" Target="https://www.qwiklabs.com/focuses/603?parent=catalog" TargetMode="External"/><Relationship Id="rId12" Type="http://schemas.openxmlformats.org/officeDocument/2006/relationships/hyperlink" Target="https://www.qwiklabs.com/focuses/588?parent=catalo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qwiklabs.com/quests/34" TargetMode="External"/><Relationship Id="rId9" Type="http://schemas.openxmlformats.org/officeDocument/2006/relationships/hyperlink" Target="https://www.qwiklabs.com/focuses/586?parent=catalog" TargetMode="External"/><Relationship Id="rId5" Type="http://schemas.openxmlformats.org/officeDocument/2006/relationships/hyperlink" Target="https://www.qwiklabs.com/focuses/581?parent=catalog" TargetMode="External"/><Relationship Id="rId6" Type="http://schemas.openxmlformats.org/officeDocument/2006/relationships/hyperlink" Target="https://www.qwiklabs.com/focuses/584?parent=catalog" TargetMode="External"/><Relationship Id="rId7" Type="http://schemas.openxmlformats.org/officeDocument/2006/relationships/hyperlink" Target="https://www.qwiklabs.com/focuses/1101?parent=catalog" TargetMode="External"/><Relationship Id="rId8" Type="http://schemas.openxmlformats.org/officeDocument/2006/relationships/hyperlink" Target="https://www.qwiklabs.com/focuses/1100?parent=catalo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qwiklabs.com/focuses/582?parent=catalog" TargetMode="External"/><Relationship Id="rId10" Type="http://schemas.openxmlformats.org/officeDocument/2006/relationships/hyperlink" Target="https://www.qwiklabs.com/focuses/585?parent=catalog" TargetMode="External"/><Relationship Id="rId13" Type="http://schemas.openxmlformats.org/officeDocument/2006/relationships/hyperlink" Target="https://www.qwiklabs.com/focuses/603?parent=catalog" TargetMode="External"/><Relationship Id="rId12" Type="http://schemas.openxmlformats.org/officeDocument/2006/relationships/hyperlink" Target="https://www.qwiklabs.com/focuses/588?parent=catalo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www.qwiklabs.com/quests/34" TargetMode="External"/><Relationship Id="rId9" Type="http://schemas.openxmlformats.org/officeDocument/2006/relationships/hyperlink" Target="https://www.qwiklabs.com/focuses/586?parent=catalog" TargetMode="External"/><Relationship Id="rId5" Type="http://schemas.openxmlformats.org/officeDocument/2006/relationships/hyperlink" Target="https://www.qwiklabs.com/focuses/581?parent=catalog" TargetMode="External"/><Relationship Id="rId6" Type="http://schemas.openxmlformats.org/officeDocument/2006/relationships/hyperlink" Target="https://www.qwiklabs.com/focuses/584?parent=catalog" TargetMode="External"/><Relationship Id="rId7" Type="http://schemas.openxmlformats.org/officeDocument/2006/relationships/hyperlink" Target="https://www.qwiklabs.com/focuses/1101?parent=catalog" TargetMode="External"/><Relationship Id="rId8" Type="http://schemas.openxmlformats.org/officeDocument/2006/relationships/hyperlink" Target="https://www.qwiklabs.com/focuses/1100?parent=catalo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.qwiklabs.com/quests/23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google.qwiklabs.com/quests/23" TargetMode="External"/><Relationship Id="rId6" Type="http://schemas.openxmlformats.org/officeDocument/2006/relationships/hyperlink" Target="https://www.qwiklabs.com/quests/34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Support@Qwiklabs.com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google.qwiklabs.com/quests/23" TargetMode="External"/><Relationship Id="rId6" Type="http://schemas.openxmlformats.org/officeDocument/2006/relationships/hyperlink" Target="https://www.qwiklabs.com/quests/34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qwiklabs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loud.google.com/certification/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loud.google.com/" TargetMode="External"/><Relationship Id="rId4" Type="http://schemas.openxmlformats.org/officeDocument/2006/relationships/hyperlink" Target="http://bit.ly/500please" TargetMode="External"/><Relationship Id="rId5" Type="http://schemas.openxmlformats.org/officeDocument/2006/relationships/hyperlink" Target="mailto:andrew@cloud-ac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bit.ly/vmassess" TargetMode="External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waiting ...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      	Set up an account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www.qwiklabs.com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		             Wifi: GoogleGuest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299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this preso?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477250" y="2330800"/>
            <a:ext cx="41895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http://bit.ly/get-this-preso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299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this preso?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2477250" y="2330800"/>
            <a:ext cx="41895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http://bit.ly/get-this-preso</a:t>
            </a:r>
            <a:endParaRPr sz="2400"/>
          </a:p>
        </p:txBody>
      </p:sp>
      <p:cxnSp>
        <p:nvCxnSpPr>
          <p:cNvPr id="144" name="Google Shape;144;p23"/>
          <p:cNvCxnSpPr>
            <a:endCxn id="145" idx="3"/>
          </p:cNvCxnSpPr>
          <p:nvPr/>
        </p:nvCxnSpPr>
        <p:spPr>
          <a:xfrm flipH="1">
            <a:off x="2140200" y="2841725"/>
            <a:ext cx="2409300" cy="203850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everyone know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Platform?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1658375" y="12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{A80915C1-8B3A-4F1A-8EF2-2E470D0CA1B4}</a:tableStyleId>
              </a:tblPr>
              <a:tblGrid>
                <a:gridCol w="1150375"/>
                <a:gridCol w="4676875"/>
              </a:tblGrid>
              <a:tr h="52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6:30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Welcome!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6:35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free access to Qwiklabs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6:40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Cloud Platform Essentials labs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7</a:t>
                      </a: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:30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Break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7:45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Data, ML, AI Labs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 3: CloudML Engine Qwik Start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4A853"/>
                          </a:solidFill>
                          <a:latin typeface="Google Sans Medium"/>
                          <a:ea typeface="Google Sans Medium"/>
                          <a:cs typeface="Google Sans Medium"/>
                          <a:sym typeface="Google Sans Medium"/>
                        </a:rPr>
                        <a:t>9:00 pm</a:t>
                      </a:r>
                      <a:endParaRPr>
                        <a:solidFill>
                          <a:srgbClr val="34A853"/>
                        </a:solidFill>
                        <a:latin typeface="Google Sans Medium"/>
                        <a:ea typeface="Google Sans Medium"/>
                        <a:cs typeface="Google Sans Medium"/>
                        <a:sym typeface="Google Sans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 ends … but you can continue at home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13715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already have a QwikLabs account, sign out before using the link in order to ensure you get the credits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use </a:t>
            </a:r>
            <a:r>
              <a:rPr lang="en">
                <a:solidFill>
                  <a:srgbClr val="CC0000"/>
                </a:solidFill>
              </a:rPr>
              <a:t>INCOGNITO MODE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QwikLabs</a:t>
            </a:r>
            <a:endParaRPr/>
          </a:p>
        </p:txBody>
      </p:sp>
      <p:pic>
        <p:nvPicPr>
          <p:cNvPr descr="Get hands-on practice working with Google Cloud technologies and software with Qwiklabs. Train on-demand. Learn at your own pace. Click here to enroll and start a lab: http://bit.ly/2Le9nM1&#10;&#10;* Users will get free access to Qwiklabs for 1 month! Offer good until July 31, 2018.  You will only see this benefit after you log into Qwiklabs.  If you did not already have a Qwiklabs account, you’ll need to create one. Creating an account is always free.  Questions? Contact support@qwiklabs.com&#10;&#10;Try GCP for free: http://bit.ly/2HuW2ed&#10;&#10;Want to learn more about Google Cloud products and services?   &#10;- Find a curriculum of webinars and digital events at Google Cloud OnAir. https://cloudonair.withgoogle.com&#10;- Keep up to date on the latest GCP product releases and news on the Google Cloud Platform Blog.  https://cloudplatform.googleblog.com&#10;- Learn online and at your own pace with a catalog of Google Cloud courses on Coursera. https://www.coursera.org/googlecloud&#10;- Discover more Google Cloud training and certification programs here: https://goo.gl/opSS3T" id="168" name="Google Shape;168;p27" title="Using Qwiklabs for Hands-on Practice with Google Cloud | Google Cloud Lab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21" y="634738"/>
            <a:ext cx="5165366" cy="38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13" y="1665163"/>
            <a:ext cx="4542875" cy="21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435075" y="514950"/>
            <a:ext cx="3600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New to Google Cloud Platform</a:t>
            </a:r>
            <a:endParaRPr sz="3000">
              <a:solidFill>
                <a:srgbClr val="6D9EEB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385950" y="572700"/>
            <a:ext cx="3848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Already know</a:t>
            </a:r>
            <a:r>
              <a:rPr lang="en" sz="3000">
                <a:solidFill>
                  <a:srgbClr val="6D9EEB"/>
                </a:solidFill>
              </a:rPr>
              <a:t> Google Cloud Platform</a:t>
            </a:r>
            <a:endParaRPr sz="3000">
              <a:solidFill>
                <a:srgbClr val="6D9EEB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1671" t="0"/>
          <a:stretch/>
        </p:blipFill>
        <p:spPr>
          <a:xfrm>
            <a:off x="96424" y="1665175"/>
            <a:ext cx="4289515" cy="21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276813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https://google.qwiklabs.com/quests/23</a:t>
            </a:r>
            <a:endParaRPr sz="1800"/>
          </a:p>
        </p:txBody>
      </p:sp>
      <p:sp>
        <p:nvSpPr>
          <p:cNvPr id="179" name="Google Shape;179;p28"/>
          <p:cNvSpPr txBox="1"/>
          <p:nvPr/>
        </p:nvSpPr>
        <p:spPr>
          <a:xfrm>
            <a:off x="4799488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https://www.qwiklabs.com/quests/34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913238" y="762000"/>
            <a:ext cx="2655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New to Google Cloud Platform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1671" t="0"/>
          <a:stretch/>
        </p:blipFill>
        <p:spPr>
          <a:xfrm>
            <a:off x="96424" y="1665175"/>
            <a:ext cx="4289515" cy="21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276813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https://google.qwiklabs.com/quests/23</a:t>
            </a:r>
            <a:endParaRPr sz="1800"/>
          </a:p>
        </p:txBody>
      </p:sp>
      <p:cxnSp>
        <p:nvCxnSpPr>
          <p:cNvPr id="188" name="Google Shape;188;p29"/>
          <p:cNvCxnSpPr>
            <a:stCxn id="185" idx="2"/>
            <a:endCxn id="186" idx="0"/>
          </p:cNvCxnSpPr>
          <p:nvPr/>
        </p:nvCxnSpPr>
        <p:spPr>
          <a:xfrm>
            <a:off x="2241188" y="1109400"/>
            <a:ext cx="0" cy="55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29"/>
          <p:cNvSpPr txBox="1"/>
          <p:nvPr/>
        </p:nvSpPr>
        <p:spPr>
          <a:xfrm>
            <a:off x="4740075" y="1406400"/>
            <a:ext cx="40677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5"/>
              </a:rPr>
              <a:t>A Tour of Qwiklabs and the Google Cloud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6"/>
              </a:rPr>
              <a:t>Creating a Virtual Machine</a:t>
            </a:r>
            <a:r>
              <a:rPr lang="en"/>
              <a:t> or </a:t>
            </a: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7"/>
              </a:rPr>
              <a:t>Compute Engine: Qwik Start -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8"/>
              </a:rPr>
              <a:t>Getting Started with Cloud Shell &amp; gcloud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9"/>
              </a:rPr>
              <a:t>Kubernetes Engine: Qwik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10"/>
              </a:rPr>
              <a:t>Set Up Network and HTTP Load Balancers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913238" y="762000"/>
            <a:ext cx="2655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New to Google Cloud Platform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1671" t="0"/>
          <a:stretch/>
        </p:blipFill>
        <p:spPr>
          <a:xfrm>
            <a:off x="96424" y="1665175"/>
            <a:ext cx="4289515" cy="21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276813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https://google.qwiklabs.com/quests/23</a:t>
            </a:r>
            <a:endParaRPr sz="1800"/>
          </a:p>
        </p:txBody>
      </p:sp>
      <p:cxnSp>
        <p:nvCxnSpPr>
          <p:cNvPr id="198" name="Google Shape;198;p30"/>
          <p:cNvCxnSpPr>
            <a:stCxn id="195" idx="2"/>
            <a:endCxn id="196" idx="0"/>
          </p:cNvCxnSpPr>
          <p:nvPr/>
        </p:nvCxnSpPr>
        <p:spPr>
          <a:xfrm>
            <a:off x="2241188" y="1109400"/>
            <a:ext cx="0" cy="55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p30"/>
          <p:cNvSpPr txBox="1"/>
          <p:nvPr/>
        </p:nvSpPr>
        <p:spPr>
          <a:xfrm>
            <a:off x="4740075" y="1406400"/>
            <a:ext cx="40677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5"/>
              </a:rPr>
              <a:t>A Tour of Qwiklabs and the Google Cloud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6"/>
              </a:rPr>
              <a:t>Creating a Virtual Machine</a:t>
            </a:r>
            <a:r>
              <a:rPr lang="en"/>
              <a:t> or </a:t>
            </a: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hlinkClick r:id="rId7"/>
              </a:rPr>
              <a:t>Compute Engine: Qwik Start -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hlinkClick r:id="rId8"/>
              </a:rPr>
              <a:t>Getting Started with Cloud Shell &amp; gcloud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hlinkClick r:id="rId9"/>
              </a:rPr>
              <a:t>Kubernetes Engine: Qwik Start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hlinkClick r:id="rId10"/>
              </a:rPr>
              <a:t>Set Up Network and HTTP Load Balancers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13" y="1665163"/>
            <a:ext cx="4542875" cy="21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4385950" y="572700"/>
            <a:ext cx="3848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Already know Google Cloud Platform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4799488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https://www.qwiklabs.com/quests/34</a:t>
            </a:r>
            <a:r>
              <a:rPr lang="en" sz="1800"/>
              <a:t> </a:t>
            </a:r>
            <a:endParaRPr sz="1800"/>
          </a:p>
        </p:txBody>
      </p:sp>
      <p:sp>
        <p:nvSpPr>
          <p:cNvPr id="208" name="Google Shape;208;p31"/>
          <p:cNvSpPr txBox="1"/>
          <p:nvPr/>
        </p:nvSpPr>
        <p:spPr>
          <a:xfrm>
            <a:off x="302550" y="705975"/>
            <a:ext cx="39558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5"/>
              </a:rPr>
              <a:t>Cloud ML Engine: Qwik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6"/>
              </a:rPr>
              <a:t>Dataprep: Qwik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7"/>
              </a:rPr>
              <a:t>Dataflow: Qwik Start - Templates</a:t>
            </a:r>
            <a:r>
              <a:rPr lang="en"/>
              <a:t>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8"/>
              </a:rPr>
              <a:t>Dataflow: Qwik Start -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9"/>
              </a:rPr>
              <a:t>Dataproc: Qwik Start - Console</a:t>
            </a:r>
            <a:r>
              <a:rPr lang="en"/>
              <a:t>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0"/>
              </a:rPr>
              <a:t>Dataproc: Qwik Start -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1"/>
              </a:rPr>
              <a:t>Cloud Natural Language API: Qwik Start</a:t>
            </a:r>
            <a:r>
              <a:rPr lang="en"/>
              <a:t> 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2"/>
              </a:rPr>
              <a:t>Google Cloud Speech API: Qwik Start</a:t>
            </a:r>
            <a:r>
              <a:rPr lang="en"/>
              <a:t>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3"/>
              </a:rPr>
              <a:t>Video Intelligence: Qwik Start</a:t>
            </a:r>
            <a:endParaRPr/>
          </a:p>
        </p:txBody>
      </p:sp>
      <p:cxnSp>
        <p:nvCxnSpPr>
          <p:cNvPr id="209" name="Google Shape;209;p31"/>
          <p:cNvCxnSpPr/>
          <p:nvPr/>
        </p:nvCxnSpPr>
        <p:spPr>
          <a:xfrm>
            <a:off x="6084813" y="945700"/>
            <a:ext cx="0" cy="55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311708" y="542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73E8"/>
                </a:solidFill>
              </a:rPr>
              <a:t>Big Data, AI, ML</a:t>
            </a:r>
            <a:endParaRPr>
              <a:solidFill>
                <a:srgbClr val="1A73E8"/>
              </a:solidFill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2533770" y="2774492"/>
            <a:ext cx="4076474" cy="761973"/>
            <a:chOff x="238125" y="2182350"/>
            <a:chExt cx="7149200" cy="1336325"/>
          </a:xfrm>
        </p:grpSpPr>
        <p:sp>
          <p:nvSpPr>
            <p:cNvPr id="85" name="Google Shape;85;p14"/>
            <p:cNvSpPr/>
            <p:nvPr/>
          </p:nvSpPr>
          <p:spPr>
            <a:xfrm>
              <a:off x="3329700" y="2212350"/>
              <a:ext cx="437400" cy="832500"/>
            </a:xfrm>
            <a:custGeom>
              <a:rect b="b" l="l" r="r" t="t"/>
              <a:pathLst>
                <a:path extrusionOk="0" h="33300" w="17496">
                  <a:moveTo>
                    <a:pt x="8775" y="0"/>
                  </a:moveTo>
                  <a:cubicBezTo>
                    <a:pt x="3924" y="0"/>
                    <a:pt x="0" y="3924"/>
                    <a:pt x="0" y="8775"/>
                  </a:cubicBezTo>
                  <a:lnTo>
                    <a:pt x="0" y="33300"/>
                  </a:lnTo>
                  <a:lnTo>
                    <a:pt x="17495" y="33300"/>
                  </a:lnTo>
                  <a:lnTo>
                    <a:pt x="17495" y="8775"/>
                  </a:lnTo>
                  <a:cubicBezTo>
                    <a:pt x="17495" y="3924"/>
                    <a:pt x="13571" y="0"/>
                    <a:pt x="8775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919575" y="3042100"/>
              <a:ext cx="847525" cy="422400"/>
            </a:xfrm>
            <a:custGeom>
              <a:rect b="b" l="l" r="r" t="t"/>
              <a:pathLst>
                <a:path extrusionOk="0" h="16896" w="33901">
                  <a:moveTo>
                    <a:pt x="0" y="1"/>
                  </a:moveTo>
                  <a:cubicBezTo>
                    <a:pt x="0" y="9320"/>
                    <a:pt x="7631" y="16896"/>
                    <a:pt x="16950" y="16896"/>
                  </a:cubicBezTo>
                  <a:cubicBezTo>
                    <a:pt x="26325" y="16896"/>
                    <a:pt x="33900" y="9320"/>
                    <a:pt x="33900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325700" y="2182350"/>
              <a:ext cx="1169075" cy="1088675"/>
            </a:xfrm>
            <a:custGeom>
              <a:rect b="b" l="l" r="r" t="t"/>
              <a:pathLst>
                <a:path extrusionOk="0" h="43547" w="46763">
                  <a:moveTo>
                    <a:pt x="23264" y="1"/>
                  </a:moveTo>
                  <a:cubicBezTo>
                    <a:pt x="21554" y="1"/>
                    <a:pt x="19845" y="914"/>
                    <a:pt x="19022" y="2726"/>
                  </a:cubicBezTo>
                  <a:lnTo>
                    <a:pt x="1" y="43547"/>
                  </a:lnTo>
                  <a:lnTo>
                    <a:pt x="46763" y="43547"/>
                  </a:lnTo>
                  <a:lnTo>
                    <a:pt x="27469" y="2672"/>
                  </a:lnTo>
                  <a:cubicBezTo>
                    <a:pt x="26631" y="887"/>
                    <a:pt x="24947" y="1"/>
                    <a:pt x="23264" y="1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748100" y="2761425"/>
              <a:ext cx="671750" cy="630875"/>
            </a:xfrm>
            <a:custGeom>
              <a:rect b="b" l="l" r="r" t="t"/>
              <a:pathLst>
                <a:path extrusionOk="0" h="25235" w="26870">
                  <a:moveTo>
                    <a:pt x="0" y="1"/>
                  </a:moveTo>
                  <a:lnTo>
                    <a:pt x="0" y="25234"/>
                  </a:lnTo>
                  <a:lnTo>
                    <a:pt x="2686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58887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0" y="0"/>
                  </a:moveTo>
                  <a:cubicBezTo>
                    <a:pt x="5614" y="0"/>
                    <a:pt x="0" y="5614"/>
                    <a:pt x="0" y="12535"/>
                  </a:cubicBezTo>
                  <a:lnTo>
                    <a:pt x="0" y="42728"/>
                  </a:lnTo>
                  <a:lnTo>
                    <a:pt x="25125" y="42728"/>
                  </a:lnTo>
                  <a:lnTo>
                    <a:pt x="25125" y="12535"/>
                  </a:lnTo>
                  <a:cubicBezTo>
                    <a:pt x="25125" y="5614"/>
                    <a:pt x="19512" y="0"/>
                    <a:pt x="12590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64825" y="2193275"/>
              <a:ext cx="628150" cy="1068225"/>
            </a:xfrm>
            <a:custGeom>
              <a:rect b="b" l="l" r="r" t="t"/>
              <a:pathLst>
                <a:path extrusionOk="0" h="42729" w="25126">
                  <a:moveTo>
                    <a:pt x="12591" y="0"/>
                  </a:moveTo>
                  <a:cubicBezTo>
                    <a:pt x="5614" y="0"/>
                    <a:pt x="1" y="5614"/>
                    <a:pt x="1" y="12535"/>
                  </a:cubicBezTo>
                  <a:lnTo>
                    <a:pt x="1" y="42728"/>
                  </a:lnTo>
                  <a:lnTo>
                    <a:pt x="25126" y="42728"/>
                  </a:lnTo>
                  <a:lnTo>
                    <a:pt x="25126" y="12535"/>
                  </a:lnTo>
                  <a:cubicBezTo>
                    <a:pt x="25126" y="5614"/>
                    <a:pt x="19512" y="0"/>
                    <a:pt x="12591" y="0"/>
                  </a:cubicBez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676075" y="2870775"/>
              <a:ext cx="711250" cy="647900"/>
            </a:xfrm>
            <a:custGeom>
              <a:rect b="b" l="l" r="r" t="t"/>
              <a:pathLst>
                <a:path extrusionOk="0" h="25916" w="28450">
                  <a:moveTo>
                    <a:pt x="14225" y="0"/>
                  </a:moveTo>
                  <a:cubicBezTo>
                    <a:pt x="10914" y="0"/>
                    <a:pt x="7603" y="1268"/>
                    <a:pt x="5069" y="3802"/>
                  </a:cubicBezTo>
                  <a:cubicBezTo>
                    <a:pt x="0" y="8870"/>
                    <a:pt x="0" y="17045"/>
                    <a:pt x="5069" y="22114"/>
                  </a:cubicBezTo>
                  <a:cubicBezTo>
                    <a:pt x="7603" y="24648"/>
                    <a:pt x="10914" y="25915"/>
                    <a:pt x="14225" y="25915"/>
                  </a:cubicBezTo>
                  <a:cubicBezTo>
                    <a:pt x="17536" y="25915"/>
                    <a:pt x="20847" y="24648"/>
                    <a:pt x="23381" y="22114"/>
                  </a:cubicBezTo>
                  <a:cubicBezTo>
                    <a:pt x="28450" y="17045"/>
                    <a:pt x="28450" y="8870"/>
                    <a:pt x="23381" y="3802"/>
                  </a:cubicBezTo>
                  <a:cubicBezTo>
                    <a:pt x="20847" y="1268"/>
                    <a:pt x="17536" y="0"/>
                    <a:pt x="14225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38125" y="2532175"/>
              <a:ext cx="421025" cy="643475"/>
            </a:xfrm>
            <a:custGeom>
              <a:rect b="b" l="l" r="r" t="t"/>
              <a:pathLst>
                <a:path extrusionOk="0" h="25739" w="16841">
                  <a:moveTo>
                    <a:pt x="8858" y="1"/>
                  </a:moveTo>
                  <a:cubicBezTo>
                    <a:pt x="8704" y="1"/>
                    <a:pt x="8549" y="5"/>
                    <a:pt x="8393" y="15"/>
                  </a:cubicBezTo>
                  <a:cubicBezTo>
                    <a:pt x="8258" y="7"/>
                    <a:pt x="8123" y="4"/>
                    <a:pt x="7988" y="4"/>
                  </a:cubicBezTo>
                  <a:cubicBezTo>
                    <a:pt x="6115" y="4"/>
                    <a:pt x="4316" y="706"/>
                    <a:pt x="2943" y="1977"/>
                  </a:cubicBezTo>
                  <a:cubicBezTo>
                    <a:pt x="1635" y="3121"/>
                    <a:pt x="872" y="4811"/>
                    <a:pt x="872" y="6555"/>
                  </a:cubicBezTo>
                  <a:cubicBezTo>
                    <a:pt x="818" y="8135"/>
                    <a:pt x="1417" y="9661"/>
                    <a:pt x="2562" y="10751"/>
                  </a:cubicBezTo>
                  <a:cubicBezTo>
                    <a:pt x="3979" y="12005"/>
                    <a:pt x="5668" y="12931"/>
                    <a:pt x="7521" y="13422"/>
                  </a:cubicBezTo>
                  <a:cubicBezTo>
                    <a:pt x="9156" y="13858"/>
                    <a:pt x="10737" y="14566"/>
                    <a:pt x="12154" y="15547"/>
                  </a:cubicBezTo>
                  <a:cubicBezTo>
                    <a:pt x="13135" y="16256"/>
                    <a:pt x="13680" y="17455"/>
                    <a:pt x="13625" y="18708"/>
                  </a:cubicBezTo>
                  <a:cubicBezTo>
                    <a:pt x="13625" y="19853"/>
                    <a:pt x="13080" y="20943"/>
                    <a:pt x="12099" y="21597"/>
                  </a:cubicBezTo>
                  <a:cubicBezTo>
                    <a:pt x="11180" y="22261"/>
                    <a:pt x="10022" y="22637"/>
                    <a:pt x="8848" y="22637"/>
                  </a:cubicBezTo>
                  <a:cubicBezTo>
                    <a:pt x="8769" y="22637"/>
                    <a:pt x="8690" y="22636"/>
                    <a:pt x="8611" y="22632"/>
                  </a:cubicBezTo>
                  <a:cubicBezTo>
                    <a:pt x="8543" y="22635"/>
                    <a:pt x="8475" y="22636"/>
                    <a:pt x="8407" y="22636"/>
                  </a:cubicBezTo>
                  <a:cubicBezTo>
                    <a:pt x="7123" y="22636"/>
                    <a:pt x="5946" y="22150"/>
                    <a:pt x="5014" y="21270"/>
                  </a:cubicBezTo>
                  <a:cubicBezTo>
                    <a:pt x="3979" y="20398"/>
                    <a:pt x="3216" y="19199"/>
                    <a:pt x="2889" y="17891"/>
                  </a:cubicBezTo>
                  <a:lnTo>
                    <a:pt x="0" y="19035"/>
                  </a:lnTo>
                  <a:cubicBezTo>
                    <a:pt x="436" y="21052"/>
                    <a:pt x="1635" y="22796"/>
                    <a:pt x="3325" y="23995"/>
                  </a:cubicBezTo>
                  <a:cubicBezTo>
                    <a:pt x="4905" y="25085"/>
                    <a:pt x="6704" y="25684"/>
                    <a:pt x="8611" y="25739"/>
                  </a:cubicBezTo>
                  <a:cubicBezTo>
                    <a:pt x="9592" y="25739"/>
                    <a:pt x="10573" y="25575"/>
                    <a:pt x="11500" y="25303"/>
                  </a:cubicBezTo>
                  <a:cubicBezTo>
                    <a:pt x="12426" y="25030"/>
                    <a:pt x="13353" y="24594"/>
                    <a:pt x="14116" y="24049"/>
                  </a:cubicBezTo>
                  <a:cubicBezTo>
                    <a:pt x="14988" y="23450"/>
                    <a:pt x="15642" y="22687"/>
                    <a:pt x="16078" y="21815"/>
                  </a:cubicBezTo>
                  <a:cubicBezTo>
                    <a:pt x="16623" y="20834"/>
                    <a:pt x="16841" y="19744"/>
                    <a:pt x="16841" y="18599"/>
                  </a:cubicBezTo>
                  <a:cubicBezTo>
                    <a:pt x="16841" y="17509"/>
                    <a:pt x="16623" y="16474"/>
                    <a:pt x="16187" y="15438"/>
                  </a:cubicBezTo>
                  <a:cubicBezTo>
                    <a:pt x="15751" y="14566"/>
                    <a:pt x="15097" y="13749"/>
                    <a:pt x="14334" y="13204"/>
                  </a:cubicBezTo>
                  <a:cubicBezTo>
                    <a:pt x="13516" y="12604"/>
                    <a:pt x="12699" y="12114"/>
                    <a:pt x="11827" y="11732"/>
                  </a:cubicBezTo>
                  <a:cubicBezTo>
                    <a:pt x="10846" y="11296"/>
                    <a:pt x="9810" y="10915"/>
                    <a:pt x="8775" y="10588"/>
                  </a:cubicBezTo>
                  <a:cubicBezTo>
                    <a:pt x="7521" y="10206"/>
                    <a:pt x="6322" y="9661"/>
                    <a:pt x="5287" y="8898"/>
                  </a:cubicBezTo>
                  <a:cubicBezTo>
                    <a:pt x="4524" y="8353"/>
                    <a:pt x="4088" y="7481"/>
                    <a:pt x="4088" y="6555"/>
                  </a:cubicBezTo>
                  <a:cubicBezTo>
                    <a:pt x="4088" y="5574"/>
                    <a:pt x="4578" y="4647"/>
                    <a:pt x="5396" y="4048"/>
                  </a:cubicBezTo>
                  <a:cubicBezTo>
                    <a:pt x="6205" y="3390"/>
                    <a:pt x="7203" y="3061"/>
                    <a:pt x="8258" y="3061"/>
                  </a:cubicBezTo>
                  <a:cubicBezTo>
                    <a:pt x="8339" y="3061"/>
                    <a:pt x="8420" y="3063"/>
                    <a:pt x="8502" y="3067"/>
                  </a:cubicBezTo>
                  <a:cubicBezTo>
                    <a:pt x="8626" y="3054"/>
                    <a:pt x="8751" y="3048"/>
                    <a:pt x="8877" y="3048"/>
                  </a:cubicBezTo>
                  <a:cubicBezTo>
                    <a:pt x="9850" y="3048"/>
                    <a:pt x="10836" y="3414"/>
                    <a:pt x="11609" y="3993"/>
                  </a:cubicBezTo>
                  <a:cubicBezTo>
                    <a:pt x="12372" y="4538"/>
                    <a:pt x="12862" y="5301"/>
                    <a:pt x="13135" y="6173"/>
                  </a:cubicBezTo>
                  <a:lnTo>
                    <a:pt x="16023" y="4974"/>
                  </a:lnTo>
                  <a:cubicBezTo>
                    <a:pt x="15533" y="3612"/>
                    <a:pt x="14661" y="2413"/>
                    <a:pt x="13516" y="1541"/>
                  </a:cubicBezTo>
                  <a:cubicBezTo>
                    <a:pt x="12168" y="542"/>
                    <a:pt x="10546" y="1"/>
                    <a:pt x="8858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09550" y="2611550"/>
              <a:ext cx="273900" cy="557650"/>
            </a:xfrm>
            <a:custGeom>
              <a:rect b="b" l="l" r="r" t="t"/>
              <a:pathLst>
                <a:path extrusionOk="0" h="22306" w="10956">
                  <a:moveTo>
                    <a:pt x="2943" y="1"/>
                  </a:moveTo>
                  <a:lnTo>
                    <a:pt x="2943" y="5124"/>
                  </a:lnTo>
                  <a:lnTo>
                    <a:pt x="0" y="5124"/>
                  </a:lnTo>
                  <a:lnTo>
                    <a:pt x="0" y="8067"/>
                  </a:lnTo>
                  <a:lnTo>
                    <a:pt x="2943" y="8067"/>
                  </a:lnTo>
                  <a:lnTo>
                    <a:pt x="2943" y="16896"/>
                  </a:lnTo>
                  <a:cubicBezTo>
                    <a:pt x="2834" y="18367"/>
                    <a:pt x="3380" y="19784"/>
                    <a:pt x="4361" y="20874"/>
                  </a:cubicBezTo>
                  <a:cubicBezTo>
                    <a:pt x="5358" y="21772"/>
                    <a:pt x="6676" y="22305"/>
                    <a:pt x="8021" y="22305"/>
                  </a:cubicBezTo>
                  <a:cubicBezTo>
                    <a:pt x="8145" y="22305"/>
                    <a:pt x="8269" y="22301"/>
                    <a:pt x="8394" y="22291"/>
                  </a:cubicBezTo>
                  <a:cubicBezTo>
                    <a:pt x="9266" y="22291"/>
                    <a:pt x="10138" y="22128"/>
                    <a:pt x="10955" y="21801"/>
                  </a:cubicBezTo>
                  <a:lnTo>
                    <a:pt x="9865" y="19076"/>
                  </a:lnTo>
                  <a:cubicBezTo>
                    <a:pt x="9375" y="19294"/>
                    <a:pt x="8884" y="19348"/>
                    <a:pt x="8394" y="19348"/>
                  </a:cubicBezTo>
                  <a:cubicBezTo>
                    <a:pt x="6868" y="19348"/>
                    <a:pt x="6105" y="18476"/>
                    <a:pt x="6105" y="16623"/>
                  </a:cubicBezTo>
                  <a:lnTo>
                    <a:pt x="6105" y="8067"/>
                  </a:lnTo>
                  <a:lnTo>
                    <a:pt x="10247" y="8067"/>
                  </a:lnTo>
                  <a:lnTo>
                    <a:pt x="10247" y="5124"/>
                  </a:lnTo>
                  <a:lnTo>
                    <a:pt x="6105" y="5124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052900" y="2739625"/>
              <a:ext cx="376100" cy="436025"/>
            </a:xfrm>
            <a:custGeom>
              <a:rect b="b" l="l" r="r" t="t"/>
              <a:pathLst>
                <a:path extrusionOk="0" h="17441" w="15044">
                  <a:moveTo>
                    <a:pt x="110" y="1"/>
                  </a:moveTo>
                  <a:lnTo>
                    <a:pt x="110" y="10356"/>
                  </a:lnTo>
                  <a:cubicBezTo>
                    <a:pt x="1" y="12209"/>
                    <a:pt x="600" y="14007"/>
                    <a:pt x="1745" y="15479"/>
                  </a:cubicBezTo>
                  <a:cubicBezTo>
                    <a:pt x="2835" y="16787"/>
                    <a:pt x="4415" y="17441"/>
                    <a:pt x="6541" y="17441"/>
                  </a:cubicBezTo>
                  <a:cubicBezTo>
                    <a:pt x="7631" y="17441"/>
                    <a:pt x="8721" y="17114"/>
                    <a:pt x="9647" y="16569"/>
                  </a:cubicBezTo>
                  <a:cubicBezTo>
                    <a:pt x="10574" y="16078"/>
                    <a:pt x="11337" y="15424"/>
                    <a:pt x="11882" y="14552"/>
                  </a:cubicBezTo>
                  <a:lnTo>
                    <a:pt x="11991" y="14552"/>
                  </a:lnTo>
                  <a:lnTo>
                    <a:pt x="11991" y="16896"/>
                  </a:lnTo>
                  <a:lnTo>
                    <a:pt x="15043" y="16896"/>
                  </a:lnTo>
                  <a:lnTo>
                    <a:pt x="15043" y="1"/>
                  </a:lnTo>
                  <a:lnTo>
                    <a:pt x="11882" y="1"/>
                  </a:lnTo>
                  <a:lnTo>
                    <a:pt x="11882" y="9320"/>
                  </a:lnTo>
                  <a:cubicBezTo>
                    <a:pt x="11882" y="10628"/>
                    <a:pt x="11446" y="11936"/>
                    <a:pt x="10628" y="12972"/>
                  </a:cubicBezTo>
                  <a:cubicBezTo>
                    <a:pt x="9920" y="13953"/>
                    <a:pt x="8721" y="14552"/>
                    <a:pt x="7467" y="14552"/>
                  </a:cubicBezTo>
                  <a:cubicBezTo>
                    <a:pt x="4688" y="14552"/>
                    <a:pt x="3271" y="12972"/>
                    <a:pt x="3271" y="9811"/>
                  </a:cubicBezTo>
                  <a:lnTo>
                    <a:pt x="3271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512075" y="2546150"/>
              <a:ext cx="425150" cy="629500"/>
            </a:xfrm>
            <a:custGeom>
              <a:rect b="b" l="l" r="r" t="t"/>
              <a:pathLst>
                <a:path extrusionOk="0" h="25180" w="17006">
                  <a:moveTo>
                    <a:pt x="8612" y="10097"/>
                  </a:moveTo>
                  <a:cubicBezTo>
                    <a:pt x="10002" y="10097"/>
                    <a:pt x="11391" y="10655"/>
                    <a:pt x="12427" y="11773"/>
                  </a:cubicBezTo>
                  <a:cubicBezTo>
                    <a:pt x="13462" y="12972"/>
                    <a:pt x="14062" y="14552"/>
                    <a:pt x="13953" y="16187"/>
                  </a:cubicBezTo>
                  <a:cubicBezTo>
                    <a:pt x="14062" y="17822"/>
                    <a:pt x="13462" y="19403"/>
                    <a:pt x="12427" y="20656"/>
                  </a:cubicBezTo>
                  <a:cubicBezTo>
                    <a:pt x="11446" y="21692"/>
                    <a:pt x="10029" y="22291"/>
                    <a:pt x="8612" y="22291"/>
                  </a:cubicBezTo>
                  <a:cubicBezTo>
                    <a:pt x="7140" y="22291"/>
                    <a:pt x="5778" y="21692"/>
                    <a:pt x="4797" y="20602"/>
                  </a:cubicBezTo>
                  <a:cubicBezTo>
                    <a:pt x="3707" y="19403"/>
                    <a:pt x="3162" y="17822"/>
                    <a:pt x="3216" y="16187"/>
                  </a:cubicBezTo>
                  <a:cubicBezTo>
                    <a:pt x="3162" y="14552"/>
                    <a:pt x="3707" y="12972"/>
                    <a:pt x="4797" y="11773"/>
                  </a:cubicBezTo>
                  <a:cubicBezTo>
                    <a:pt x="5832" y="10655"/>
                    <a:pt x="7222" y="10097"/>
                    <a:pt x="8612" y="10097"/>
                  </a:cubicBezTo>
                  <a:close/>
                  <a:moveTo>
                    <a:pt x="13844" y="1"/>
                  </a:moveTo>
                  <a:lnTo>
                    <a:pt x="13844" y="7740"/>
                  </a:lnTo>
                  <a:lnTo>
                    <a:pt x="13953" y="10083"/>
                  </a:lnTo>
                  <a:lnTo>
                    <a:pt x="13844" y="10083"/>
                  </a:lnTo>
                  <a:cubicBezTo>
                    <a:pt x="13244" y="9211"/>
                    <a:pt x="12481" y="8503"/>
                    <a:pt x="11555" y="8012"/>
                  </a:cubicBezTo>
                  <a:cubicBezTo>
                    <a:pt x="10465" y="7467"/>
                    <a:pt x="9266" y="7195"/>
                    <a:pt x="8067" y="7195"/>
                  </a:cubicBezTo>
                  <a:cubicBezTo>
                    <a:pt x="5887" y="7195"/>
                    <a:pt x="3870" y="8121"/>
                    <a:pt x="2453" y="9811"/>
                  </a:cubicBezTo>
                  <a:cubicBezTo>
                    <a:pt x="818" y="11555"/>
                    <a:pt x="1" y="13844"/>
                    <a:pt x="55" y="16187"/>
                  </a:cubicBezTo>
                  <a:cubicBezTo>
                    <a:pt x="1" y="18531"/>
                    <a:pt x="818" y="20820"/>
                    <a:pt x="2453" y="22618"/>
                  </a:cubicBezTo>
                  <a:cubicBezTo>
                    <a:pt x="3870" y="24253"/>
                    <a:pt x="5887" y="25180"/>
                    <a:pt x="8067" y="25180"/>
                  </a:cubicBezTo>
                  <a:cubicBezTo>
                    <a:pt x="9266" y="25180"/>
                    <a:pt x="10465" y="24907"/>
                    <a:pt x="11555" y="24308"/>
                  </a:cubicBezTo>
                  <a:cubicBezTo>
                    <a:pt x="12481" y="23872"/>
                    <a:pt x="13244" y="23163"/>
                    <a:pt x="13844" y="22291"/>
                  </a:cubicBezTo>
                  <a:lnTo>
                    <a:pt x="13953" y="22291"/>
                  </a:lnTo>
                  <a:lnTo>
                    <a:pt x="13953" y="24635"/>
                  </a:lnTo>
                  <a:lnTo>
                    <a:pt x="17005" y="24635"/>
                  </a:lnTo>
                  <a:lnTo>
                    <a:pt x="17005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006675" y="2739625"/>
              <a:ext cx="419675" cy="607700"/>
            </a:xfrm>
            <a:custGeom>
              <a:rect b="b" l="l" r="r" t="t"/>
              <a:pathLst>
                <a:path extrusionOk="0" h="24308" w="16787">
                  <a:moveTo>
                    <a:pt x="1" y="1"/>
                  </a:moveTo>
                  <a:lnTo>
                    <a:pt x="6922" y="15806"/>
                  </a:lnTo>
                  <a:lnTo>
                    <a:pt x="2998" y="24308"/>
                  </a:lnTo>
                  <a:lnTo>
                    <a:pt x="6268" y="24308"/>
                  </a:lnTo>
                  <a:lnTo>
                    <a:pt x="16787" y="1"/>
                  </a:lnTo>
                  <a:lnTo>
                    <a:pt x="13353" y="1"/>
                  </a:lnTo>
                  <a:lnTo>
                    <a:pt x="8448" y="12154"/>
                  </a:lnTo>
                  <a:lnTo>
                    <a:pt x="8394" y="12154"/>
                  </a:lnTo>
                  <a:lnTo>
                    <a:pt x="3380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13" y="1665163"/>
            <a:ext cx="4542875" cy="21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4385950" y="572700"/>
            <a:ext cx="3848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Already know Google Cloud Platform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799488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https://www.qwiklabs.com/quests/34</a:t>
            </a:r>
            <a:r>
              <a:rPr lang="en" sz="1800"/>
              <a:t> </a:t>
            </a:r>
            <a:endParaRPr sz="1800"/>
          </a:p>
        </p:txBody>
      </p:sp>
      <p:sp>
        <p:nvSpPr>
          <p:cNvPr id="218" name="Google Shape;218;p32"/>
          <p:cNvSpPr txBox="1"/>
          <p:nvPr/>
        </p:nvSpPr>
        <p:spPr>
          <a:xfrm>
            <a:off x="302550" y="705975"/>
            <a:ext cx="39558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5"/>
              </a:rPr>
              <a:t>Cloud ML Engine: Qwik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1A73E8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6"/>
              </a:rPr>
              <a:t>Dataprep: Qwik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7"/>
              </a:rPr>
              <a:t>Dataflow: Qwik Start - Templates</a:t>
            </a:r>
            <a:r>
              <a:rPr lang="en">
                <a:solidFill>
                  <a:srgbClr val="999999"/>
                </a:solidFill>
              </a:rPr>
              <a:t> or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8"/>
              </a:rPr>
              <a:t>Dataflow: Qwik Start - Python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9"/>
              </a:rPr>
              <a:t>Dataproc: Qwik Start - Console</a:t>
            </a:r>
            <a:r>
              <a:rPr lang="en">
                <a:solidFill>
                  <a:srgbClr val="999999"/>
                </a:solidFill>
              </a:rPr>
              <a:t> or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0"/>
              </a:rPr>
              <a:t>Dataproc: Qwik Start - Command Line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1"/>
              </a:rPr>
              <a:t>Cloud Natural Language API: Qwik Start</a:t>
            </a:r>
            <a:r>
              <a:rPr lang="en">
                <a:solidFill>
                  <a:srgbClr val="999999"/>
                </a:solidFill>
              </a:rPr>
              <a:t> or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2"/>
              </a:rPr>
              <a:t>Google Cloud Speech API: Qwik Start</a:t>
            </a:r>
            <a:r>
              <a:rPr lang="en">
                <a:solidFill>
                  <a:srgbClr val="999999"/>
                </a:solidFill>
              </a:rPr>
              <a:t> or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999999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  <a:hlinkClick r:id="rId13"/>
              </a:rPr>
              <a:t>Video Intelligence: Qwik Start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>
            <a:off x="6084813" y="945700"/>
            <a:ext cx="0" cy="55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</a:t>
            </a:r>
            <a:r>
              <a:rPr lang="en">
                <a:solidFill>
                  <a:srgbClr val="E69138"/>
                </a:solidFill>
              </a:rPr>
              <a:t>Incognito Mode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120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</a:t>
            </a:r>
            <a:r>
              <a:rPr lang="en">
                <a:solidFill>
                  <a:srgbClr val="E69138"/>
                </a:solidFill>
              </a:rPr>
              <a:t>Incognito Mode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0" name="Google Shape;240;p36"/>
          <p:cNvSpPr txBox="1"/>
          <p:nvPr>
            <p:ph type="title"/>
          </p:nvPr>
        </p:nvSpPr>
        <p:spPr>
          <a:xfrm>
            <a:off x="448550" y="2318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it will make your life much easier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592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</a:t>
            </a:r>
            <a:r>
              <a:rPr lang="en">
                <a:solidFill>
                  <a:srgbClr val="E69138"/>
                </a:solidFill>
              </a:rPr>
              <a:t>Incognito Mode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448550" y="1709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it will make your life much easier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577625" y="2973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me :-)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4294967295" type="title"/>
          </p:nvPr>
        </p:nvSpPr>
        <p:spPr>
          <a:xfrm>
            <a:off x="168000" y="441900"/>
            <a:ext cx="88080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Step 1: </a:t>
            </a:r>
            <a:r>
              <a:rPr lang="en" sz="2400"/>
              <a:t>Go into </a:t>
            </a:r>
            <a:r>
              <a:rPr lang="en" sz="2400" u="sng"/>
              <a:t>Incognito Mode</a:t>
            </a:r>
            <a:r>
              <a:rPr lang="en" sz="2400"/>
              <a:t> &amp; sign out of your Qwiklabs account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2: </a:t>
            </a:r>
            <a:r>
              <a:rPr lang="en" sz="2400"/>
              <a:t>Go to </a:t>
            </a:r>
            <a:r>
              <a:rPr lang="en" sz="2400">
                <a:solidFill>
                  <a:srgbClr val="6AA84F"/>
                </a:solidFill>
              </a:rPr>
              <a:t>https://go.qwiklabs.com/cloud-study-jams-2019</a:t>
            </a:r>
            <a:r>
              <a:rPr lang="en" sz="2400">
                <a:solidFill>
                  <a:srgbClr val="3C78D8"/>
                </a:solidFill>
              </a:rPr>
              <a:t> </a:t>
            </a:r>
            <a:endParaRPr sz="24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click “Enroll” on </a:t>
            </a:r>
            <a:r>
              <a:rPr lang="en" sz="2400">
                <a:solidFill>
                  <a:srgbClr val="6AA84F"/>
                </a:solidFill>
              </a:rPr>
              <a:t>Baseline: Data, ML, AI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3:</a:t>
            </a:r>
            <a:r>
              <a:rPr lang="en" sz="2400"/>
              <a:t> Enter the Study Jam Access Code </a:t>
            </a:r>
            <a:r>
              <a:rPr lang="en" sz="2400">
                <a:solidFill>
                  <a:srgbClr val="6AA84F"/>
                </a:solidFill>
              </a:rPr>
              <a:t>1s-singapore-2794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4:</a:t>
            </a:r>
            <a:r>
              <a:rPr lang="en" sz="2400"/>
              <a:t> Sign into your account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4294967295" type="title"/>
          </p:nvPr>
        </p:nvSpPr>
        <p:spPr>
          <a:xfrm>
            <a:off x="380975" y="1368825"/>
            <a:ext cx="2960400" cy="13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1: </a:t>
            </a:r>
            <a:r>
              <a:rPr lang="en"/>
              <a:t>Go into </a:t>
            </a:r>
            <a:r>
              <a:rPr lang="en" u="sng"/>
              <a:t>Incognito Mode</a:t>
            </a:r>
            <a:r>
              <a:rPr lang="en"/>
              <a:t> &amp; sign out of your Qwiklabs account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00" y="1208857"/>
            <a:ext cx="4863125" cy="311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4294967295" type="title"/>
          </p:nvPr>
        </p:nvSpPr>
        <p:spPr>
          <a:xfrm>
            <a:off x="190475" y="587575"/>
            <a:ext cx="3922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2: </a:t>
            </a:r>
            <a:r>
              <a:rPr lang="en"/>
              <a:t>Go to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https://go.qwiklabs.com/cloud-study-jams-2019</a:t>
            </a:r>
            <a:r>
              <a:rPr lang="en">
                <a:solidFill>
                  <a:srgbClr val="3C78D8"/>
                </a:solidFill>
              </a:rPr>
              <a:t> 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click “Enroll”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Baseline: Data, ML, AI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175" y="587575"/>
            <a:ext cx="5116850" cy="385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87" y="1525475"/>
            <a:ext cx="4800599" cy="243463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>
            <p:ph idx="4294967295" type="title"/>
          </p:nvPr>
        </p:nvSpPr>
        <p:spPr>
          <a:xfrm>
            <a:off x="380913" y="613049"/>
            <a:ext cx="33162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3: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the Study Jam Access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1s-singapore-2794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4294967295" type="title"/>
          </p:nvPr>
        </p:nvSpPr>
        <p:spPr>
          <a:xfrm>
            <a:off x="761950" y="590804"/>
            <a:ext cx="30009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4:</a:t>
            </a:r>
            <a:r>
              <a:rPr lang="en"/>
              <a:t> Sign into your account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900" y="0"/>
            <a:ext cx="3122148" cy="19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>
            <p:ph idx="4294967295" type="body"/>
          </p:nvPr>
        </p:nvSpPr>
        <p:spPr>
          <a:xfrm>
            <a:off x="762000" y="2219400"/>
            <a:ext cx="28902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"/>
              <a:buAutoNum type="arabicPeriod"/>
            </a:pP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Sign in with your Google </a:t>
            </a:r>
            <a:b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account or email</a:t>
            </a:r>
            <a:endParaRPr sz="12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13359" lvl="0" marL="36576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"/>
              <a:buAutoNum type="arabicPeriod"/>
            </a:pP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Hover over avatar on top right </a:t>
            </a:r>
            <a:b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and make sure it says “monthly subscription”.</a:t>
            </a:r>
            <a:endParaRPr sz="12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 rotWithShape="1">
          <a:blip r:embed="rId4">
            <a:alphaModFix/>
          </a:blip>
          <a:srcRect b="6367" l="3724" r="3845" t="0"/>
          <a:stretch/>
        </p:blipFill>
        <p:spPr>
          <a:xfrm>
            <a:off x="5259900" y="2108633"/>
            <a:ext cx="3122100" cy="2105100"/>
          </a:xfrm>
          <a:prstGeom prst="roundRect">
            <a:avLst>
              <a:gd fmla="val 293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4294967295" type="title"/>
          </p:nvPr>
        </p:nvSpPr>
        <p:spPr>
          <a:xfrm>
            <a:off x="168000" y="465750"/>
            <a:ext cx="8808000" cy="20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Let’s get started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Step 1: </a:t>
            </a:r>
            <a:r>
              <a:rPr lang="en" sz="2200"/>
              <a:t>Go into </a:t>
            </a:r>
            <a:r>
              <a:rPr lang="en" sz="2200" u="sng"/>
              <a:t>Incognito Mode</a:t>
            </a:r>
            <a:r>
              <a:rPr lang="en" sz="2200"/>
              <a:t> &amp; sign out of your Qwiklabs account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Step 2: </a:t>
            </a:r>
            <a:r>
              <a:rPr lang="en" sz="2200"/>
              <a:t>Go to </a:t>
            </a:r>
            <a:r>
              <a:rPr lang="en" sz="2200">
                <a:solidFill>
                  <a:srgbClr val="6AA84F"/>
                </a:solidFill>
              </a:rPr>
              <a:t>https://go.qwiklabs.com/cloud-study-jams-2019</a:t>
            </a:r>
            <a:r>
              <a:rPr lang="en" sz="2200">
                <a:solidFill>
                  <a:srgbClr val="3C78D8"/>
                </a:solidFill>
              </a:rPr>
              <a:t> </a:t>
            </a:r>
            <a:endParaRPr sz="2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 click “Enroll” on </a:t>
            </a:r>
            <a:r>
              <a:rPr lang="en" sz="2200">
                <a:solidFill>
                  <a:srgbClr val="6AA84F"/>
                </a:solidFill>
              </a:rPr>
              <a:t>Baseline: Data, ML, AI</a:t>
            </a:r>
            <a:endParaRPr sz="2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Step 3:</a:t>
            </a:r>
            <a:r>
              <a:rPr lang="en" sz="2200"/>
              <a:t> Enter the Study Jam Access Code </a:t>
            </a:r>
            <a:r>
              <a:rPr lang="en" sz="2200">
                <a:solidFill>
                  <a:srgbClr val="6AA84F"/>
                </a:solidFill>
              </a:rPr>
              <a:t>1s-singapore-2794</a:t>
            </a:r>
            <a:endParaRPr sz="2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Step 4:</a:t>
            </a:r>
            <a:r>
              <a:rPr lang="en" sz="2200"/>
              <a:t> Sign into your account &amp; go to              </a:t>
            </a:r>
            <a:endParaRPr sz="22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5"/>
                </a:solidFill>
                <a:hlinkClick r:id="rId3"/>
              </a:rPr>
              <a:t>https://google.qwiklabs.com/quests/23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572009" y="1710851"/>
            <a:ext cx="4351817" cy="20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435075" y="514950"/>
            <a:ext cx="3600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New to Google Cloud Platform</a:t>
            </a:r>
            <a:endParaRPr sz="3000">
              <a:solidFill>
                <a:srgbClr val="6D9EEB"/>
              </a:solidFill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4385950" y="572700"/>
            <a:ext cx="3848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9999"/>
                </a:solidFill>
              </a:rPr>
              <a:t>Already know Google Cloud Platform</a:t>
            </a:r>
            <a:endParaRPr sz="3000">
              <a:solidFill>
                <a:srgbClr val="999999"/>
              </a:solidFill>
            </a:endParaRPr>
          </a:p>
        </p:txBody>
      </p:sp>
      <p:pic>
        <p:nvPicPr>
          <p:cNvPr id="292" name="Google Shape;292;p44"/>
          <p:cNvPicPr preferRelativeResize="0"/>
          <p:nvPr/>
        </p:nvPicPr>
        <p:blipFill rotWithShape="1">
          <a:blip r:embed="rId4">
            <a:alphaModFix/>
          </a:blip>
          <a:srcRect b="0" l="0" r="1671" t="0"/>
          <a:stretch/>
        </p:blipFill>
        <p:spPr>
          <a:xfrm>
            <a:off x="180662" y="1710847"/>
            <a:ext cx="4109126" cy="208041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276813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https://google.qwiklabs.com/quests/23</a:t>
            </a:r>
            <a:endParaRPr sz="1800"/>
          </a:p>
        </p:txBody>
      </p:sp>
      <p:sp>
        <p:nvSpPr>
          <p:cNvPr id="294" name="Google Shape;294;p44"/>
          <p:cNvSpPr txBox="1"/>
          <p:nvPr/>
        </p:nvSpPr>
        <p:spPr>
          <a:xfrm>
            <a:off x="4799488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999999"/>
                </a:solidFill>
                <a:hlinkClick r:id="rId6"/>
              </a:rPr>
              <a:t>https://www.qwiklabs.com/quests/34</a:t>
            </a:r>
            <a:r>
              <a:rPr lang="en" sz="1800">
                <a:solidFill>
                  <a:srgbClr val="999999"/>
                </a:solidFill>
              </a:rPr>
              <a:t> </a:t>
            </a: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4294967295" type="body"/>
          </p:nvPr>
        </p:nvSpPr>
        <p:spPr>
          <a:xfrm>
            <a:off x="584275" y="1514275"/>
            <a:ext cx="38100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"/>
              <a:buAutoNum type="arabicPeriod"/>
            </a:pP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Sign out of your Qwiklabs account </a:t>
            </a:r>
            <a:b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and sign back in.</a:t>
            </a:r>
            <a:endParaRPr sz="12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13359" lvl="0" marL="36576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oogle Sans"/>
              <a:buAutoNum type="arabicPeriod"/>
            </a:pP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Note that you will still see prices on labs - but you will be able to use your subscription to take them. When you are prompted for payment, simply click “Use Subscription” to take the lab with your free 1-month pass.</a:t>
            </a:r>
            <a:endParaRPr sz="12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13359" lvl="0" marL="36576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Google Sans"/>
              <a:buAutoNum type="arabicPeriod"/>
            </a:pP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Still having trouble? Reach out to</a:t>
            </a:r>
            <a:r>
              <a:rPr lang="en" sz="12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Support@Qwiklabs.com</a:t>
            </a:r>
            <a:r>
              <a:rPr lang="en" sz="12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and we’ll be happy </a:t>
            </a:r>
            <a:b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to assist!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4">
            <a:alphaModFix/>
          </a:blip>
          <a:srcRect b="2988" l="1717" r="1766" t="2430"/>
          <a:stretch/>
        </p:blipFill>
        <p:spPr>
          <a:xfrm>
            <a:off x="5029325" y="2231200"/>
            <a:ext cx="3530399" cy="1385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45"/>
          <p:cNvSpPr txBox="1"/>
          <p:nvPr>
            <p:ph idx="4294967295" type="title"/>
          </p:nvPr>
        </p:nvSpPr>
        <p:spPr>
          <a:xfrm>
            <a:off x="584275" y="873230"/>
            <a:ext cx="47067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trouble?</a:t>
            </a:r>
            <a:endParaRPr/>
          </a:p>
        </p:txBody>
      </p:sp>
      <p:cxnSp>
        <p:nvCxnSpPr>
          <p:cNvPr id="302" name="Google Shape;302;p45"/>
          <p:cNvCxnSpPr/>
          <p:nvPr/>
        </p:nvCxnSpPr>
        <p:spPr>
          <a:xfrm flipH="1" rot="10800000">
            <a:off x="5373050" y="3445475"/>
            <a:ext cx="365400" cy="8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604204226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42977" l="0" r="0" t="0"/>
          <a:stretch/>
        </p:blipFill>
        <p:spPr>
          <a:xfrm>
            <a:off x="0" y="1138975"/>
            <a:ext cx="9144000" cy="347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6"/>
          <p:cNvSpPr txBox="1"/>
          <p:nvPr>
            <p:ph idx="4294967295" type="title"/>
          </p:nvPr>
        </p:nvSpPr>
        <p:spPr>
          <a:xfrm>
            <a:off x="176225" y="-19500"/>
            <a:ext cx="7473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auna One"/>
                <a:ea typeface="Fauna One"/>
                <a:cs typeface="Fauna One"/>
                <a:sym typeface="Fauna One"/>
              </a:rPr>
              <a:t>Break</a:t>
            </a:r>
            <a:endParaRPr>
              <a:latin typeface="Fauna One"/>
              <a:ea typeface="Fauna One"/>
              <a:cs typeface="Fauna One"/>
              <a:sym typeface="Fauna One"/>
            </a:endParaRPr>
          </a:p>
        </p:txBody>
      </p:sp>
      <p:sp>
        <p:nvSpPr>
          <p:cNvPr id="309" name="Google Shape;309;p46"/>
          <p:cNvSpPr txBox="1"/>
          <p:nvPr>
            <p:ph idx="4294967295" type="body"/>
          </p:nvPr>
        </p:nvSpPr>
        <p:spPr>
          <a:xfrm>
            <a:off x="176225" y="519150"/>
            <a:ext cx="87141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Wow, you have done a lot in the Cloud in a short amount of time! You’ve earned a break.</a:t>
            </a:r>
            <a:endParaRPr sz="1400"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Share with fellow attendees what you found hard or easy in the labs so far.</a:t>
            </a:r>
            <a:endParaRPr sz="1400"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Quest first?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9" y="1710851"/>
            <a:ext cx="4351817" cy="20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/>
          <p:nvPr/>
        </p:nvSpPr>
        <p:spPr>
          <a:xfrm>
            <a:off x="435075" y="514950"/>
            <a:ext cx="3600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9999"/>
                </a:solidFill>
              </a:rPr>
              <a:t>New to Google Cloud Platform</a:t>
            </a:r>
            <a:endParaRPr sz="3000">
              <a:solidFill>
                <a:srgbClr val="999999"/>
              </a:solidFill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4385950" y="572700"/>
            <a:ext cx="3848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Already know Google Cloud Platform</a:t>
            </a:r>
            <a:endParaRPr sz="3000">
              <a:solidFill>
                <a:srgbClr val="6D9EEB"/>
              </a:solidFill>
            </a:endParaRPr>
          </a:p>
        </p:txBody>
      </p:sp>
      <p:pic>
        <p:nvPicPr>
          <p:cNvPr id="318" name="Google Shape;318;p47"/>
          <p:cNvPicPr preferRelativeResize="0"/>
          <p:nvPr/>
        </p:nvPicPr>
        <p:blipFill rotWithShape="1">
          <a:blip r:embed="rId4">
            <a:alphaModFix amt="61000"/>
          </a:blip>
          <a:srcRect b="0" l="0" r="1671" t="0"/>
          <a:stretch/>
        </p:blipFill>
        <p:spPr>
          <a:xfrm>
            <a:off x="180662" y="1710847"/>
            <a:ext cx="4109126" cy="208041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276813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999999"/>
                </a:solidFill>
                <a:hlinkClick r:id="rId5"/>
              </a:rPr>
              <a:t>https://google.qwiklabs.com/quests/23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4799488" y="4000500"/>
            <a:ext cx="406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https://www.qwiklabs.com/quests/34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idx="4294967295" type="body"/>
          </p:nvPr>
        </p:nvSpPr>
        <p:spPr>
          <a:xfrm>
            <a:off x="621900" y="875550"/>
            <a:ext cx="79002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Remember:</a:t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7305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</a:pPr>
            <a:r>
              <a:rPr lang="en"/>
              <a:t>You have a month of free Qwiklabs use </a:t>
            </a:r>
            <a:r>
              <a:rPr lang="en" sz="1200"/>
              <a:t>(Today’s code can only be activated today)</a:t>
            </a:r>
            <a:endParaRPr sz="1200"/>
          </a:p>
          <a:p>
            <a:pPr indent="-273050" lvl="0" marL="457200" rtl="0" algn="l">
              <a:lnSpc>
                <a:spcPct val="113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</a:pPr>
            <a:r>
              <a:rPr lang="en"/>
              <a:t>Finish the Quest to earn a badge and get another month of free access</a:t>
            </a:r>
            <a:endParaRPr/>
          </a:p>
          <a:p>
            <a:pPr indent="-2730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</a:pPr>
            <a:r>
              <a:rPr lang="en"/>
              <a:t>Qwiklabs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www.qwiklabs.com</a:t>
            </a:r>
            <a:endParaRPr/>
          </a:p>
          <a:p>
            <a:pPr indent="-2730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700"/>
              <a:buChar char="●"/>
            </a:pPr>
            <a:r>
              <a:rPr lang="en"/>
              <a:t>Post any thoughts or feedback using </a:t>
            </a:r>
            <a:r>
              <a:rPr lang="en">
                <a:solidFill>
                  <a:srgbClr val="3D85C6"/>
                </a:solidFill>
              </a:rPr>
              <a:t>#CloudStudyJam</a:t>
            </a:r>
            <a:r>
              <a:rPr lang="en"/>
              <a:t> to </a:t>
            </a:r>
            <a:r>
              <a:rPr lang="en">
                <a:solidFill>
                  <a:srgbClr val="3D85C6"/>
                </a:solidFill>
              </a:rPr>
              <a:t>@CloudAceSG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idx="4294967295" type="title"/>
          </p:nvPr>
        </p:nvSpPr>
        <p:spPr>
          <a:xfrm>
            <a:off x="176225" y="132900"/>
            <a:ext cx="7473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auna One"/>
                <a:ea typeface="Fauna One"/>
                <a:cs typeface="Fauna One"/>
                <a:sym typeface="Fauna One"/>
              </a:rPr>
              <a:t>Google Certification</a:t>
            </a:r>
            <a:endParaRPr>
              <a:latin typeface="Fauna One"/>
              <a:ea typeface="Fauna One"/>
              <a:cs typeface="Fauna One"/>
              <a:sym typeface="Fauna One"/>
            </a:endParaRPr>
          </a:p>
        </p:txBody>
      </p:sp>
      <p:sp>
        <p:nvSpPr>
          <p:cNvPr id="336" name="Google Shape;336;p50"/>
          <p:cNvSpPr txBox="1"/>
          <p:nvPr>
            <p:ph idx="4294967295" type="body"/>
          </p:nvPr>
        </p:nvSpPr>
        <p:spPr>
          <a:xfrm>
            <a:off x="176225" y="1255850"/>
            <a:ext cx="38016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Have you completed the labs? You’re now in a great position to take your career to the next level.</a:t>
            </a:r>
            <a:endParaRPr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Go to </a:t>
            </a:r>
            <a:r>
              <a:rPr lang="en" u="sng">
                <a:solidFill>
                  <a:schemeClr val="hlink"/>
                </a:solidFill>
                <a:latin typeface="Fauna One"/>
                <a:ea typeface="Fauna One"/>
                <a:cs typeface="Fauna One"/>
                <a:sym typeface="Fauna One"/>
                <a:hlinkClick r:id="rId3"/>
              </a:rPr>
              <a:t>cloud.google.com/certification</a:t>
            </a:r>
            <a:r>
              <a:rPr lang="en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 and find out how you can become a Google Certified Professional.</a:t>
            </a:r>
            <a:endParaRPr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625" y="1255850"/>
            <a:ext cx="4861376" cy="2614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more things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Intro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Signing up for GCP … 3 options</a:t>
            </a:r>
            <a:endParaRPr/>
          </a:p>
        </p:txBody>
      </p:sp>
      <p:sp>
        <p:nvSpPr>
          <p:cNvPr id="348" name="Google Shape;348;p52"/>
          <p:cNvSpPr txBox="1"/>
          <p:nvPr/>
        </p:nvSpPr>
        <p:spPr>
          <a:xfrm>
            <a:off x="679425" y="2253525"/>
            <a:ext cx="2151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$300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credit card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b="1" lang="en">
                <a:solidFill>
                  <a:srgbClr val="6AA84F"/>
                </a:solidFill>
              </a:rPr>
              <a:t>Instant sign-up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3496200" y="2253525"/>
            <a:ext cx="2151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6AA84F"/>
                </a:solidFill>
              </a:rPr>
              <a:t>$500 credit</a:t>
            </a:r>
            <a:endParaRPr b="1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credit card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2-3 days approval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6163000" y="2253525"/>
            <a:ext cx="27369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$500 credit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agreement </a:t>
            </a:r>
            <a:br>
              <a:rPr lang="en"/>
            </a:br>
            <a:r>
              <a:rPr b="1" lang="en">
                <a:solidFill>
                  <a:srgbClr val="6AA84F"/>
                </a:solidFill>
              </a:rPr>
              <a:t>(no credit card)</a:t>
            </a:r>
            <a:endParaRPr b="1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2-3 days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partner support from Cloud Ace</a:t>
            </a:r>
            <a:endParaRPr/>
          </a:p>
        </p:txBody>
      </p:sp>
      <p:sp>
        <p:nvSpPr>
          <p:cNvPr id="351" name="Google Shape;351;p52"/>
          <p:cNvSpPr txBox="1"/>
          <p:nvPr/>
        </p:nvSpPr>
        <p:spPr>
          <a:xfrm>
            <a:off x="679425" y="1313575"/>
            <a:ext cx="1497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Free Trial</a:t>
            </a:r>
            <a:endParaRPr b="1" sz="1800"/>
          </a:p>
        </p:txBody>
      </p:sp>
      <p:sp>
        <p:nvSpPr>
          <p:cNvPr id="352" name="Google Shape;352;p52"/>
          <p:cNvSpPr txBox="1"/>
          <p:nvPr/>
        </p:nvSpPr>
        <p:spPr>
          <a:xfrm>
            <a:off x="3535350" y="1313575"/>
            <a:ext cx="2073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Partner Credit</a:t>
            </a:r>
            <a:endParaRPr b="1" sz="1800"/>
          </a:p>
        </p:txBody>
      </p:sp>
      <p:sp>
        <p:nvSpPr>
          <p:cNvPr id="353" name="Google Shape;353;p52"/>
          <p:cNvSpPr txBox="1"/>
          <p:nvPr/>
        </p:nvSpPr>
        <p:spPr>
          <a:xfrm>
            <a:off x="6424150" y="1313575"/>
            <a:ext cx="2214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Partner Contract</a:t>
            </a:r>
            <a:endParaRPr b="1" sz="1800"/>
          </a:p>
        </p:txBody>
      </p:sp>
      <p:sp>
        <p:nvSpPr>
          <p:cNvPr id="354" name="Google Shape;354;p52"/>
          <p:cNvSpPr txBox="1"/>
          <p:nvPr/>
        </p:nvSpPr>
        <p:spPr>
          <a:xfrm>
            <a:off x="359475" y="3799825"/>
            <a:ext cx="2791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</a:t>
            </a:r>
            <a:endParaRPr sz="1800"/>
          </a:p>
        </p:txBody>
      </p:sp>
      <p:sp>
        <p:nvSpPr>
          <p:cNvPr id="355" name="Google Shape;355;p52"/>
          <p:cNvSpPr txBox="1"/>
          <p:nvPr/>
        </p:nvSpPr>
        <p:spPr>
          <a:xfrm>
            <a:off x="3392550" y="3799825"/>
            <a:ext cx="2358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http://bit.ly/500please</a:t>
            </a:r>
            <a:r>
              <a:rPr lang="en" sz="1800"/>
              <a:t> </a:t>
            </a:r>
            <a:endParaRPr sz="1800"/>
          </a:p>
        </p:txBody>
      </p:sp>
      <p:sp>
        <p:nvSpPr>
          <p:cNvPr id="356" name="Google Shape;356;p52"/>
          <p:cNvSpPr txBox="1"/>
          <p:nvPr/>
        </p:nvSpPr>
        <p:spPr>
          <a:xfrm>
            <a:off x="6248500" y="3799825"/>
            <a:ext cx="2565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andrew@cloud-ace.com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your current VM environment</a:t>
            </a:r>
            <a:endParaRPr/>
          </a:p>
        </p:txBody>
      </p:sp>
      <p:sp>
        <p:nvSpPr>
          <p:cNvPr id="362" name="Google Shape;362;p53"/>
          <p:cNvSpPr txBox="1"/>
          <p:nvPr/>
        </p:nvSpPr>
        <p:spPr>
          <a:xfrm>
            <a:off x="2978100" y="4044050"/>
            <a:ext cx="3187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http://bit.ly/vmassess</a:t>
            </a:r>
            <a:r>
              <a:rPr lang="en" sz="2400"/>
              <a:t> </a:t>
            </a:r>
            <a:endParaRPr sz="2400"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350" y="1170125"/>
            <a:ext cx="5715300" cy="27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...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good luck with the study!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sign up for?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community-run study group for developers.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775850"/>
            <a:ext cx="8520600" cy="15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chance to learn a specific skill you can use for personal development or career advancement.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775850"/>
            <a:ext cx="8520600" cy="15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just for fun :-)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this preso?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