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404cbe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404cbe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bb37fafa8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bb37fafa8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bb37faf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abb37fafa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5bc946b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c5bc946b0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bb37fafa8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bb37fafa8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f82f0a7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f82f0a7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ed4107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ed4107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b9ea1b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b9ea1b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9ed41077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ed41077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71" name="Google Shape;71;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2" name="Google Shape;72;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3" name="Google Shape;73;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app.utiva.io/sign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s://drive.google.com/drive/folders/1p3Bt3zXc2QFjQCaUo6uKWrNstOx4eAKA?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4"/>
          <p:cNvSpPr/>
          <p:nvPr/>
        </p:nvSpPr>
        <p:spPr>
          <a:xfrm>
            <a:off x="5059028" y="593375"/>
            <a:ext cx="2811000" cy="1726800"/>
          </a:xfrm>
          <a:prstGeom prst="rect">
            <a:avLst/>
          </a:prstGeom>
          <a:solidFill>
            <a:srgbClr val="C9DAF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nvSpPr>
        <p:spPr>
          <a:xfrm>
            <a:off x="6916175" y="4446663"/>
            <a:ext cx="1957500" cy="291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rgbClr val="434343"/>
                </a:solidFill>
                <a:latin typeface="Lato"/>
                <a:ea typeface="Lato"/>
                <a:cs typeface="Lato"/>
                <a:sym typeface="Lato"/>
              </a:rPr>
              <a:t>www.utiva.io</a:t>
            </a:r>
            <a:endParaRPr b="1" i="1">
              <a:solidFill>
                <a:srgbClr val="434343"/>
              </a:solidFill>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405650" y="4363350"/>
            <a:ext cx="1075825" cy="429750"/>
          </a:xfrm>
          <a:prstGeom prst="rect">
            <a:avLst/>
          </a:prstGeom>
          <a:noFill/>
          <a:ln>
            <a:noFill/>
          </a:ln>
        </p:spPr>
      </p:pic>
      <p:pic>
        <p:nvPicPr>
          <p:cNvPr id="81" name="Google Shape;81;p14"/>
          <p:cNvPicPr preferRelativeResize="0"/>
          <p:nvPr/>
        </p:nvPicPr>
        <p:blipFill>
          <a:blip r:embed="rId4">
            <a:alphaModFix/>
          </a:blip>
          <a:stretch>
            <a:fillRect/>
          </a:stretch>
        </p:blipFill>
        <p:spPr>
          <a:xfrm flipH="1">
            <a:off x="4386101" y="1044049"/>
            <a:ext cx="4757899" cy="3171925"/>
          </a:xfrm>
          <a:prstGeom prst="rect">
            <a:avLst/>
          </a:prstGeom>
          <a:noFill/>
          <a:ln>
            <a:noFill/>
          </a:ln>
        </p:spPr>
      </p:pic>
      <p:sp>
        <p:nvSpPr>
          <p:cNvPr id="82" name="Google Shape;82;p14"/>
          <p:cNvSpPr/>
          <p:nvPr/>
        </p:nvSpPr>
        <p:spPr>
          <a:xfrm>
            <a:off x="4386099" y="3774118"/>
            <a:ext cx="1297800" cy="1453200"/>
          </a:xfrm>
          <a:prstGeom prst="rect">
            <a:avLst/>
          </a:prstGeom>
          <a:solidFill>
            <a:srgbClr val="FFB7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7870025" y="0"/>
            <a:ext cx="1297800" cy="1453200"/>
          </a:xfrm>
          <a:prstGeom prst="rect">
            <a:avLst/>
          </a:prstGeom>
          <a:solidFill>
            <a:srgbClr val="000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nvSpPr>
        <p:spPr>
          <a:xfrm>
            <a:off x="786650" y="1688025"/>
            <a:ext cx="2811000" cy="145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0006C"/>
                </a:solidFill>
                <a:latin typeface="Calibri"/>
                <a:ea typeface="Calibri"/>
                <a:cs typeface="Calibri"/>
                <a:sym typeface="Calibri"/>
              </a:rPr>
              <a:t>Capstone </a:t>
            </a:r>
            <a:r>
              <a:rPr b="1" lang="en" sz="2800">
                <a:solidFill>
                  <a:srgbClr val="FF9900"/>
                </a:solidFill>
                <a:latin typeface="Calibri"/>
                <a:ea typeface="Calibri"/>
                <a:cs typeface="Calibri"/>
                <a:sym typeface="Calibri"/>
              </a:rPr>
              <a:t>Project</a:t>
            </a:r>
            <a:r>
              <a:rPr b="1" lang="en" sz="2800">
                <a:solidFill>
                  <a:srgbClr val="00006C"/>
                </a:solidFill>
                <a:latin typeface="Calibri"/>
                <a:ea typeface="Calibri"/>
                <a:cs typeface="Calibri"/>
                <a:sym typeface="Calibri"/>
              </a:rPr>
              <a:t> </a:t>
            </a:r>
            <a:endParaRPr b="1" sz="2800">
              <a:solidFill>
                <a:srgbClr val="00006C"/>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5"/>
          <p:cNvSpPr txBox="1"/>
          <p:nvPr/>
        </p:nvSpPr>
        <p:spPr>
          <a:xfrm>
            <a:off x="419850" y="1085325"/>
            <a:ext cx="4524900" cy="3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Calibri"/>
                <a:ea typeface="Calibri"/>
                <a:cs typeface="Calibri"/>
                <a:sym typeface="Calibri"/>
              </a:rPr>
              <a:t>The Palmoria Group, a manufacturing company based in the Nigeria is embroiled in issues bordering on gender inequality in its 3 regions. Unfortunately, the media recently published in the news with the headline “Palmoria, the Manufacturing Patriarchy” This doesn’t look good for the owners of the business based on their ambition to scale the business to other regions and even overseas. Cases like this can only spiral downwards revealing other issues like gender pay gap amongst other possible issues.</a:t>
            </a:r>
            <a:endParaRPr sz="12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rPr lang="en" sz="1200">
                <a:latin typeface="Calibri"/>
                <a:ea typeface="Calibri"/>
                <a:cs typeface="Calibri"/>
                <a:sym typeface="Calibri"/>
              </a:rPr>
              <a:t>The CEO of Palmoria, Mr Ayodeji Chukwuma is keen to address these issues before it gets out of hands. The CHRO, Mr. Yunus Shofoluwe has been assigned the task to identify key areas within the business that could spring up issues and address them immediately.</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Mr. Shofoluwe decided to recruit you as a HR Analytics expert to analyse the company’s HR data and come up with recommendations for management’s attention. “Now, the future of gender equality in Palmoria lies in your hands” the exact words of Mr. Shofoluwe before he handed the data to you</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t/>
            </a:r>
            <a:endParaRPr sz="1200">
              <a:latin typeface="Calibri"/>
              <a:ea typeface="Calibri"/>
              <a:cs typeface="Calibri"/>
              <a:sym typeface="Calibri"/>
            </a:endParaRPr>
          </a:p>
        </p:txBody>
      </p:sp>
      <p:sp>
        <p:nvSpPr>
          <p:cNvPr id="90" name="Google Shape;90;p15"/>
          <p:cNvSpPr txBox="1"/>
          <p:nvPr/>
        </p:nvSpPr>
        <p:spPr>
          <a:xfrm>
            <a:off x="419850" y="306973"/>
            <a:ext cx="69441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0006C"/>
                </a:solidFill>
                <a:latin typeface="Calibri"/>
                <a:ea typeface="Calibri"/>
                <a:cs typeface="Calibri"/>
                <a:sym typeface="Calibri"/>
              </a:rPr>
              <a:t>CASE SCENARIO</a:t>
            </a:r>
            <a:endParaRPr b="1" sz="2500">
              <a:solidFill>
                <a:srgbClr val="00006C"/>
              </a:solidFill>
              <a:latin typeface="Calibri"/>
              <a:ea typeface="Calibri"/>
              <a:cs typeface="Calibri"/>
              <a:sym typeface="Calibri"/>
            </a:endParaRPr>
          </a:p>
        </p:txBody>
      </p:sp>
      <p:cxnSp>
        <p:nvCxnSpPr>
          <p:cNvPr id="91" name="Google Shape;91;p15"/>
          <p:cNvCxnSpPr/>
          <p:nvPr/>
        </p:nvCxnSpPr>
        <p:spPr>
          <a:xfrm rot="10800000">
            <a:off x="563825" y="833525"/>
            <a:ext cx="836700" cy="0"/>
          </a:xfrm>
          <a:prstGeom prst="straightConnector1">
            <a:avLst/>
          </a:prstGeom>
          <a:noFill/>
          <a:ln cap="flat" cmpd="sng" w="19050">
            <a:solidFill>
              <a:srgbClr val="FB8C00"/>
            </a:solidFill>
            <a:prstDash val="solid"/>
            <a:round/>
            <a:headEnd len="med" w="med" type="none"/>
            <a:tailEnd len="med" w="med" type="none"/>
          </a:ln>
        </p:spPr>
      </p:cxnSp>
      <p:pic>
        <p:nvPicPr>
          <p:cNvPr id="92" name="Google Shape;92;p15"/>
          <p:cNvPicPr preferRelativeResize="0"/>
          <p:nvPr/>
        </p:nvPicPr>
        <p:blipFill>
          <a:blip r:embed="rId3">
            <a:alphaModFix/>
          </a:blip>
          <a:stretch>
            <a:fillRect/>
          </a:stretch>
        </p:blipFill>
        <p:spPr>
          <a:xfrm flipH="1">
            <a:off x="8472150" y="358325"/>
            <a:ext cx="354200" cy="627600"/>
          </a:xfrm>
          <a:prstGeom prst="rect">
            <a:avLst/>
          </a:prstGeom>
          <a:noFill/>
          <a:ln>
            <a:noFill/>
          </a:ln>
        </p:spPr>
      </p:pic>
      <p:sp>
        <p:nvSpPr>
          <p:cNvPr id="93" name="Google Shape;93;p15"/>
          <p:cNvSpPr/>
          <p:nvPr/>
        </p:nvSpPr>
        <p:spPr>
          <a:xfrm>
            <a:off x="5730110" y="1046398"/>
            <a:ext cx="2842674" cy="2842674"/>
          </a:xfrm>
          <a:prstGeom prst="ellipse">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5"/>
          <p:cNvPicPr preferRelativeResize="0"/>
          <p:nvPr/>
        </p:nvPicPr>
        <p:blipFill>
          <a:blip r:embed="rId4">
            <a:alphaModFix/>
          </a:blip>
          <a:stretch>
            <a:fillRect/>
          </a:stretch>
        </p:blipFill>
        <p:spPr>
          <a:xfrm>
            <a:off x="5320169" y="1206132"/>
            <a:ext cx="2923526" cy="3581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6"/>
          <p:cNvPicPr preferRelativeResize="0"/>
          <p:nvPr/>
        </p:nvPicPr>
        <p:blipFill rotWithShape="1">
          <a:blip r:embed="rId3">
            <a:alphaModFix/>
          </a:blip>
          <a:srcRect b="0" l="0" r="10929" t="0"/>
          <a:stretch/>
        </p:blipFill>
        <p:spPr>
          <a:xfrm>
            <a:off x="6177450" y="985925"/>
            <a:ext cx="2966550" cy="3330949"/>
          </a:xfrm>
          <a:prstGeom prst="rect">
            <a:avLst/>
          </a:prstGeom>
          <a:noFill/>
          <a:ln>
            <a:noFill/>
          </a:ln>
        </p:spPr>
      </p:pic>
      <p:pic>
        <p:nvPicPr>
          <p:cNvPr id="100" name="Google Shape;100;p16"/>
          <p:cNvPicPr preferRelativeResize="0"/>
          <p:nvPr/>
        </p:nvPicPr>
        <p:blipFill>
          <a:blip r:embed="rId4">
            <a:alphaModFix/>
          </a:blip>
          <a:stretch>
            <a:fillRect/>
          </a:stretch>
        </p:blipFill>
        <p:spPr>
          <a:xfrm flipH="1">
            <a:off x="8472150" y="358325"/>
            <a:ext cx="354200" cy="627600"/>
          </a:xfrm>
          <a:prstGeom prst="rect">
            <a:avLst/>
          </a:prstGeom>
          <a:noFill/>
          <a:ln>
            <a:noFill/>
          </a:ln>
        </p:spPr>
      </p:pic>
      <p:pic>
        <p:nvPicPr>
          <p:cNvPr id="101" name="Google Shape;101;p16"/>
          <p:cNvPicPr preferRelativeResize="0"/>
          <p:nvPr/>
        </p:nvPicPr>
        <p:blipFill>
          <a:blip r:embed="rId5">
            <a:alphaModFix/>
          </a:blip>
          <a:stretch>
            <a:fillRect/>
          </a:stretch>
        </p:blipFill>
        <p:spPr>
          <a:xfrm>
            <a:off x="7922575" y="4694625"/>
            <a:ext cx="1052226" cy="420325"/>
          </a:xfrm>
          <a:prstGeom prst="rect">
            <a:avLst/>
          </a:prstGeom>
          <a:noFill/>
          <a:ln>
            <a:noFill/>
          </a:ln>
        </p:spPr>
      </p:pic>
      <p:sp>
        <p:nvSpPr>
          <p:cNvPr id="102" name="Google Shape;102;p16"/>
          <p:cNvSpPr/>
          <p:nvPr/>
        </p:nvSpPr>
        <p:spPr>
          <a:xfrm>
            <a:off x="537925" y="1720850"/>
            <a:ext cx="5620800" cy="20760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15000"/>
              </a:lnSpc>
              <a:spcBef>
                <a:spcPts val="0"/>
              </a:spcBef>
              <a:spcAft>
                <a:spcPts val="0"/>
              </a:spcAft>
              <a:buClr>
                <a:srgbClr val="160C60"/>
              </a:buClr>
              <a:buSzPts val="1200"/>
              <a:buFont typeface="Calibri"/>
              <a:buChar char="●"/>
            </a:pPr>
            <a:r>
              <a:rPr lang="en" sz="1200">
                <a:solidFill>
                  <a:srgbClr val="160C60"/>
                </a:solidFill>
                <a:latin typeface="Calibri"/>
                <a:ea typeface="Calibri"/>
                <a:cs typeface="Calibri"/>
                <a:sym typeface="Calibri"/>
              </a:rPr>
              <a:t>Analyse the company data and generate insights that Palmoria management team would need to address</a:t>
            </a:r>
            <a:endParaRPr sz="1200">
              <a:solidFill>
                <a:srgbClr val="160C60"/>
              </a:solidFill>
              <a:latin typeface="Calibri"/>
              <a:ea typeface="Calibri"/>
              <a:cs typeface="Calibri"/>
              <a:sym typeface="Calibri"/>
            </a:endParaRPr>
          </a:p>
          <a:p>
            <a:pPr indent="-304800" lvl="0" marL="457200" marR="0" rtl="0" algn="l">
              <a:lnSpc>
                <a:spcPct val="115000"/>
              </a:lnSpc>
              <a:spcBef>
                <a:spcPts val="0"/>
              </a:spcBef>
              <a:spcAft>
                <a:spcPts val="0"/>
              </a:spcAft>
              <a:buClr>
                <a:srgbClr val="160C60"/>
              </a:buClr>
              <a:buSzPts val="1200"/>
              <a:buFont typeface="Calibri"/>
              <a:buChar char="●"/>
            </a:pPr>
            <a:r>
              <a:rPr lang="en" sz="1200">
                <a:solidFill>
                  <a:srgbClr val="160C60"/>
                </a:solidFill>
                <a:latin typeface="Calibri"/>
                <a:ea typeface="Calibri"/>
                <a:cs typeface="Calibri"/>
                <a:sym typeface="Calibri"/>
              </a:rPr>
              <a:t>Your analysis should be visualized using appropriate charts</a:t>
            </a:r>
            <a:endParaRPr sz="1200">
              <a:solidFill>
                <a:srgbClr val="160C60"/>
              </a:solidFill>
              <a:latin typeface="Calibri"/>
              <a:ea typeface="Calibri"/>
              <a:cs typeface="Calibri"/>
              <a:sym typeface="Calibri"/>
            </a:endParaRPr>
          </a:p>
          <a:p>
            <a:pPr indent="-304800" lvl="0" marL="457200" marR="0" rtl="0" algn="l">
              <a:lnSpc>
                <a:spcPct val="115000"/>
              </a:lnSpc>
              <a:spcBef>
                <a:spcPts val="0"/>
              </a:spcBef>
              <a:spcAft>
                <a:spcPts val="0"/>
              </a:spcAft>
              <a:buClr>
                <a:srgbClr val="160C60"/>
              </a:buClr>
              <a:buSzPts val="1200"/>
              <a:buFont typeface="Calibri"/>
              <a:buChar char="●"/>
            </a:pPr>
            <a:r>
              <a:rPr lang="en" sz="1200">
                <a:solidFill>
                  <a:srgbClr val="160C60"/>
                </a:solidFill>
                <a:latin typeface="Calibri"/>
                <a:ea typeface="Calibri"/>
                <a:cs typeface="Calibri"/>
                <a:sym typeface="Calibri"/>
              </a:rPr>
              <a:t>Your focus should be on gender related issues within the organization and its regions</a:t>
            </a:r>
            <a:endParaRPr sz="1200">
              <a:solidFill>
                <a:srgbClr val="160C60"/>
              </a:solidFill>
              <a:latin typeface="Calibri"/>
              <a:ea typeface="Calibri"/>
              <a:cs typeface="Calibri"/>
              <a:sym typeface="Calibri"/>
            </a:endParaRPr>
          </a:p>
          <a:p>
            <a:pPr indent="-304800" lvl="0" marL="457200" marR="0" rtl="0" algn="l">
              <a:lnSpc>
                <a:spcPct val="115000"/>
              </a:lnSpc>
              <a:spcBef>
                <a:spcPts val="0"/>
              </a:spcBef>
              <a:spcAft>
                <a:spcPts val="0"/>
              </a:spcAft>
              <a:buClr>
                <a:srgbClr val="160C60"/>
              </a:buClr>
              <a:buSzPts val="1200"/>
              <a:buFont typeface="Calibri"/>
              <a:buChar char="●"/>
            </a:pPr>
            <a:r>
              <a:rPr lang="en" sz="1200">
                <a:solidFill>
                  <a:srgbClr val="160C60"/>
                </a:solidFill>
                <a:latin typeface="Calibri"/>
                <a:ea typeface="Calibri"/>
                <a:cs typeface="Calibri"/>
                <a:sym typeface="Calibri"/>
              </a:rPr>
              <a:t>The insights required are based on your own discretion. However, Mr. Gamma as an insider has offered to give you pointers into areas you need to pay attention to</a:t>
            </a:r>
            <a:endParaRPr sz="1200">
              <a:solidFill>
                <a:srgbClr val="160C6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200">
              <a:solidFill>
                <a:srgbClr val="160C6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200">
              <a:solidFill>
                <a:srgbClr val="160C60"/>
              </a:solidFill>
              <a:latin typeface="Calibri"/>
              <a:ea typeface="Calibri"/>
              <a:cs typeface="Calibri"/>
              <a:sym typeface="Calibri"/>
            </a:endParaRPr>
          </a:p>
        </p:txBody>
      </p:sp>
      <p:sp>
        <p:nvSpPr>
          <p:cNvPr id="103" name="Google Shape;103;p16"/>
          <p:cNvSpPr txBox="1"/>
          <p:nvPr/>
        </p:nvSpPr>
        <p:spPr>
          <a:xfrm>
            <a:off x="472775" y="1142625"/>
            <a:ext cx="502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a:solidFill>
                  <a:srgbClr val="FF9900"/>
                </a:solidFill>
                <a:latin typeface="Calibri"/>
                <a:ea typeface="Calibri"/>
                <a:cs typeface="Calibri"/>
                <a:sym typeface="Calibri"/>
              </a:rPr>
              <a:t>Required:</a:t>
            </a:r>
            <a:endParaRPr>
              <a:solidFill>
                <a:srgbClr val="FF9900"/>
              </a:solidFill>
              <a:latin typeface="Calibri"/>
              <a:ea typeface="Calibri"/>
              <a:cs typeface="Calibri"/>
              <a:sym typeface="Calibri"/>
            </a:endParaRPr>
          </a:p>
          <a:p>
            <a:pPr indent="0" lvl="0" marL="0" rtl="0" algn="l">
              <a:spcBef>
                <a:spcPts val="0"/>
              </a:spcBef>
              <a:spcAft>
                <a:spcPts val="0"/>
              </a:spcAft>
              <a:buNone/>
            </a:pPr>
            <a:r>
              <a:t/>
            </a:r>
            <a:endParaRPr>
              <a:solidFill>
                <a:srgbClr val="FF99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7"/>
          <p:cNvPicPr preferRelativeResize="0"/>
          <p:nvPr/>
        </p:nvPicPr>
        <p:blipFill rotWithShape="1">
          <a:blip r:embed="rId3">
            <a:alphaModFix/>
          </a:blip>
          <a:srcRect b="0" l="0" r="10929" t="0"/>
          <a:stretch/>
        </p:blipFill>
        <p:spPr>
          <a:xfrm>
            <a:off x="6177450" y="985925"/>
            <a:ext cx="2966550" cy="3330949"/>
          </a:xfrm>
          <a:prstGeom prst="rect">
            <a:avLst/>
          </a:prstGeom>
          <a:noFill/>
          <a:ln>
            <a:noFill/>
          </a:ln>
        </p:spPr>
      </p:pic>
      <p:pic>
        <p:nvPicPr>
          <p:cNvPr id="109" name="Google Shape;109;p17"/>
          <p:cNvPicPr preferRelativeResize="0"/>
          <p:nvPr/>
        </p:nvPicPr>
        <p:blipFill>
          <a:blip r:embed="rId4">
            <a:alphaModFix/>
          </a:blip>
          <a:stretch>
            <a:fillRect/>
          </a:stretch>
        </p:blipFill>
        <p:spPr>
          <a:xfrm flipH="1">
            <a:off x="8472150" y="358325"/>
            <a:ext cx="354200" cy="627600"/>
          </a:xfrm>
          <a:prstGeom prst="rect">
            <a:avLst/>
          </a:prstGeom>
          <a:noFill/>
          <a:ln>
            <a:noFill/>
          </a:ln>
        </p:spPr>
      </p:pic>
      <p:pic>
        <p:nvPicPr>
          <p:cNvPr id="110" name="Google Shape;110;p17"/>
          <p:cNvPicPr preferRelativeResize="0"/>
          <p:nvPr/>
        </p:nvPicPr>
        <p:blipFill>
          <a:blip r:embed="rId5">
            <a:alphaModFix/>
          </a:blip>
          <a:stretch>
            <a:fillRect/>
          </a:stretch>
        </p:blipFill>
        <p:spPr>
          <a:xfrm>
            <a:off x="7922575" y="4694625"/>
            <a:ext cx="1052226" cy="420325"/>
          </a:xfrm>
          <a:prstGeom prst="rect">
            <a:avLst/>
          </a:prstGeom>
          <a:noFill/>
          <a:ln>
            <a:noFill/>
          </a:ln>
        </p:spPr>
      </p:pic>
      <p:sp>
        <p:nvSpPr>
          <p:cNvPr id="111" name="Google Shape;111;p17"/>
          <p:cNvSpPr/>
          <p:nvPr/>
        </p:nvSpPr>
        <p:spPr>
          <a:xfrm>
            <a:off x="537925" y="1720850"/>
            <a:ext cx="5620800" cy="20760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15000"/>
              </a:lnSpc>
              <a:spcBef>
                <a:spcPts val="0"/>
              </a:spcBef>
              <a:spcAft>
                <a:spcPts val="0"/>
              </a:spcAft>
              <a:buClr>
                <a:srgbClr val="160C60"/>
              </a:buClr>
              <a:buSzPts val="1200"/>
              <a:buFont typeface="Calibri"/>
              <a:buChar char="●"/>
            </a:pPr>
            <a:r>
              <a:rPr lang="en" sz="1200">
                <a:solidFill>
                  <a:srgbClr val="160C60"/>
                </a:solidFill>
                <a:latin typeface="Calibri"/>
                <a:ea typeface="Calibri"/>
                <a:cs typeface="Calibri"/>
                <a:sym typeface="Calibri"/>
              </a:rPr>
              <a:t>Generally, there are two genders in the organization. However, some employees refused to disclose their gender. You would need to assign a generic gender status to these employees</a:t>
            </a:r>
            <a:endParaRPr sz="1200">
              <a:solidFill>
                <a:srgbClr val="160C60"/>
              </a:solidFill>
              <a:latin typeface="Calibri"/>
              <a:ea typeface="Calibri"/>
              <a:cs typeface="Calibri"/>
              <a:sym typeface="Calibri"/>
            </a:endParaRPr>
          </a:p>
          <a:p>
            <a:pPr indent="-304800" lvl="0" marL="457200" marR="0" rtl="0" algn="l">
              <a:lnSpc>
                <a:spcPct val="115000"/>
              </a:lnSpc>
              <a:spcBef>
                <a:spcPts val="0"/>
              </a:spcBef>
              <a:spcAft>
                <a:spcPts val="0"/>
              </a:spcAft>
              <a:buClr>
                <a:srgbClr val="160C60"/>
              </a:buClr>
              <a:buSzPts val="1200"/>
              <a:buFont typeface="Calibri"/>
              <a:buChar char="●"/>
            </a:pPr>
            <a:r>
              <a:rPr lang="en" sz="1200">
                <a:solidFill>
                  <a:srgbClr val="160C60"/>
                </a:solidFill>
                <a:latin typeface="Calibri"/>
                <a:ea typeface="Calibri"/>
                <a:cs typeface="Calibri"/>
                <a:sym typeface="Calibri"/>
              </a:rPr>
              <a:t>Some employees are without salary because they are no longer with the company. You will need to take those employees out</a:t>
            </a:r>
            <a:endParaRPr sz="1200">
              <a:solidFill>
                <a:srgbClr val="160C60"/>
              </a:solidFill>
              <a:latin typeface="Calibri"/>
              <a:ea typeface="Calibri"/>
              <a:cs typeface="Calibri"/>
              <a:sym typeface="Calibri"/>
            </a:endParaRPr>
          </a:p>
          <a:p>
            <a:pPr indent="-304800" lvl="0" marL="457200" marR="0" rtl="0" algn="l">
              <a:lnSpc>
                <a:spcPct val="115000"/>
              </a:lnSpc>
              <a:spcBef>
                <a:spcPts val="0"/>
              </a:spcBef>
              <a:spcAft>
                <a:spcPts val="0"/>
              </a:spcAft>
              <a:buClr>
                <a:srgbClr val="160C60"/>
              </a:buClr>
              <a:buSzPts val="1200"/>
              <a:buFont typeface="Calibri"/>
              <a:buChar char="●"/>
            </a:pPr>
            <a:r>
              <a:rPr lang="en" sz="1200">
                <a:solidFill>
                  <a:srgbClr val="160C60"/>
                </a:solidFill>
                <a:latin typeface="Calibri"/>
                <a:ea typeface="Calibri"/>
                <a:cs typeface="Calibri"/>
                <a:sym typeface="Calibri"/>
              </a:rPr>
              <a:t>Lastly, some departments are indicated as “NULL”. These department would also need to be taken out</a:t>
            </a:r>
            <a:endParaRPr sz="1200">
              <a:solidFill>
                <a:srgbClr val="160C6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200">
              <a:solidFill>
                <a:srgbClr val="160C6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200">
              <a:solidFill>
                <a:srgbClr val="160C6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200">
              <a:solidFill>
                <a:srgbClr val="160C60"/>
              </a:solidFill>
              <a:latin typeface="Calibri"/>
              <a:ea typeface="Calibri"/>
              <a:cs typeface="Calibri"/>
              <a:sym typeface="Calibri"/>
            </a:endParaRPr>
          </a:p>
        </p:txBody>
      </p:sp>
      <p:sp>
        <p:nvSpPr>
          <p:cNvPr id="112" name="Google Shape;112;p17"/>
          <p:cNvSpPr txBox="1"/>
          <p:nvPr/>
        </p:nvSpPr>
        <p:spPr>
          <a:xfrm>
            <a:off x="472775" y="1142625"/>
            <a:ext cx="502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a:solidFill>
                  <a:srgbClr val="FF9900"/>
                </a:solidFill>
                <a:latin typeface="Calibri"/>
                <a:ea typeface="Calibri"/>
                <a:cs typeface="Calibri"/>
                <a:sym typeface="Calibri"/>
              </a:rPr>
              <a:t>Pointers from Mr. Gamma</a:t>
            </a:r>
            <a:endParaRPr>
              <a:solidFill>
                <a:srgbClr val="FF9900"/>
              </a:solidFill>
              <a:latin typeface="Calibri"/>
              <a:ea typeface="Calibri"/>
              <a:cs typeface="Calibri"/>
              <a:sym typeface="Calibri"/>
            </a:endParaRPr>
          </a:p>
          <a:p>
            <a:pPr indent="0" lvl="0" marL="0" rtl="0" algn="l">
              <a:spcBef>
                <a:spcPts val="0"/>
              </a:spcBef>
              <a:spcAft>
                <a:spcPts val="0"/>
              </a:spcAft>
              <a:buNone/>
            </a:pPr>
            <a:r>
              <a:t/>
            </a:r>
            <a:endParaRPr>
              <a:solidFill>
                <a:srgbClr val="FF9900"/>
              </a:solidFill>
              <a:latin typeface="Calibri"/>
              <a:ea typeface="Calibri"/>
              <a:cs typeface="Calibri"/>
              <a:sym typeface="Calibri"/>
            </a:endParaRPr>
          </a:p>
        </p:txBody>
      </p:sp>
      <p:pic>
        <p:nvPicPr>
          <p:cNvPr id="113" name="Google Shape;113;p17"/>
          <p:cNvPicPr preferRelativeResize="0"/>
          <p:nvPr/>
        </p:nvPicPr>
        <p:blipFill rotWithShape="1">
          <a:blip r:embed="rId6">
            <a:alphaModFix/>
          </a:blip>
          <a:srcRect b="2707" l="8292" r="22258" t="10517"/>
          <a:stretch/>
        </p:blipFill>
        <p:spPr>
          <a:xfrm>
            <a:off x="6012450" y="457388"/>
            <a:ext cx="3296550" cy="37233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8"/>
          <p:cNvSpPr txBox="1"/>
          <p:nvPr/>
        </p:nvSpPr>
        <p:spPr>
          <a:xfrm>
            <a:off x="419850" y="1161525"/>
            <a:ext cx="4524900" cy="27774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Calibri"/>
              <a:buAutoNum type="arabicPeriod"/>
            </a:pPr>
            <a:r>
              <a:rPr lang="en" sz="1200">
                <a:latin typeface="Calibri"/>
                <a:ea typeface="Calibri"/>
                <a:cs typeface="Calibri"/>
                <a:sym typeface="Calibri"/>
              </a:rPr>
              <a:t>What is the gender distribution in the organization? Distil to regions and departments</a:t>
            </a:r>
            <a:endParaRPr sz="1200">
              <a:latin typeface="Calibri"/>
              <a:ea typeface="Calibri"/>
              <a:cs typeface="Calibri"/>
              <a:sym typeface="Calibri"/>
            </a:endParaRPr>
          </a:p>
          <a:p>
            <a:pPr indent="-304800" lvl="0" marL="457200" rtl="0" algn="just">
              <a:spcBef>
                <a:spcPts val="0"/>
              </a:spcBef>
              <a:spcAft>
                <a:spcPts val="0"/>
              </a:spcAft>
              <a:buSzPts val="1200"/>
              <a:buFont typeface="Calibri"/>
              <a:buAutoNum type="arabicPeriod"/>
            </a:pPr>
            <a:r>
              <a:rPr lang="en" sz="1200">
                <a:latin typeface="Calibri"/>
                <a:ea typeface="Calibri"/>
                <a:cs typeface="Calibri"/>
                <a:sym typeface="Calibri"/>
              </a:rPr>
              <a:t>Show insights on ratings based on gender</a:t>
            </a:r>
            <a:endParaRPr sz="1200">
              <a:latin typeface="Calibri"/>
              <a:ea typeface="Calibri"/>
              <a:cs typeface="Calibri"/>
              <a:sym typeface="Calibri"/>
            </a:endParaRPr>
          </a:p>
          <a:p>
            <a:pPr indent="-304800" lvl="0" marL="457200" rtl="0" algn="just">
              <a:spcBef>
                <a:spcPts val="0"/>
              </a:spcBef>
              <a:spcAft>
                <a:spcPts val="0"/>
              </a:spcAft>
              <a:buSzPts val="1200"/>
              <a:buFont typeface="Calibri"/>
              <a:buAutoNum type="arabicPeriod"/>
            </a:pPr>
            <a:r>
              <a:rPr lang="en" sz="1200">
                <a:latin typeface="Calibri"/>
                <a:ea typeface="Calibri"/>
                <a:cs typeface="Calibri"/>
                <a:sym typeface="Calibri"/>
              </a:rPr>
              <a:t>Analyse the company’s salary structure. Identify if there is a gender pay gap. If there is, identify the department and regions that should be the focus of management</a:t>
            </a:r>
            <a:endParaRPr sz="1200">
              <a:latin typeface="Calibri"/>
              <a:ea typeface="Calibri"/>
              <a:cs typeface="Calibri"/>
              <a:sym typeface="Calibri"/>
            </a:endParaRPr>
          </a:p>
          <a:p>
            <a:pPr indent="-304800" lvl="0" marL="457200" rtl="0" algn="just">
              <a:spcBef>
                <a:spcPts val="0"/>
              </a:spcBef>
              <a:spcAft>
                <a:spcPts val="0"/>
              </a:spcAft>
              <a:buSzPts val="1200"/>
              <a:buFont typeface="Calibri"/>
              <a:buAutoNum type="arabicPeriod"/>
            </a:pPr>
            <a:r>
              <a:rPr lang="en" sz="1200">
                <a:latin typeface="Calibri"/>
                <a:ea typeface="Calibri"/>
                <a:cs typeface="Calibri"/>
                <a:sym typeface="Calibri"/>
              </a:rPr>
              <a:t>A recent regulation was adopted which requires manufacturing companies to pay employees a minimum of $90,000</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Does Palmoria meet this requirement?</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Show pay distribution of employees grouped by a band of $10,000. For example: How many employees fall into a band of $10,000 – $20,000, $20,000 – $30,000 etc. Also visualize this by regions</a:t>
            </a:r>
            <a:endParaRPr sz="1200">
              <a:latin typeface="Calibri"/>
              <a:ea typeface="Calibri"/>
              <a:cs typeface="Calibri"/>
              <a:sym typeface="Calibri"/>
            </a:endParaRPr>
          </a:p>
          <a:p>
            <a:pPr indent="0" lvl="0" marL="0" rtl="0" algn="just">
              <a:spcBef>
                <a:spcPts val="1000"/>
              </a:spcBef>
              <a:spcAft>
                <a:spcPts val="0"/>
              </a:spcAft>
              <a:buClr>
                <a:schemeClr val="dk2"/>
              </a:buClr>
              <a:buSzPts val="1100"/>
              <a:buFont typeface="Arial"/>
              <a:buNone/>
            </a:pPr>
            <a:r>
              <a:t/>
            </a:r>
            <a:endParaRPr sz="1200">
              <a:latin typeface="Calibri"/>
              <a:ea typeface="Calibri"/>
              <a:cs typeface="Calibri"/>
              <a:sym typeface="Calibri"/>
            </a:endParaRPr>
          </a:p>
          <a:p>
            <a:pPr indent="0" lvl="0" marL="0" rtl="0" algn="just">
              <a:spcBef>
                <a:spcPts val="1000"/>
              </a:spcBef>
              <a:spcAft>
                <a:spcPts val="1000"/>
              </a:spcAft>
              <a:buNone/>
            </a:pPr>
            <a:r>
              <a:t/>
            </a:r>
            <a:endParaRPr sz="1200">
              <a:latin typeface="Calibri"/>
              <a:ea typeface="Calibri"/>
              <a:cs typeface="Calibri"/>
              <a:sym typeface="Calibri"/>
            </a:endParaRPr>
          </a:p>
        </p:txBody>
      </p:sp>
      <p:sp>
        <p:nvSpPr>
          <p:cNvPr id="119" name="Google Shape;119;p18"/>
          <p:cNvSpPr txBox="1"/>
          <p:nvPr/>
        </p:nvSpPr>
        <p:spPr>
          <a:xfrm>
            <a:off x="419850" y="306973"/>
            <a:ext cx="69441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0006C"/>
                </a:solidFill>
                <a:latin typeface="Calibri"/>
                <a:ea typeface="Calibri"/>
                <a:cs typeface="Calibri"/>
                <a:sym typeface="Calibri"/>
              </a:rPr>
              <a:t>Case Questions</a:t>
            </a:r>
            <a:endParaRPr b="1" sz="2500">
              <a:solidFill>
                <a:srgbClr val="00006C"/>
              </a:solidFill>
              <a:latin typeface="Calibri"/>
              <a:ea typeface="Calibri"/>
              <a:cs typeface="Calibri"/>
              <a:sym typeface="Calibri"/>
            </a:endParaRPr>
          </a:p>
        </p:txBody>
      </p:sp>
      <p:cxnSp>
        <p:nvCxnSpPr>
          <p:cNvPr id="120" name="Google Shape;120;p18"/>
          <p:cNvCxnSpPr/>
          <p:nvPr/>
        </p:nvCxnSpPr>
        <p:spPr>
          <a:xfrm rot="10800000">
            <a:off x="563825" y="985925"/>
            <a:ext cx="836700" cy="0"/>
          </a:xfrm>
          <a:prstGeom prst="straightConnector1">
            <a:avLst/>
          </a:prstGeom>
          <a:noFill/>
          <a:ln cap="flat" cmpd="sng" w="19050">
            <a:solidFill>
              <a:srgbClr val="FB8C00"/>
            </a:solidFill>
            <a:prstDash val="solid"/>
            <a:round/>
            <a:headEnd len="med" w="med" type="none"/>
            <a:tailEnd len="med" w="med" type="none"/>
          </a:ln>
        </p:spPr>
      </p:cxnSp>
      <p:pic>
        <p:nvPicPr>
          <p:cNvPr id="121" name="Google Shape;121;p18"/>
          <p:cNvPicPr preferRelativeResize="0"/>
          <p:nvPr/>
        </p:nvPicPr>
        <p:blipFill>
          <a:blip r:embed="rId3">
            <a:alphaModFix/>
          </a:blip>
          <a:stretch>
            <a:fillRect/>
          </a:stretch>
        </p:blipFill>
        <p:spPr>
          <a:xfrm flipH="1">
            <a:off x="8472150" y="358325"/>
            <a:ext cx="354200" cy="627600"/>
          </a:xfrm>
          <a:prstGeom prst="rect">
            <a:avLst/>
          </a:prstGeom>
          <a:noFill/>
          <a:ln>
            <a:noFill/>
          </a:ln>
        </p:spPr>
      </p:pic>
      <p:grpSp>
        <p:nvGrpSpPr>
          <p:cNvPr id="122" name="Google Shape;122;p18"/>
          <p:cNvGrpSpPr/>
          <p:nvPr/>
        </p:nvGrpSpPr>
        <p:grpSpPr>
          <a:xfrm>
            <a:off x="5036717" y="1046398"/>
            <a:ext cx="3536068" cy="3721718"/>
            <a:chOff x="4967934" y="1084957"/>
            <a:chExt cx="3221636" cy="3390778"/>
          </a:xfrm>
        </p:grpSpPr>
        <p:sp>
          <p:nvSpPr>
            <p:cNvPr id="123" name="Google Shape;123;p18"/>
            <p:cNvSpPr/>
            <p:nvPr/>
          </p:nvSpPr>
          <p:spPr>
            <a:xfrm>
              <a:off x="5599670" y="1084957"/>
              <a:ext cx="2589900" cy="2589900"/>
            </a:xfrm>
            <a:prstGeom prst="ellipse">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8"/>
            <p:cNvPicPr preferRelativeResize="0"/>
            <p:nvPr/>
          </p:nvPicPr>
          <p:blipFill rotWithShape="1">
            <a:blip r:embed="rId4">
              <a:alphaModFix/>
            </a:blip>
            <a:srcRect b="0" l="0" r="0" t="4342"/>
            <a:stretch/>
          </p:blipFill>
          <p:spPr>
            <a:xfrm>
              <a:off x="4967934" y="1460266"/>
              <a:ext cx="2883205" cy="3015468"/>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grpSp>
        <p:nvGrpSpPr>
          <p:cNvPr id="129" name="Google Shape;129;p19"/>
          <p:cNvGrpSpPr/>
          <p:nvPr/>
        </p:nvGrpSpPr>
        <p:grpSpPr>
          <a:xfrm>
            <a:off x="4932678" y="680007"/>
            <a:ext cx="3625469" cy="3943548"/>
            <a:chOff x="4876500" y="985925"/>
            <a:chExt cx="3137576" cy="3412850"/>
          </a:xfrm>
        </p:grpSpPr>
        <p:sp>
          <p:nvSpPr>
            <p:cNvPr id="130" name="Google Shape;130;p19"/>
            <p:cNvSpPr/>
            <p:nvPr/>
          </p:nvSpPr>
          <p:spPr>
            <a:xfrm>
              <a:off x="4876500" y="1110150"/>
              <a:ext cx="2923200" cy="2923200"/>
            </a:xfrm>
            <a:prstGeom prst="ellipse">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9"/>
            <p:cNvPicPr preferRelativeResize="0"/>
            <p:nvPr/>
          </p:nvPicPr>
          <p:blipFill>
            <a:blip r:embed="rId3">
              <a:alphaModFix/>
            </a:blip>
            <a:stretch>
              <a:fillRect/>
            </a:stretch>
          </p:blipFill>
          <p:spPr>
            <a:xfrm>
              <a:off x="5090876" y="985925"/>
              <a:ext cx="2923200" cy="3412850"/>
            </a:xfrm>
            <a:prstGeom prst="rect">
              <a:avLst/>
            </a:prstGeom>
            <a:noFill/>
            <a:ln>
              <a:noFill/>
            </a:ln>
          </p:spPr>
        </p:pic>
      </p:grpSp>
      <p:pic>
        <p:nvPicPr>
          <p:cNvPr id="132" name="Google Shape;132;p19"/>
          <p:cNvPicPr preferRelativeResize="0"/>
          <p:nvPr/>
        </p:nvPicPr>
        <p:blipFill>
          <a:blip r:embed="rId4">
            <a:alphaModFix/>
          </a:blip>
          <a:stretch>
            <a:fillRect/>
          </a:stretch>
        </p:blipFill>
        <p:spPr>
          <a:xfrm flipH="1">
            <a:off x="8472150" y="358325"/>
            <a:ext cx="354200" cy="627600"/>
          </a:xfrm>
          <a:prstGeom prst="rect">
            <a:avLst/>
          </a:prstGeom>
          <a:noFill/>
          <a:ln>
            <a:noFill/>
          </a:ln>
        </p:spPr>
      </p:pic>
      <p:sp>
        <p:nvSpPr>
          <p:cNvPr id="133" name="Google Shape;133;p19"/>
          <p:cNvSpPr txBox="1"/>
          <p:nvPr/>
        </p:nvSpPr>
        <p:spPr>
          <a:xfrm>
            <a:off x="419850" y="306973"/>
            <a:ext cx="69441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0006C"/>
                </a:solidFill>
                <a:latin typeface="Calibri"/>
                <a:ea typeface="Calibri"/>
                <a:cs typeface="Calibri"/>
                <a:sym typeface="Calibri"/>
              </a:rPr>
              <a:t>Case Questions</a:t>
            </a:r>
            <a:endParaRPr b="1" sz="2500">
              <a:solidFill>
                <a:srgbClr val="00006C"/>
              </a:solidFill>
              <a:latin typeface="Calibri"/>
              <a:ea typeface="Calibri"/>
              <a:cs typeface="Calibri"/>
              <a:sym typeface="Calibri"/>
            </a:endParaRPr>
          </a:p>
          <a:p>
            <a:pPr indent="0" lvl="0" marL="0" rtl="0" algn="l">
              <a:spcBef>
                <a:spcPts val="0"/>
              </a:spcBef>
              <a:spcAft>
                <a:spcPts val="0"/>
              </a:spcAft>
              <a:buNone/>
            </a:pPr>
            <a:r>
              <a:t/>
            </a:r>
            <a:endParaRPr b="1" sz="2500">
              <a:solidFill>
                <a:srgbClr val="00006C"/>
              </a:solidFill>
              <a:latin typeface="Calibri"/>
              <a:ea typeface="Calibri"/>
              <a:cs typeface="Calibri"/>
              <a:sym typeface="Calibri"/>
            </a:endParaRPr>
          </a:p>
        </p:txBody>
      </p:sp>
      <p:cxnSp>
        <p:nvCxnSpPr>
          <p:cNvPr id="134" name="Google Shape;134;p19"/>
          <p:cNvCxnSpPr/>
          <p:nvPr/>
        </p:nvCxnSpPr>
        <p:spPr>
          <a:xfrm rot="10800000">
            <a:off x="563825" y="985925"/>
            <a:ext cx="836700" cy="0"/>
          </a:xfrm>
          <a:prstGeom prst="straightConnector1">
            <a:avLst/>
          </a:prstGeom>
          <a:noFill/>
          <a:ln cap="flat" cmpd="sng" w="19050">
            <a:solidFill>
              <a:srgbClr val="FB8C00"/>
            </a:solidFill>
            <a:prstDash val="solid"/>
            <a:round/>
            <a:headEnd len="med" w="med" type="none"/>
            <a:tailEnd len="med" w="med" type="none"/>
          </a:ln>
        </p:spPr>
      </p:cxnSp>
      <p:sp>
        <p:nvSpPr>
          <p:cNvPr id="135" name="Google Shape;135;p19"/>
          <p:cNvSpPr txBox="1"/>
          <p:nvPr/>
        </p:nvSpPr>
        <p:spPr>
          <a:xfrm>
            <a:off x="419850" y="1161525"/>
            <a:ext cx="4524900" cy="277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200">
                <a:latin typeface="Calibri"/>
                <a:ea typeface="Calibri"/>
                <a:cs typeface="Calibri"/>
                <a:sym typeface="Calibri"/>
              </a:rPr>
              <a:t>5. Mr Gamma thought to himself that since you were already working on the employee data, you could help out with allocating the annual bonus pay to employees based on the performance rating. He handed another data to you that contains rules for making bonus payments and asked you to</a:t>
            </a:r>
            <a:endParaRPr sz="1200">
              <a:latin typeface="Calibri"/>
              <a:ea typeface="Calibri"/>
              <a:cs typeface="Calibri"/>
              <a:sym typeface="Calibri"/>
            </a:endParaRPr>
          </a:p>
          <a:p>
            <a:pPr indent="-304800" lvl="0" marL="457200" rtl="0" algn="just">
              <a:spcBef>
                <a:spcPts val="1000"/>
              </a:spcBef>
              <a:spcAft>
                <a:spcPts val="0"/>
              </a:spcAft>
              <a:buSzPts val="1200"/>
              <a:buFont typeface="Calibri"/>
              <a:buChar char="-"/>
            </a:pPr>
            <a:r>
              <a:rPr lang="en" sz="1200">
                <a:latin typeface="Calibri"/>
                <a:ea typeface="Calibri"/>
                <a:cs typeface="Calibri"/>
                <a:sym typeface="Calibri"/>
              </a:rPr>
              <a:t>calculate the amount to be paid as bonus to individual employees</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Calculate the total amount to be paid to individual employees (salary inclusive of bonus)</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Total amount to be paid out per region and company-wide</a:t>
            </a:r>
            <a:endParaRPr sz="1200">
              <a:latin typeface="Calibri"/>
              <a:ea typeface="Calibri"/>
              <a:cs typeface="Calibri"/>
              <a:sym typeface="Calibri"/>
            </a:endParaRPr>
          </a:p>
          <a:p>
            <a:pPr indent="0" lvl="0" marL="0" rtl="0" algn="just">
              <a:spcBef>
                <a:spcPts val="1000"/>
              </a:spcBef>
              <a:spcAft>
                <a:spcPts val="0"/>
              </a:spcAft>
              <a:buClr>
                <a:schemeClr val="dk2"/>
              </a:buClr>
              <a:buSzPts val="1100"/>
              <a:buFont typeface="Arial"/>
              <a:buNone/>
            </a:pPr>
            <a:r>
              <a:t/>
            </a:r>
            <a:endParaRPr sz="1200">
              <a:latin typeface="Calibri"/>
              <a:ea typeface="Calibri"/>
              <a:cs typeface="Calibri"/>
              <a:sym typeface="Calibri"/>
            </a:endParaRPr>
          </a:p>
          <a:p>
            <a:pPr indent="0" lvl="0" marL="0" rtl="0" algn="just">
              <a:spcBef>
                <a:spcPts val="1000"/>
              </a:spcBef>
              <a:spcAft>
                <a:spcPts val="0"/>
              </a:spcAft>
              <a:buNone/>
            </a:pPr>
            <a:r>
              <a:t/>
            </a:r>
            <a:endParaRPr sz="1200">
              <a:latin typeface="Calibri"/>
              <a:ea typeface="Calibri"/>
              <a:cs typeface="Calibri"/>
              <a:sym typeface="Calibri"/>
            </a:endParaRPr>
          </a:p>
          <a:p>
            <a:pPr indent="0" lvl="0" marL="0" rtl="0" algn="just">
              <a:spcBef>
                <a:spcPts val="1000"/>
              </a:spcBef>
              <a:spcAft>
                <a:spcPts val="0"/>
              </a:spcAft>
              <a:buNone/>
            </a:pPr>
            <a:r>
              <a:t/>
            </a:r>
            <a:endParaRPr sz="1200">
              <a:latin typeface="Calibri"/>
              <a:ea typeface="Calibri"/>
              <a:cs typeface="Calibri"/>
              <a:sym typeface="Calibri"/>
            </a:endParaRPr>
          </a:p>
          <a:p>
            <a:pPr indent="0" lvl="0" marL="0" rtl="0" algn="just">
              <a:spcBef>
                <a:spcPts val="1000"/>
              </a:spcBef>
              <a:spcAft>
                <a:spcPts val="0"/>
              </a:spcAft>
              <a:buNone/>
            </a:pPr>
            <a:r>
              <a:t/>
            </a:r>
            <a:endParaRPr sz="1200">
              <a:latin typeface="Calibri"/>
              <a:ea typeface="Calibri"/>
              <a:cs typeface="Calibri"/>
              <a:sym typeface="Calibri"/>
            </a:endParaRPr>
          </a:p>
          <a:p>
            <a:pPr indent="0" lvl="0" marL="0" rtl="0" algn="just">
              <a:spcBef>
                <a:spcPts val="1000"/>
              </a:spcBef>
              <a:spcAft>
                <a:spcPts val="1000"/>
              </a:spcAft>
              <a:buNone/>
            </a:pPr>
            <a:r>
              <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0"/>
          <p:cNvSpPr txBox="1"/>
          <p:nvPr/>
        </p:nvSpPr>
        <p:spPr>
          <a:xfrm>
            <a:off x="913300" y="2203275"/>
            <a:ext cx="4631700" cy="8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0006C"/>
                </a:solidFill>
                <a:latin typeface="Calibri"/>
                <a:ea typeface="Calibri"/>
                <a:cs typeface="Calibri"/>
                <a:sym typeface="Calibri"/>
              </a:rPr>
              <a:t>Submission</a:t>
            </a:r>
            <a:endParaRPr b="1" sz="2500">
              <a:solidFill>
                <a:srgbClr val="00006C"/>
              </a:solidFill>
              <a:latin typeface="Calibri"/>
              <a:ea typeface="Calibri"/>
              <a:cs typeface="Calibri"/>
              <a:sym typeface="Calibri"/>
            </a:endParaRPr>
          </a:p>
        </p:txBody>
      </p:sp>
      <p:grpSp>
        <p:nvGrpSpPr>
          <p:cNvPr id="141" name="Google Shape;141;p20"/>
          <p:cNvGrpSpPr/>
          <p:nvPr/>
        </p:nvGrpSpPr>
        <p:grpSpPr>
          <a:xfrm>
            <a:off x="4932678" y="680007"/>
            <a:ext cx="3625469" cy="3943548"/>
            <a:chOff x="4876500" y="985925"/>
            <a:chExt cx="3137576" cy="3412850"/>
          </a:xfrm>
        </p:grpSpPr>
        <p:sp>
          <p:nvSpPr>
            <p:cNvPr id="142" name="Google Shape;142;p20"/>
            <p:cNvSpPr/>
            <p:nvPr/>
          </p:nvSpPr>
          <p:spPr>
            <a:xfrm>
              <a:off x="4876500" y="1110150"/>
              <a:ext cx="2923200" cy="2923200"/>
            </a:xfrm>
            <a:prstGeom prst="ellipse">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20"/>
            <p:cNvPicPr preferRelativeResize="0"/>
            <p:nvPr/>
          </p:nvPicPr>
          <p:blipFill>
            <a:blip r:embed="rId3">
              <a:alphaModFix/>
            </a:blip>
            <a:stretch>
              <a:fillRect/>
            </a:stretch>
          </p:blipFill>
          <p:spPr>
            <a:xfrm>
              <a:off x="5090876" y="985925"/>
              <a:ext cx="2923200" cy="3412850"/>
            </a:xfrm>
            <a:prstGeom prst="rect">
              <a:avLst/>
            </a:prstGeom>
            <a:noFill/>
            <a:ln>
              <a:noFill/>
            </a:ln>
          </p:spPr>
        </p:pic>
      </p:grpSp>
      <p:pic>
        <p:nvPicPr>
          <p:cNvPr id="144" name="Google Shape;144;p20"/>
          <p:cNvPicPr preferRelativeResize="0"/>
          <p:nvPr/>
        </p:nvPicPr>
        <p:blipFill>
          <a:blip r:embed="rId4">
            <a:alphaModFix/>
          </a:blip>
          <a:stretch>
            <a:fillRect/>
          </a:stretch>
        </p:blipFill>
        <p:spPr>
          <a:xfrm flipH="1">
            <a:off x="8472150" y="358325"/>
            <a:ext cx="354200" cy="627600"/>
          </a:xfrm>
          <a:prstGeom prst="rect">
            <a:avLst/>
          </a:prstGeom>
          <a:noFill/>
          <a:ln>
            <a:noFill/>
          </a:ln>
        </p:spPr>
      </p:pic>
      <p:grpSp>
        <p:nvGrpSpPr>
          <p:cNvPr id="145" name="Google Shape;145;p20"/>
          <p:cNvGrpSpPr/>
          <p:nvPr/>
        </p:nvGrpSpPr>
        <p:grpSpPr>
          <a:xfrm>
            <a:off x="381175" y="1855525"/>
            <a:ext cx="759700" cy="427812"/>
            <a:chOff x="-139325" y="1870850"/>
            <a:chExt cx="759700" cy="427812"/>
          </a:xfrm>
        </p:grpSpPr>
        <p:sp>
          <p:nvSpPr>
            <p:cNvPr id="146" name="Google Shape;146;p20"/>
            <p:cNvSpPr/>
            <p:nvPr/>
          </p:nvSpPr>
          <p:spPr>
            <a:xfrm rot="5400000">
              <a:off x="220925" y="1899212"/>
              <a:ext cx="427800" cy="3711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rot="5400000">
              <a:off x="-165875" y="1897400"/>
              <a:ext cx="427800" cy="3747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8" name="Google Shape;148;p20"/>
          <p:cNvCxnSpPr/>
          <p:nvPr/>
        </p:nvCxnSpPr>
        <p:spPr>
          <a:xfrm rot="10800000">
            <a:off x="2085150" y="2775625"/>
            <a:ext cx="1185300" cy="0"/>
          </a:xfrm>
          <a:prstGeom prst="straightConnector1">
            <a:avLst/>
          </a:prstGeom>
          <a:noFill/>
          <a:ln cap="flat" cmpd="sng" w="19050">
            <a:solidFill>
              <a:srgbClr val="FB8C00"/>
            </a:solidFill>
            <a:prstDash val="solid"/>
            <a:round/>
            <a:headEnd len="med" w="med" type="none"/>
            <a:tailEnd len="med" w="med" type="none"/>
          </a:ln>
        </p:spPr>
      </p:cxnSp>
      <p:sp>
        <p:nvSpPr>
          <p:cNvPr id="149" name="Google Shape;149;p20"/>
          <p:cNvSpPr txBox="1"/>
          <p:nvPr/>
        </p:nvSpPr>
        <p:spPr>
          <a:xfrm>
            <a:off x="690250" y="3107000"/>
            <a:ext cx="372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Upload your work to the E-learning platform (</a:t>
            </a:r>
            <a:r>
              <a:rPr lang="en" u="sng">
                <a:solidFill>
                  <a:schemeClr val="hlink"/>
                </a:solidFill>
                <a:latin typeface="Lato"/>
                <a:ea typeface="Lato"/>
                <a:cs typeface="Lato"/>
                <a:sym typeface="Lato"/>
                <a:hlinkClick r:id="rId5"/>
              </a:rPr>
              <a:t>app.utiva.io/signin</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1"/>
          <p:cNvSpPr txBox="1"/>
          <p:nvPr/>
        </p:nvSpPr>
        <p:spPr>
          <a:xfrm>
            <a:off x="913300" y="2203275"/>
            <a:ext cx="4631700" cy="8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0006C"/>
                </a:solidFill>
                <a:latin typeface="Calibri"/>
                <a:ea typeface="Calibri"/>
                <a:cs typeface="Calibri"/>
                <a:sym typeface="Calibri"/>
              </a:rPr>
              <a:t>DataSets</a:t>
            </a:r>
            <a:endParaRPr b="1" sz="2500">
              <a:solidFill>
                <a:srgbClr val="00006C"/>
              </a:solidFill>
              <a:latin typeface="Calibri"/>
              <a:ea typeface="Calibri"/>
              <a:cs typeface="Calibri"/>
              <a:sym typeface="Calibri"/>
            </a:endParaRPr>
          </a:p>
        </p:txBody>
      </p:sp>
      <p:grpSp>
        <p:nvGrpSpPr>
          <p:cNvPr id="155" name="Google Shape;155;p21"/>
          <p:cNvGrpSpPr/>
          <p:nvPr/>
        </p:nvGrpSpPr>
        <p:grpSpPr>
          <a:xfrm>
            <a:off x="4932678" y="680007"/>
            <a:ext cx="3625469" cy="3943548"/>
            <a:chOff x="4876500" y="985925"/>
            <a:chExt cx="3137576" cy="3412850"/>
          </a:xfrm>
        </p:grpSpPr>
        <p:sp>
          <p:nvSpPr>
            <p:cNvPr id="156" name="Google Shape;156;p21"/>
            <p:cNvSpPr/>
            <p:nvPr/>
          </p:nvSpPr>
          <p:spPr>
            <a:xfrm>
              <a:off x="4876500" y="1110150"/>
              <a:ext cx="2923200" cy="2923200"/>
            </a:xfrm>
            <a:prstGeom prst="ellipse">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1"/>
            <p:cNvPicPr preferRelativeResize="0"/>
            <p:nvPr/>
          </p:nvPicPr>
          <p:blipFill>
            <a:blip r:embed="rId3">
              <a:alphaModFix/>
            </a:blip>
            <a:stretch>
              <a:fillRect/>
            </a:stretch>
          </p:blipFill>
          <p:spPr>
            <a:xfrm>
              <a:off x="5090876" y="985925"/>
              <a:ext cx="2923200" cy="3412850"/>
            </a:xfrm>
            <a:prstGeom prst="rect">
              <a:avLst/>
            </a:prstGeom>
            <a:noFill/>
            <a:ln>
              <a:noFill/>
            </a:ln>
          </p:spPr>
        </p:pic>
      </p:grpSp>
      <p:pic>
        <p:nvPicPr>
          <p:cNvPr id="158" name="Google Shape;158;p21"/>
          <p:cNvPicPr preferRelativeResize="0"/>
          <p:nvPr/>
        </p:nvPicPr>
        <p:blipFill>
          <a:blip r:embed="rId4">
            <a:alphaModFix/>
          </a:blip>
          <a:stretch>
            <a:fillRect/>
          </a:stretch>
        </p:blipFill>
        <p:spPr>
          <a:xfrm flipH="1">
            <a:off x="8472150" y="358325"/>
            <a:ext cx="354200" cy="627600"/>
          </a:xfrm>
          <a:prstGeom prst="rect">
            <a:avLst/>
          </a:prstGeom>
          <a:noFill/>
          <a:ln>
            <a:noFill/>
          </a:ln>
        </p:spPr>
      </p:pic>
      <p:grpSp>
        <p:nvGrpSpPr>
          <p:cNvPr id="159" name="Google Shape;159;p21"/>
          <p:cNvGrpSpPr/>
          <p:nvPr/>
        </p:nvGrpSpPr>
        <p:grpSpPr>
          <a:xfrm>
            <a:off x="381175" y="1855525"/>
            <a:ext cx="759700" cy="427812"/>
            <a:chOff x="-139325" y="1870850"/>
            <a:chExt cx="759700" cy="427812"/>
          </a:xfrm>
        </p:grpSpPr>
        <p:sp>
          <p:nvSpPr>
            <p:cNvPr id="160" name="Google Shape;160;p21"/>
            <p:cNvSpPr/>
            <p:nvPr/>
          </p:nvSpPr>
          <p:spPr>
            <a:xfrm rot="5400000">
              <a:off x="220925" y="1899212"/>
              <a:ext cx="427800" cy="3711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rot="5400000">
              <a:off x="-165875" y="1897400"/>
              <a:ext cx="427800" cy="3747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2" name="Google Shape;162;p21"/>
          <p:cNvCxnSpPr/>
          <p:nvPr/>
        </p:nvCxnSpPr>
        <p:spPr>
          <a:xfrm rot="10800000">
            <a:off x="2085150" y="2775625"/>
            <a:ext cx="1185300" cy="0"/>
          </a:xfrm>
          <a:prstGeom prst="straightConnector1">
            <a:avLst/>
          </a:prstGeom>
          <a:noFill/>
          <a:ln cap="flat" cmpd="sng" w="19050">
            <a:solidFill>
              <a:srgbClr val="FB8C00"/>
            </a:solidFill>
            <a:prstDash val="solid"/>
            <a:round/>
            <a:headEnd len="med" w="med" type="none"/>
            <a:tailEnd len="med" w="med" type="none"/>
          </a:ln>
        </p:spPr>
      </p:cxnSp>
      <p:sp>
        <p:nvSpPr>
          <p:cNvPr id="163" name="Google Shape;163;p21"/>
          <p:cNvSpPr txBox="1"/>
          <p:nvPr/>
        </p:nvSpPr>
        <p:spPr>
          <a:xfrm>
            <a:off x="690250" y="3107000"/>
            <a:ext cx="372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Please click </a:t>
            </a:r>
            <a:r>
              <a:rPr lang="en" u="sng">
                <a:solidFill>
                  <a:schemeClr val="hlink"/>
                </a:solidFill>
                <a:latin typeface="Lato"/>
                <a:ea typeface="Lato"/>
                <a:cs typeface="Lato"/>
                <a:sym typeface="Lato"/>
                <a:hlinkClick r:id="rId5"/>
              </a:rPr>
              <a:t>here</a:t>
            </a:r>
            <a:r>
              <a:rPr lang="en">
                <a:latin typeface="Lato"/>
                <a:ea typeface="Lato"/>
                <a:cs typeface="Lato"/>
                <a:sym typeface="Lato"/>
              </a:rPr>
              <a:t> to view the datasets you will be using for this project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0441"/>
        </a:solidFill>
      </p:bgPr>
    </p:bg>
    <p:spTree>
      <p:nvGrpSpPr>
        <p:cNvPr id="167" name="Shape 167"/>
        <p:cNvGrpSpPr/>
        <p:nvPr/>
      </p:nvGrpSpPr>
      <p:grpSpPr>
        <a:xfrm>
          <a:off x="0" y="0"/>
          <a:ext cx="0" cy="0"/>
          <a:chOff x="0" y="0"/>
          <a:chExt cx="0" cy="0"/>
        </a:xfrm>
      </p:grpSpPr>
      <p:sp>
        <p:nvSpPr>
          <p:cNvPr id="168" name="Google Shape;168;p22"/>
          <p:cNvSpPr txBox="1"/>
          <p:nvPr/>
        </p:nvSpPr>
        <p:spPr>
          <a:xfrm>
            <a:off x="5956625" y="2855400"/>
            <a:ext cx="3000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FFFF"/>
                </a:solidFill>
                <a:latin typeface="Calibri"/>
                <a:ea typeface="Calibri"/>
                <a:cs typeface="Calibri"/>
                <a:sym typeface="Calibri"/>
              </a:rPr>
              <a:t>Utiva HQ</a:t>
            </a:r>
            <a:endParaRPr b="1" sz="1300">
              <a:solidFill>
                <a:srgbClr val="FFFFFF"/>
              </a:solidFill>
              <a:latin typeface="Calibri"/>
              <a:ea typeface="Calibri"/>
              <a:cs typeface="Calibri"/>
              <a:sym typeface="Calibri"/>
            </a:endParaRPr>
          </a:p>
          <a:p>
            <a:pPr indent="0" lvl="0" marL="0" rtl="0" algn="l">
              <a:spcBef>
                <a:spcPts val="0"/>
              </a:spcBef>
              <a:spcAft>
                <a:spcPts val="0"/>
              </a:spcAft>
              <a:buNone/>
            </a:pPr>
            <a:r>
              <a:rPr lang="en" sz="1300">
                <a:solidFill>
                  <a:srgbClr val="FFFFFF"/>
                </a:solidFill>
                <a:latin typeface="Calibri"/>
                <a:ea typeface="Calibri"/>
                <a:cs typeface="Calibri"/>
                <a:sym typeface="Calibri"/>
              </a:rPr>
              <a:t>3400 Prospect Street NW Washington,</a:t>
            </a:r>
            <a:endParaRPr sz="1300">
              <a:solidFill>
                <a:srgbClr val="FFFFFF"/>
              </a:solidFill>
              <a:latin typeface="Calibri"/>
              <a:ea typeface="Calibri"/>
              <a:cs typeface="Calibri"/>
              <a:sym typeface="Calibri"/>
            </a:endParaRPr>
          </a:p>
          <a:p>
            <a:pPr indent="0" lvl="0" marL="0" rtl="0" algn="l">
              <a:spcBef>
                <a:spcPts val="0"/>
              </a:spcBef>
              <a:spcAft>
                <a:spcPts val="0"/>
              </a:spcAft>
              <a:buNone/>
            </a:pPr>
            <a:r>
              <a:rPr lang="en" sz="1300">
                <a:solidFill>
                  <a:srgbClr val="FFFFFF"/>
                </a:solidFill>
                <a:latin typeface="Calibri"/>
                <a:ea typeface="Calibri"/>
                <a:cs typeface="Calibri"/>
                <a:sym typeface="Calibri"/>
              </a:rPr>
              <a:t>DC 20007</a:t>
            </a:r>
            <a:endParaRPr sz="1300">
              <a:solidFill>
                <a:srgbClr val="FFFFFF"/>
              </a:solidFill>
              <a:latin typeface="Calibri"/>
              <a:ea typeface="Calibri"/>
              <a:cs typeface="Calibri"/>
              <a:sym typeface="Calibri"/>
            </a:endParaRPr>
          </a:p>
          <a:p>
            <a:pPr indent="0" lvl="0" marL="0" rtl="0" algn="l">
              <a:spcBef>
                <a:spcPts val="0"/>
              </a:spcBef>
              <a:spcAft>
                <a:spcPts val="0"/>
              </a:spcAft>
              <a:buNone/>
            </a:pPr>
            <a:r>
              <a:rPr lang="en" sz="1300">
                <a:solidFill>
                  <a:srgbClr val="FFFFFF"/>
                </a:solidFill>
                <a:latin typeface="Calibri"/>
                <a:ea typeface="Calibri"/>
                <a:cs typeface="Calibri"/>
                <a:sym typeface="Calibri"/>
              </a:rPr>
              <a:t>+1 202 931 9842</a:t>
            </a:r>
            <a:endParaRPr sz="1300">
              <a:solidFill>
                <a:srgbClr val="FFFFFF"/>
              </a:solidFill>
              <a:latin typeface="Calibri"/>
              <a:ea typeface="Calibri"/>
              <a:cs typeface="Calibri"/>
              <a:sym typeface="Calibri"/>
            </a:endParaRPr>
          </a:p>
          <a:p>
            <a:pPr indent="0" lvl="0" marL="0" rtl="0" algn="l">
              <a:spcBef>
                <a:spcPts val="0"/>
              </a:spcBef>
              <a:spcAft>
                <a:spcPts val="0"/>
              </a:spcAft>
              <a:buNone/>
            </a:pPr>
            <a:r>
              <a:t/>
            </a:r>
            <a:endParaRPr sz="1300">
              <a:solidFill>
                <a:srgbClr val="FFFFFF"/>
              </a:solidFill>
              <a:latin typeface="Calibri"/>
              <a:ea typeface="Calibri"/>
              <a:cs typeface="Calibri"/>
              <a:sym typeface="Calibri"/>
            </a:endParaRPr>
          </a:p>
          <a:p>
            <a:pPr indent="0" lvl="0" marL="0" rtl="0" algn="l">
              <a:spcBef>
                <a:spcPts val="0"/>
              </a:spcBef>
              <a:spcAft>
                <a:spcPts val="0"/>
              </a:spcAft>
              <a:buNone/>
            </a:pPr>
            <a:r>
              <a:rPr b="1" lang="en" sz="1300">
                <a:solidFill>
                  <a:srgbClr val="FFFFFF"/>
                </a:solidFill>
                <a:latin typeface="Calibri"/>
                <a:ea typeface="Calibri"/>
                <a:cs typeface="Calibri"/>
                <a:sym typeface="Calibri"/>
              </a:rPr>
              <a:t>Nigeria:</a:t>
            </a:r>
            <a:endParaRPr b="1" sz="1300">
              <a:solidFill>
                <a:srgbClr val="FFFFFF"/>
              </a:solidFill>
              <a:latin typeface="Calibri"/>
              <a:ea typeface="Calibri"/>
              <a:cs typeface="Calibri"/>
              <a:sym typeface="Calibri"/>
            </a:endParaRPr>
          </a:p>
          <a:p>
            <a:pPr indent="0" lvl="0" marL="0" rtl="0" algn="l">
              <a:spcBef>
                <a:spcPts val="0"/>
              </a:spcBef>
              <a:spcAft>
                <a:spcPts val="0"/>
              </a:spcAft>
              <a:buNone/>
            </a:pPr>
            <a:r>
              <a:rPr lang="en" sz="1300">
                <a:solidFill>
                  <a:srgbClr val="FFFFFF"/>
                </a:solidFill>
                <a:latin typeface="Calibri"/>
                <a:ea typeface="Calibri"/>
                <a:cs typeface="Calibri"/>
                <a:sym typeface="Calibri"/>
              </a:rPr>
              <a:t>1A Hughes Avenue, Alagomeji, Yaba</a:t>
            </a:r>
            <a:endParaRPr sz="1300">
              <a:solidFill>
                <a:srgbClr val="FFFFFF"/>
              </a:solidFill>
              <a:latin typeface="Calibri"/>
              <a:ea typeface="Calibri"/>
              <a:cs typeface="Calibri"/>
              <a:sym typeface="Calibri"/>
            </a:endParaRPr>
          </a:p>
          <a:p>
            <a:pPr indent="0" lvl="0" marL="0" rtl="0" algn="l">
              <a:spcBef>
                <a:spcPts val="0"/>
              </a:spcBef>
              <a:spcAft>
                <a:spcPts val="0"/>
              </a:spcAft>
              <a:buNone/>
            </a:pPr>
            <a:r>
              <a:rPr lang="en" sz="1300">
                <a:solidFill>
                  <a:srgbClr val="FFFFFF"/>
                </a:solidFill>
                <a:latin typeface="Calibri"/>
                <a:ea typeface="Calibri"/>
                <a:cs typeface="Calibri"/>
                <a:sym typeface="Calibri"/>
              </a:rPr>
              <a:t>+234-806-211-1308 | www.utiva.io</a:t>
            </a:r>
            <a:endParaRPr sz="13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