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82" r:id="rId12"/>
    <p:sldId id="279" r:id="rId13"/>
    <p:sldId id="258" r:id="rId14"/>
    <p:sldId id="259" r:id="rId15"/>
    <p:sldId id="260" r:id="rId16"/>
    <p:sldId id="262" r:id="rId17"/>
    <p:sldId id="263" r:id="rId18"/>
    <p:sldId id="264" r:id="rId19"/>
    <p:sldId id="265" r:id="rId20"/>
    <p:sldId id="266" r:id="rId21"/>
    <p:sldId id="268" r:id="rId22"/>
    <p:sldId id="267" r:id="rId23"/>
    <p:sldId id="281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6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2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93CE5-F80D-BA4F-A3AC-F60453A82B60}" type="datetimeFigureOut">
              <a:rPr lang="en-US" smtClean="0"/>
              <a:pPr/>
              <a:t>11/11/16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00964-B5C1-374D-8CBD-26DECFC322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3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80%</a:t>
            </a:r>
            <a:r>
              <a:rPr lang="en-US" baseline="0" dirty="0" smtClean="0"/>
              <a:t> of that data science 80/20 </a:t>
            </a:r>
            <a:r>
              <a:rPr lang="en-US" baseline="0" dirty="0" err="1" smtClean="0"/>
              <a:t>spilit</a:t>
            </a:r>
            <a:r>
              <a:rPr lang="en-US" baseline="0" dirty="0" smtClean="0"/>
              <a:t> – I was the 80%...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00964-B5C1-374D-8CBD-26DECFC3222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7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have</a:t>
            </a:r>
            <a:r>
              <a:rPr lang="en-US" baseline="0" dirty="0" smtClean="0"/>
              <a:t> data frames x &amp; y with the same rows &amp; columns – you can get the differences this way.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All columns with difference, 2) all rows with difference, 3) select cells with differences – then you filter out nan -&gt; nan with replace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00964-B5C1-374D-8CBD-26DECFC3222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9140" y="3550259"/>
            <a:ext cx="6731101" cy="1245955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9139" y="4796214"/>
            <a:ext cx="6731101" cy="62051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73A5-024A-40E1-A61A-C1FD06D90453}" type="datetime1">
              <a:rPr lang="en-US" smtClean="0"/>
              <a:pPr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1707-747E-C946-9ECD-54E2551B1C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2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0" y="1160086"/>
            <a:ext cx="8229600" cy="4966078"/>
          </a:xfrm>
        </p:spPr>
        <p:txBody>
          <a:bodyPr/>
          <a:lstStyle>
            <a:lvl2pPr>
              <a:buFont typeface="Calibri" pitchFamily="34" charset="0"/>
              <a:buChar char="—"/>
              <a:defRPr/>
            </a:lvl2pPr>
            <a:lvl3pPr>
              <a:defRPr sz="2200"/>
            </a:lvl3pPr>
            <a:lvl4pPr>
              <a:buFont typeface="Courier New" pitchFamily="49" charset="0"/>
              <a:buChar char="o"/>
              <a:defRPr/>
            </a:lvl4pPr>
            <a:lvl5pPr>
              <a:buFont typeface="Calibri" pitchFamily="34" charset="0"/>
              <a:buChar char="—"/>
              <a:defRPr sz="1800"/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5EB77-7B2F-46D8-99AE-69FCB1CBCD43}" type="datetime1">
              <a:rPr lang="en-US" smtClean="0"/>
              <a:pPr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1707-747E-C946-9ECD-54E2551B1C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3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508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4845"/>
            <a:ext cx="4040188" cy="4235593"/>
          </a:xfrm>
        </p:spPr>
        <p:txBody>
          <a:bodyPr/>
          <a:lstStyle>
            <a:lvl1pPr>
              <a:defRPr sz="2400"/>
            </a:lvl1pPr>
            <a:lvl2pPr>
              <a:defRPr lang="en-CA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CA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CA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marL="742950" lvl="1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90000"/>
              <a:buFont typeface="Calibri" pitchFamily="34" charset="0"/>
              <a:buChar char="—"/>
            </a:pPr>
            <a:r>
              <a:rPr lang="en-CA" dirty="0" smtClean="0"/>
              <a:t>Second level</a:t>
            </a:r>
          </a:p>
          <a:p>
            <a:pPr marL="1143000" lvl="2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§"/>
            </a:pPr>
            <a:r>
              <a:rPr lang="en-CA" dirty="0" smtClean="0"/>
              <a:t>Third level</a:t>
            </a:r>
          </a:p>
          <a:p>
            <a:pPr marL="1600200" lvl="3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CA" dirty="0" smtClean="0"/>
              <a:t>Fourth level</a:t>
            </a:r>
          </a:p>
          <a:p>
            <a:pPr marL="2057400" lvl="4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Calibri" pitchFamily="34" charset="0"/>
              <a:buChar char="—"/>
            </a:pPr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508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4845"/>
            <a:ext cx="4041775" cy="4235593"/>
          </a:xfrm>
        </p:spPr>
        <p:txBody>
          <a:bodyPr/>
          <a:lstStyle>
            <a:lvl1pPr>
              <a:defRPr sz="2400"/>
            </a:lvl1pPr>
            <a:lvl2pPr>
              <a:defRPr lang="en-CA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CA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CA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marL="742950" lvl="1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90000"/>
              <a:buFont typeface="Calibri" pitchFamily="34" charset="0"/>
              <a:buChar char="—"/>
            </a:pPr>
            <a:r>
              <a:rPr lang="en-CA" dirty="0" smtClean="0"/>
              <a:t>Second level</a:t>
            </a:r>
          </a:p>
          <a:p>
            <a:pPr marL="1143000" lvl="2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§"/>
            </a:pPr>
            <a:r>
              <a:rPr lang="en-CA" dirty="0" smtClean="0"/>
              <a:t>Third level</a:t>
            </a:r>
          </a:p>
          <a:p>
            <a:pPr marL="1600200" lvl="3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CA" dirty="0" smtClean="0"/>
              <a:t>Fourth level</a:t>
            </a:r>
          </a:p>
          <a:p>
            <a:pPr marL="2057400" lvl="4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Calibri" pitchFamily="34" charset="0"/>
              <a:buChar char="—"/>
            </a:pPr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B826-8122-4B6B-9313-CFD2E5CD38C7}" type="datetime1">
              <a:rPr lang="en-US" smtClean="0"/>
              <a:pPr/>
              <a:t>11/11/16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1707-747E-C946-9ECD-54E2551B1C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9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70077"/>
            <a:ext cx="5486400" cy="365749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6CBD6-C263-48A2-B54C-2645A0E2C7D6}" type="datetime1">
              <a:rPr lang="en-US" smtClean="0"/>
              <a:pPr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1707-747E-C946-9ECD-54E2551B1C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0036" y="1"/>
            <a:ext cx="7346763" cy="793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0" y="1260092"/>
            <a:ext cx="8229600" cy="4866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marL="742950" lvl="1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90000"/>
              <a:buFont typeface="Calibri" pitchFamily="34" charset="0"/>
              <a:buChar char="—"/>
            </a:pPr>
            <a:r>
              <a:rPr lang="en-CA" dirty="0" smtClean="0"/>
              <a:t>Second level</a:t>
            </a:r>
          </a:p>
          <a:p>
            <a:pPr marL="1143000" lvl="2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§"/>
            </a:pPr>
            <a:r>
              <a:rPr lang="en-CA" dirty="0" smtClean="0"/>
              <a:t>Third level</a:t>
            </a:r>
          </a:p>
          <a:p>
            <a:pPr marL="1600200" lvl="3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CA" dirty="0" smtClean="0"/>
              <a:t>Fourth level</a:t>
            </a:r>
          </a:p>
          <a:p>
            <a:pPr marL="2057400" lvl="4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Calibri" pitchFamily="34" charset="0"/>
              <a:buChar char="—"/>
            </a:pPr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456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E334D-9C00-4EAA-8719-BD3BEBFD0F79}" type="datetime1">
              <a:rPr lang="en-US" smtClean="0"/>
              <a:pPr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2001" y="6356350"/>
            <a:ext cx="5323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74000" y="6356350"/>
            <a:ext cx="8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1707-747E-C946-9ECD-54E2551B1C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8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7" r:id="rId4"/>
  </p:sldLayoutIdLst>
  <p:hf sldNum="0" hdr="0" dt="0"/>
  <p:txStyles>
    <p:titleStyle>
      <a:lvl1pPr algn="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F0000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90000"/>
        <a:buFont typeface="Wingdings" charset="2"/>
        <a:buChar char="§"/>
        <a:defRPr lang="en-CA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charset="2"/>
        <a:buChar char="§"/>
        <a:defRPr lang="en-CA" sz="2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charset="2"/>
        <a:buChar char="§"/>
        <a:defRPr lang="en-CA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charset="2"/>
        <a:buChar char="§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858" y="1713053"/>
            <a:ext cx="5652601" cy="202805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Automate Your Data Analysis Testing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858" y="3712098"/>
            <a:ext cx="5652601" cy="147336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Stephen Childs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November 12, 2016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33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32"/>
    </mc:Choice>
    <mc:Fallback>
      <p:transition spd="slow" advTm="893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Run statistics (describe method) – are they what you expect.</a:t>
            </a:r>
          </a:p>
          <a:p>
            <a:r>
              <a:rPr lang="en-US" sz="4000" dirty="0" smtClean="0"/>
              <a:t>Are the observations unique</a:t>
            </a:r>
          </a:p>
          <a:p>
            <a:r>
              <a:rPr lang="en-US" sz="4000" dirty="0" smtClean="0"/>
              <a:t>Columns of the expected type</a:t>
            </a:r>
          </a:p>
          <a:p>
            <a:r>
              <a:rPr lang="en-US" sz="4000" dirty="0" smtClean="0"/>
              <a:t>Observations in the expected range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7114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488"/>
    </mc:Choice>
    <mc:Fallback>
      <p:transition spd="slow" advTm="664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2" y="899309"/>
            <a:ext cx="8675664" cy="521212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75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761"/>
    </mc:Choice>
    <mc:Fallback>
      <p:transition spd="slow" advTm="1976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Compare output of your code to previous versions.</a:t>
            </a:r>
          </a:p>
          <a:p>
            <a:r>
              <a:rPr lang="en-US" sz="4000" dirty="0" smtClean="0"/>
              <a:t>Store versions in database – </a:t>
            </a:r>
            <a:r>
              <a:rPr lang="en-US" sz="4000" dirty="0" err="1" smtClean="0"/>
              <a:t>datetime</a:t>
            </a:r>
            <a:r>
              <a:rPr lang="en-US" sz="4000" dirty="0" smtClean="0"/>
              <a:t> stamp and “reliability” flag.</a:t>
            </a:r>
          </a:p>
          <a:p>
            <a:r>
              <a:rPr lang="en-US" sz="4000" dirty="0" smtClean="0"/>
              <a:t>Compare against the last solid version.</a:t>
            </a:r>
          </a:p>
          <a:p>
            <a:r>
              <a:rPr lang="en-US" sz="4000" dirty="0" smtClean="0"/>
              <a:t>Useful for legacy (no unit tests) code.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944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407"/>
    </mc:Choice>
    <mc:Fallback>
      <p:transition spd="slow" advTm="404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Data Frame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Relies on knowing your data</a:t>
            </a:r>
          </a:p>
          <a:p>
            <a:r>
              <a:rPr lang="en-US" sz="4000" dirty="0" smtClean="0"/>
              <a:t>Have unique row and column index</a:t>
            </a:r>
          </a:p>
          <a:p>
            <a:r>
              <a:rPr lang="en-US" sz="4000" dirty="0"/>
              <a:t>Put those unique identifiers in </a:t>
            </a:r>
            <a:r>
              <a:rPr lang="en-US" sz="4000" dirty="0" smtClean="0"/>
              <a:t>the index</a:t>
            </a:r>
          </a:p>
          <a:p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set_index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sz="3600" dirty="0" smtClean="0">
                <a:ea typeface="Consolas" charset="0"/>
                <a:cs typeface="Consolas" charset="0"/>
              </a:rPr>
              <a:t> </a:t>
            </a:r>
            <a:r>
              <a:rPr lang="en-US" sz="4000" dirty="0" smtClean="0">
                <a:ea typeface="Consolas" charset="0"/>
                <a:cs typeface="Consolas" charset="0"/>
              </a:rPr>
              <a:t>and 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reset_index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lvl="4"/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481"/>
    </mc:Choice>
    <mc:Fallback>
      <p:transition spd="slow" advTm="184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NumPy</a:t>
            </a:r>
            <a:r>
              <a:rPr lang="en-US" dirty="0" smtClean="0"/>
              <a:t> and Pandas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Numpy.setdiff1d(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x,y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dirty="0" err="1" smtClean="0"/>
              <a:t>x,y</a:t>
            </a:r>
            <a:r>
              <a:rPr lang="en-US" dirty="0" smtClean="0"/>
              <a:t> are array-like</a:t>
            </a:r>
          </a:p>
          <a:p>
            <a:pPr lvl="1"/>
            <a:r>
              <a:rPr lang="en-US" dirty="0" smtClean="0"/>
              <a:t>Returns unique entries in y that aren’t in x</a:t>
            </a:r>
          </a:p>
          <a:p>
            <a:pPr lvl="1"/>
            <a:r>
              <a:rPr lang="en-US" dirty="0" smtClean="0"/>
              <a:t>Find dropped and new rows/columns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Numpy.intersect1d(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x,y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X, y ar</a:t>
            </a:r>
            <a:r>
              <a:rPr lang="en-US" dirty="0" smtClean="0"/>
              <a:t>e array-like</a:t>
            </a:r>
            <a:endParaRPr lang="en-US" dirty="0"/>
          </a:p>
          <a:p>
            <a:pPr lvl="1"/>
            <a:r>
              <a:rPr lang="en-US" dirty="0" smtClean="0"/>
              <a:t>Return unique entries that are in x &amp; y</a:t>
            </a:r>
          </a:p>
          <a:p>
            <a:pPr lvl="1"/>
            <a:r>
              <a:rPr lang="en-US" dirty="0" smtClean="0"/>
              <a:t>Create a comparable matrix</a:t>
            </a:r>
          </a:p>
          <a:p>
            <a:r>
              <a:rPr lang="en-US" dirty="0" smtClean="0"/>
              <a:t>Pandas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loc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/>
              <a:t>indexing</a:t>
            </a:r>
          </a:p>
          <a:p>
            <a:pPr lvl="1"/>
            <a:r>
              <a:rPr lang="en-US" dirty="0" smtClean="0"/>
              <a:t>Take the results of the above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0393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647"/>
    </mc:Choice>
    <mc:Fallback>
      <p:transition spd="slow" advTm="226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Old and New Data Frame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871707"/>
            <a:ext cx="4041775" cy="2060735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21499"/>
            <a:ext cx="4040188" cy="1961152"/>
          </a:xfrm>
        </p:spPr>
      </p:pic>
    </p:spTree>
    <p:extLst>
      <p:ext uri="{BB962C8B-B14F-4D97-AF65-F5344CB8AC3E}">
        <p14:creationId xmlns:p14="http://schemas.microsoft.com/office/powerpoint/2010/main" val="179949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92"/>
    </mc:Choice>
    <mc:Fallback>
      <p:transition spd="slow" advTm="219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Rows Removed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3" y="2326512"/>
            <a:ext cx="8522186" cy="250013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14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05"/>
    </mc:Choice>
    <mc:Fallback>
      <p:transition spd="slow" advTm="7105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Rows Added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1" y="2257064"/>
            <a:ext cx="8688013" cy="295154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37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48"/>
    </mc:Choice>
    <mc:Fallback>
      <p:transition spd="slow" advTm="164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Removed Columns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3" y="956620"/>
            <a:ext cx="8692847" cy="493489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37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82"/>
    </mc:Choice>
    <mc:Fallback>
      <p:transition spd="slow" advTm="1382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Added Columns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5" y="898747"/>
            <a:ext cx="8465413" cy="48870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74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2"/>
    </mc:Choice>
    <mc:Fallback>
      <p:transition spd="slow" advTm="78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Economics</a:t>
            </a:r>
          </a:p>
          <a:p>
            <a:r>
              <a:rPr lang="en-US" sz="4000" dirty="0" smtClean="0"/>
              <a:t>Educational Research</a:t>
            </a:r>
          </a:p>
          <a:p>
            <a:r>
              <a:rPr lang="en-US" sz="4000" dirty="0" smtClean="0"/>
              <a:t>Institutional Research</a:t>
            </a:r>
          </a:p>
          <a:p>
            <a:r>
              <a:rPr lang="en-US" sz="4000" dirty="0" smtClean="0"/>
              <a:t>The 80%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3174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279"/>
    </mc:Choice>
    <mc:Fallback>
      <p:transition spd="slow" advTm="432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the same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rows, cols = </a:t>
            </a:r>
            <a:endParaRPr lang="en-US" sz="3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	np.intersect1d(x1.index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, 												y1.index), </a:t>
            </a:r>
            <a:endParaRPr lang="en-US" sz="3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 np.intersect1d(x1.columns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, 											y1.columns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same_x1 = x1.loc[rows, cols]</a:t>
            </a:r>
          </a:p>
          <a:p>
            <a:pPr marL="0" indent="0">
              <a:buNone/>
            </a:pP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same_y1 = y1.loc[</a:t>
            </a:r>
            <a:r>
              <a:rPr lang="is-IS" sz="3600" dirty="0" smtClean="0">
                <a:latin typeface="Consolas" charset="0"/>
                <a:ea typeface="Consolas" charset="0"/>
                <a:cs typeface="Consolas" charset="0"/>
              </a:rPr>
              <a:t>rows, cols]</a:t>
            </a:r>
            <a:endParaRPr lang="en-US" sz="36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3785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14"/>
    </mc:Choice>
    <mc:Fallback>
      <p:transition spd="slow" advTm="9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rows/columns with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err="1">
                <a:latin typeface="Consolas" charset="0"/>
                <a:ea typeface="Consolas" charset="0"/>
                <a:cs typeface="Consolas" charset="0"/>
              </a:rPr>
              <a:t>x.loc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[~((x == y).all(axis=1)),                 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			 ~((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x == y).all(axis=0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))]</a:t>
            </a:r>
          </a:p>
          <a:p>
            <a:pPr marL="0" indent="0">
              <a:buNone/>
            </a:pP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[~(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x==y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)].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applymap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3600" dirty="0" err="1" smtClean="0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) + </a:t>
            </a:r>
          </a:p>
          <a:p>
            <a:pPr marL="0" indent="0">
              <a:buNone/>
            </a:pP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‘ -&gt; ‘</a:t>
            </a:r>
          </a:p>
          <a:p>
            <a:pPr marL="0" indent="0">
              <a:buNone/>
            </a:pPr>
            <a:r>
              <a:rPr lang="en-US" sz="3600" dirty="0" err="1">
                <a:latin typeface="Consolas" charset="0"/>
                <a:ea typeface="Consolas" charset="0"/>
                <a:cs typeface="Consolas" charset="0"/>
              </a:rPr>
              <a:t>y.loc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[~((x == y).all(axis=1)),                 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 			 ~((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x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==y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).all(axis=0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))]</a:t>
            </a:r>
          </a:p>
          <a:p>
            <a:pPr marL="0" indent="0">
              <a:buNone/>
            </a:pP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[~(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x==y)].</a:t>
            </a:r>
            <a:r>
              <a:rPr lang="en-US" sz="3600" dirty="0" err="1">
                <a:latin typeface="Consolas" charset="0"/>
                <a:ea typeface="Consolas" charset="0"/>
                <a:cs typeface="Consolas" charset="0"/>
              </a:rPr>
              <a:t>applymap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3600" dirty="0" err="1"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36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32001" y="1160086"/>
            <a:ext cx="5861933" cy="59926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32000" y="3731595"/>
            <a:ext cx="5861933" cy="59926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32000" y="1774247"/>
            <a:ext cx="5861933" cy="599266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31999" y="4330861"/>
            <a:ext cx="5861933" cy="599266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7201" y="2440215"/>
            <a:ext cx="2374896" cy="54745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6533" y="4954783"/>
            <a:ext cx="2374896" cy="54745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3388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313"/>
    </mc:Choice>
    <mc:Fallback>
      <p:transition spd="slow" advTm="143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78" y="1838304"/>
            <a:ext cx="8730238" cy="343975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98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32"/>
    </mc:Choice>
    <mc:Fallback>
      <p:transition spd="slow" advTm="6532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Number of rows/columns added/removed - compare % to threshold number</a:t>
            </a:r>
          </a:p>
          <a:p>
            <a:r>
              <a:rPr lang="en-US" sz="4000" dirty="0" smtClean="0"/>
              <a:t>Number of differences within common rows/columns – more than expected?</a:t>
            </a:r>
          </a:p>
          <a:p>
            <a:r>
              <a:rPr lang="en-US" sz="4000" dirty="0" smtClean="0"/>
              <a:t>Differences clustered in 1 row or column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6713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85"/>
    </mc:Choice>
    <mc:Fallback>
      <p:transition spd="slow" advTm="96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Will post to my </a:t>
            </a:r>
            <a:r>
              <a:rPr lang="en-US" sz="4000" dirty="0" err="1" smtClean="0"/>
              <a:t>github</a:t>
            </a:r>
            <a:r>
              <a:rPr lang="en-US" sz="4000" dirty="0" smtClean="0"/>
              <a:t>: </a:t>
            </a:r>
            <a:r>
              <a:rPr lang="en-US" sz="4000" dirty="0" err="1" smtClean="0"/>
              <a:t>github.com</a:t>
            </a:r>
            <a:r>
              <a:rPr lang="en-US" sz="4000" dirty="0" smtClean="0"/>
              <a:t>/</a:t>
            </a:r>
            <a:r>
              <a:rPr lang="en-US" sz="4000" dirty="0" err="1" smtClean="0"/>
              <a:t>sechilds</a:t>
            </a:r>
            <a:endParaRPr lang="en-US" sz="4000" dirty="0" smtClean="0"/>
          </a:p>
          <a:p>
            <a:r>
              <a:rPr lang="en-US" sz="4000" dirty="0" smtClean="0"/>
              <a:t>Follow me on twitter: @</a:t>
            </a:r>
            <a:r>
              <a:rPr lang="en-US" sz="4000" dirty="0" err="1" smtClean="0"/>
              <a:t>sechilds</a:t>
            </a:r>
            <a:endParaRPr lang="en-US" sz="4000" dirty="0" smtClean="0"/>
          </a:p>
          <a:p>
            <a:r>
              <a:rPr lang="en-US" sz="4000" dirty="0" err="1" smtClean="0"/>
              <a:t>PyData</a:t>
            </a:r>
            <a:r>
              <a:rPr lang="en-US" sz="4000" dirty="0" smtClean="0"/>
              <a:t> Calgary – </a:t>
            </a:r>
            <a:r>
              <a:rPr lang="en-US" sz="4000" dirty="0" err="1" smtClean="0"/>
              <a:t>meetup.com</a:t>
            </a:r>
            <a:endParaRPr lang="en-US" sz="4000" dirty="0" smtClean="0"/>
          </a:p>
          <a:p>
            <a:r>
              <a:rPr lang="en-US" sz="4000" dirty="0" err="1" smtClean="0"/>
              <a:t>PyYYC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0081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765"/>
    </mc:Choice>
    <mc:Fallback>
      <p:transition spd="slow" advTm="237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Saw TDD</a:t>
            </a:r>
          </a:p>
          <a:p>
            <a:r>
              <a:rPr lang="en-US" sz="4000" dirty="0" smtClean="0"/>
              <a:t>How to apply to data preparation?</a:t>
            </a:r>
          </a:p>
          <a:p>
            <a:r>
              <a:rPr lang="en-US" sz="4000" dirty="0" smtClean="0"/>
              <a:t>Unit tests – should be </a:t>
            </a:r>
            <a:r>
              <a:rPr lang="en-US" sz="4000" b="1" dirty="0" smtClean="0"/>
              <a:t>fast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1569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750"/>
    </mc:Choice>
    <mc:Fallback>
      <p:transition spd="slow" advTm="407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Introduction</a:t>
            </a:r>
          </a:p>
          <a:p>
            <a:r>
              <a:rPr lang="en-US" sz="4000" dirty="0" err="1" smtClean="0"/>
              <a:t>Py.test</a:t>
            </a:r>
            <a:endParaRPr lang="en-US" sz="4000" dirty="0" smtClean="0"/>
          </a:p>
          <a:p>
            <a:r>
              <a:rPr lang="en-US" sz="4000" dirty="0" err="1" smtClean="0"/>
              <a:t>numpy.testing</a:t>
            </a:r>
            <a:endParaRPr lang="en-US" sz="4000" dirty="0" smtClean="0"/>
          </a:p>
          <a:p>
            <a:r>
              <a:rPr lang="en-US" sz="4000" dirty="0" smtClean="0"/>
              <a:t>Unit tests</a:t>
            </a:r>
          </a:p>
          <a:p>
            <a:r>
              <a:rPr lang="en-US" sz="4000" dirty="0" smtClean="0"/>
              <a:t>Testing data</a:t>
            </a:r>
          </a:p>
          <a:p>
            <a:r>
              <a:rPr lang="en-US" sz="4000" dirty="0" smtClean="0"/>
              <a:t>Comparing data frames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5885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179"/>
    </mc:Choice>
    <mc:Fallback>
      <p:transition spd="slow" advTm="351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Py.test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Major Python test framework</a:t>
            </a:r>
          </a:p>
          <a:p>
            <a:r>
              <a:rPr lang="en-US" sz="4000" dirty="0" smtClean="0"/>
              <a:t>Runs </a:t>
            </a:r>
            <a:r>
              <a:rPr lang="en-US" sz="4000" dirty="0" err="1" smtClean="0">
                <a:latin typeface="Consolas" charset="0"/>
                <a:ea typeface="Consolas" charset="0"/>
                <a:cs typeface="Consolas" charset="0"/>
              </a:rPr>
              <a:t>unittest</a:t>
            </a:r>
            <a:r>
              <a:rPr lang="en-US" sz="4000" dirty="0" smtClean="0"/>
              <a:t> and </a:t>
            </a:r>
            <a:r>
              <a:rPr lang="en-US" sz="4000" dirty="0" smtClean="0">
                <a:latin typeface="Consolas" charset="0"/>
                <a:ea typeface="Consolas" charset="0"/>
                <a:cs typeface="Consolas" charset="0"/>
              </a:rPr>
              <a:t>nose</a:t>
            </a:r>
            <a:r>
              <a:rPr lang="en-US" sz="4000" dirty="0" smtClean="0"/>
              <a:t> tests as well</a:t>
            </a:r>
          </a:p>
          <a:p>
            <a:r>
              <a:rPr lang="en-US" sz="4000" dirty="0" smtClean="0"/>
              <a:t>Re-writes </a:t>
            </a:r>
            <a:r>
              <a:rPr lang="en-US" sz="4000" dirty="0" smtClean="0">
                <a:latin typeface="Consolas" charset="0"/>
                <a:ea typeface="Consolas" charset="0"/>
                <a:cs typeface="Consolas" charset="0"/>
              </a:rPr>
              <a:t>assert</a:t>
            </a:r>
            <a:r>
              <a:rPr lang="en-US" sz="4000" dirty="0" smtClean="0"/>
              <a:t> statements</a:t>
            </a:r>
          </a:p>
          <a:p>
            <a:r>
              <a:rPr lang="en-US" sz="4000" dirty="0" smtClean="0"/>
              <a:t>Fixtures - </a:t>
            </a:r>
            <a:r>
              <a:rPr lang="en-US" sz="4000" dirty="0" smtClean="0">
                <a:latin typeface="Consolas" charset="0"/>
                <a:ea typeface="Consolas" charset="0"/>
                <a:cs typeface="Consolas" charset="0"/>
              </a:rPr>
              <a:t>@</a:t>
            </a:r>
            <a:r>
              <a:rPr lang="en-US" sz="4000" dirty="0" err="1" smtClean="0">
                <a:latin typeface="Consolas" charset="0"/>
                <a:ea typeface="Consolas" charset="0"/>
                <a:cs typeface="Consolas" charset="0"/>
              </a:rPr>
              <a:t>pytest.fixture</a:t>
            </a:r>
            <a:r>
              <a:rPr lang="en-US" sz="4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000" dirty="0" smtClean="0"/>
              <a:t>decorator 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12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548"/>
    </mc:Choice>
    <mc:Fallback>
      <p:transition spd="slow" advTm="465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@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pytest.fixture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(scope='module')</a:t>
            </a:r>
          </a:p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output_data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from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project.db_engines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create_mssql_engine</a:t>
            </a:r>
            <a:endParaRPr lang="de-DE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dirty="0" err="1" smtClean="0">
                <a:latin typeface="Consolas" charset="0"/>
                <a:ea typeface="Consolas" charset="0"/>
                <a:cs typeface="Consolas" charset="0"/>
              </a:rPr>
              <a:t>engine</a:t>
            </a: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create_mssql_engine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dirty="0" err="1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e-DE" dirty="0" err="1" smtClean="0">
                <a:latin typeface="Consolas" charset="0"/>
                <a:ea typeface="Consolas" charset="0"/>
                <a:cs typeface="Consolas" charset="0"/>
              </a:rPr>
              <a:t>pd.read_sql_table</a:t>
            </a: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indent="0">
              <a:buNone/>
            </a:pP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    ‘</a:t>
            </a:r>
            <a:r>
              <a:rPr lang="de-DE" dirty="0" err="1" smtClean="0">
                <a:latin typeface="Consolas" charset="0"/>
                <a:ea typeface="Consolas" charset="0"/>
                <a:cs typeface="Consolas" charset="0"/>
              </a:rPr>
              <a:t>output_data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',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engine</a:t>
            </a: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34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124"/>
    </mc:Choice>
    <mc:Fallback>
      <p:transition spd="slow" advTm="561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fixture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test_unique_student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output_data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output_data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assert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True not in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df.duplicated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(subset=[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'id’]).</a:t>
            </a:r>
            <a:r>
              <a:rPr lang="de-DE" dirty="0" err="1" smtClean="0">
                <a:latin typeface="Consolas" charset="0"/>
                <a:ea typeface="Consolas" charset="0"/>
                <a:cs typeface="Consolas" charset="0"/>
              </a:rPr>
              <a:t>unique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()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89630" y="2615878"/>
            <a:ext cx="2187616" cy="613459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450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106"/>
    </mc:Choice>
    <mc:Fallback>
      <p:transition spd="slow" advTm="791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NumPy.testing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err="1" smtClean="0">
                <a:latin typeface="Consolas" charset="0"/>
                <a:ea typeface="Consolas" charset="0"/>
                <a:cs typeface="Consolas" charset="0"/>
              </a:rPr>
              <a:t>np.testing.assert_array_equal</a:t>
            </a:r>
            <a:r>
              <a:rPr lang="en-US" sz="3500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r>
              <a:rPr lang="en-US" sz="3500" dirty="0" err="1">
                <a:latin typeface="Consolas" charset="0"/>
                <a:ea typeface="Consolas" charset="0"/>
                <a:cs typeface="Consolas" charset="0"/>
              </a:rPr>
              <a:t>np.testing.assert_array_close</a:t>
            </a:r>
            <a:r>
              <a:rPr lang="en-US" sz="3500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r>
              <a:rPr lang="en-US" sz="4000" dirty="0" smtClean="0"/>
              <a:t>Works with </a:t>
            </a:r>
            <a:r>
              <a:rPr lang="en-US" sz="3500" dirty="0" err="1">
                <a:latin typeface="Consolas" charset="0"/>
                <a:ea typeface="Consolas" charset="0"/>
                <a:cs typeface="Consolas" charset="0"/>
              </a:rPr>
              <a:t>py.test</a:t>
            </a:r>
            <a:endParaRPr lang="en-US" sz="35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4000" dirty="0" smtClean="0"/>
              <a:t>Takes </a:t>
            </a:r>
            <a:r>
              <a:rPr lang="en-US" sz="4000" dirty="0" err="1" smtClean="0"/>
              <a:t>numpy</a:t>
            </a:r>
            <a:r>
              <a:rPr lang="en-US" sz="4000" dirty="0" smtClean="0"/>
              <a:t> arrays, not pandas </a:t>
            </a:r>
            <a:r>
              <a:rPr lang="en-US" sz="4000" dirty="0" err="1" smtClean="0"/>
              <a:t>dataframes</a:t>
            </a:r>
            <a:endParaRPr lang="en-US" sz="4000" dirty="0" smtClean="0"/>
          </a:p>
          <a:p>
            <a:r>
              <a:rPr lang="en-US" sz="4000" dirty="0" smtClean="0"/>
              <a:t>Convert with </a:t>
            </a:r>
            <a:r>
              <a:rPr lang="en-US" sz="3500" dirty="0" err="1">
                <a:latin typeface="Consolas" charset="0"/>
                <a:ea typeface="Consolas" charset="0"/>
                <a:cs typeface="Consolas" charset="0"/>
              </a:rPr>
              <a:t>DataFrame.values</a:t>
            </a:r>
            <a:r>
              <a:rPr lang="en-US" sz="4000" dirty="0" smtClean="0"/>
              <a:t>, </a:t>
            </a:r>
            <a:r>
              <a:rPr lang="en-US" sz="3500" dirty="0" err="1">
                <a:latin typeface="Consolas" charset="0"/>
                <a:ea typeface="Consolas" charset="0"/>
                <a:cs typeface="Consolas" charset="0"/>
              </a:rPr>
              <a:t>Series.values</a:t>
            </a:r>
            <a:endParaRPr lang="en-US" sz="35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2092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143"/>
    </mc:Choice>
    <mc:Fallback>
      <p:transition spd="slow" advTm="541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These tools let you write unit tests</a:t>
            </a:r>
          </a:p>
          <a:p>
            <a:r>
              <a:rPr lang="en-US" sz="4000" dirty="0" smtClean="0"/>
              <a:t>Break data preparation code into small functions</a:t>
            </a:r>
          </a:p>
          <a:p>
            <a:r>
              <a:rPr lang="en-US" sz="4000" dirty="0" smtClean="0"/>
              <a:t>Think of a test for all cases</a:t>
            </a:r>
          </a:p>
          <a:p>
            <a:r>
              <a:rPr lang="en-US" sz="4000" dirty="0" smtClean="0"/>
              <a:t>Supply fake data to cover all tests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8392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973"/>
    </mc:Choice>
    <mc:Fallback>
      <p:transition spd="slow" advTm="689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4.8|8.7|2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4.5|9.1|2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2|8|1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5.1|12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4|1.5|2.5|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3.6|0.4|1.5|0.3|5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9|3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.3|1.7|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|27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|3.9|10|8.6|5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|4.8|26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18.7|2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4.9|2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16.9|11.1|23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|24.6|1.8|1.8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E32726"/>
      </a:accent1>
      <a:accent2>
        <a:srgbClr val="FFD200"/>
      </a:accent2>
      <a:accent3>
        <a:srgbClr val="FBB031"/>
      </a:accent3>
      <a:accent4>
        <a:srgbClr val="F47C00"/>
      </a:accent4>
      <a:accent5>
        <a:srgbClr val="AF2626"/>
      </a:accent5>
      <a:accent6>
        <a:srgbClr val="6D3321"/>
      </a:accent6>
      <a:hlink>
        <a:srgbClr val="E32726"/>
      </a:hlink>
      <a:folHlink>
        <a:srgbClr val="6633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10648</TotalTime>
  <Words>479</Words>
  <Application>Microsoft Macintosh PowerPoint</Application>
  <PresentationFormat>On-screen Show (4:3)</PresentationFormat>
  <Paragraphs>105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Consolas</vt:lpstr>
      <vt:lpstr>Courier New</vt:lpstr>
      <vt:lpstr>Wingdings</vt:lpstr>
      <vt:lpstr>Arial</vt:lpstr>
      <vt:lpstr>Office Theme</vt:lpstr>
      <vt:lpstr>Automate Your Data Analysis Testing</vt:lpstr>
      <vt:lpstr>Introduction</vt:lpstr>
      <vt:lpstr>Test Driven Development</vt:lpstr>
      <vt:lpstr>Agenda</vt:lpstr>
      <vt:lpstr>Py.test</vt:lpstr>
      <vt:lpstr>Fixture example</vt:lpstr>
      <vt:lpstr>Using a fixture</vt:lpstr>
      <vt:lpstr>NumPy.testing</vt:lpstr>
      <vt:lpstr>Unit Tests</vt:lpstr>
      <vt:lpstr>Testing Data</vt:lpstr>
      <vt:lpstr>Descriptive Statistics</vt:lpstr>
      <vt:lpstr>Comparing Data Frames</vt:lpstr>
      <vt:lpstr>Implementing Data Frame Comparison</vt:lpstr>
      <vt:lpstr>Use NumPy and Pandas functions</vt:lpstr>
      <vt:lpstr>Example Old and New Data Frame</vt:lpstr>
      <vt:lpstr>Rows Removed</vt:lpstr>
      <vt:lpstr>Rows Added</vt:lpstr>
      <vt:lpstr>Removed Columns</vt:lpstr>
      <vt:lpstr>Added Columns</vt:lpstr>
      <vt:lpstr>Compare the same rows</vt:lpstr>
      <vt:lpstr>Find rows/columns with differences</vt:lpstr>
      <vt:lpstr>Changes</vt:lpstr>
      <vt:lpstr>Automated Comparison</vt:lpstr>
      <vt:lpstr>Jupyter Notebook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Cressman</dc:creator>
  <cp:lastModifiedBy>Microsoft Office User</cp:lastModifiedBy>
  <cp:revision>78</cp:revision>
  <dcterms:created xsi:type="dcterms:W3CDTF">2013-07-31T17:26:06Z</dcterms:created>
  <dcterms:modified xsi:type="dcterms:W3CDTF">2016-11-12T16:40:49Z</dcterms:modified>
</cp:coreProperties>
</file>