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jocpXRb9OFvhS/OrpLVrPUjaL1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8ECCEA6-CC14-4B3E-9F84-092B3A538186}">
  <a:tblStyle styleId="{C8ECCEA6-CC14-4B3E-9F84-092B3A538186}" styleName="Table_0">
    <a:wholeTbl>
      <a:tcTxStyle b="off" i="off">
        <a:font>
          <a:latin typeface="Tw Cen MT"/>
          <a:ea typeface="Tw Cen MT"/>
          <a:cs typeface="Tw Cen MT"/>
        </a:font>
        <a:schemeClr val="dk1"/>
      </a:tcTxStyle>
      <a:tcStyle>
        <a:tcBdr>
          <a:left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F1F6"/>
          </a:solidFill>
        </a:fill>
      </a:tcStyle>
    </a:wholeTbl>
    <a:band1H>
      <a:tcTxStyle/>
      <a:tcStyle>
        <a:fill>
          <a:solidFill>
            <a:srgbClr val="CEE1EE"/>
          </a:solidFill>
        </a:fill>
      </a:tcStyle>
    </a:band1H>
    <a:band2H>
      <a:tcTxStyle/>
    </a:band2H>
    <a:band1V>
      <a:tcTxStyle/>
      <a:tcStyle>
        <a:fill>
          <a:solidFill>
            <a:srgbClr val="CEE1EE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E8F1F6"/>
          </a:solidFill>
        </a:fill>
      </a:tcStyle>
    </a:lastRow>
    <a:seCell>
      <a:tcTxStyle/>
    </a:seCell>
    <a:swCell>
      <a:tcTxStyle/>
    </a:swCell>
    <a:firstRow>
      <a:tcTxStyle b="on" i="off"/>
      <a:tcStyle>
        <a:fill>
          <a:solidFill>
            <a:srgbClr val="E8F1F6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 слайд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3" name="Google Shape;13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5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анорамная фотография с подписью">
  <p:cSld name="Панорамная фотография с подписью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79" name="Google Shape;79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4"/>
          <p:cNvSpPr txBox="1"/>
          <p:nvPr>
            <p:ph type="title"/>
          </p:nvPr>
        </p:nvSpPr>
        <p:spPr>
          <a:xfrm>
            <a:off x="913794" y="4289374"/>
            <a:ext cx="10364432" cy="8116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4"/>
          <p:cNvSpPr/>
          <p:nvPr>
            <p:ph idx="2" type="pic"/>
          </p:nvPr>
        </p:nvSpPr>
        <p:spPr>
          <a:xfrm>
            <a:off x="1184744" y="698261"/>
            <a:ext cx="9822532" cy="3214136"/>
          </a:xfrm>
          <a:prstGeom prst="roundRect">
            <a:avLst>
              <a:gd fmla="val 4944" name="adj"/>
            </a:avLst>
          </a:prstGeom>
          <a:noFill/>
          <a:ln cap="sq" cmpd="sng" w="82550">
            <a:solidFill>
              <a:srgbClr val="C0D3E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82" name="Google Shape;82;p24"/>
          <p:cNvSpPr txBox="1"/>
          <p:nvPr>
            <p:ph idx="1" type="body"/>
          </p:nvPr>
        </p:nvSpPr>
        <p:spPr>
          <a:xfrm>
            <a:off x="913774" y="5108728"/>
            <a:ext cx="10364452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3" name="Google Shape;83;p24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4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4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подпись">
  <p:cSld name="Заголовок и подпись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87" name="Google Shape;87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5"/>
          <p:cNvSpPr txBox="1"/>
          <p:nvPr>
            <p:ph type="title"/>
          </p:nvPr>
        </p:nvSpPr>
        <p:spPr>
          <a:xfrm>
            <a:off x="913774" y="609599"/>
            <a:ext cx="10364452" cy="34272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5"/>
          <p:cNvSpPr txBox="1"/>
          <p:nvPr>
            <p:ph idx="1" type="body"/>
          </p:nvPr>
        </p:nvSpPr>
        <p:spPr>
          <a:xfrm>
            <a:off x="913775" y="4204821"/>
            <a:ext cx="10364452" cy="1586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0" name="Google Shape;90;p25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5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5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Цитата с подписью">
  <p:cSld name="Цитата с подписью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94" name="Google Shape;94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6"/>
          <p:cNvSpPr txBox="1"/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6"/>
          <p:cNvSpPr txBox="1"/>
          <p:nvPr>
            <p:ph idx="1" type="body"/>
          </p:nvPr>
        </p:nvSpPr>
        <p:spPr>
          <a:xfrm>
            <a:off x="1720644" y="3610032"/>
            <a:ext cx="8752299" cy="594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7" name="Google Shape;97;p26"/>
          <p:cNvSpPr txBox="1"/>
          <p:nvPr>
            <p:ph idx="2" type="body"/>
          </p:nvPr>
        </p:nvSpPr>
        <p:spPr>
          <a:xfrm>
            <a:off x="913774" y="4372796"/>
            <a:ext cx="10364452" cy="14210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8" name="Google Shape;98;p26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6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6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01" name="Google Shape;101;p26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b="0" lang="ru-RU" sz="8000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02" name="Google Shape;102;p26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b="0" lang="ru-RU" sz="8000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арточка имени">
  <p:cSld name="Карточка имени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04" name="Google Shape;104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7"/>
          <p:cNvSpPr txBox="1"/>
          <p:nvPr>
            <p:ph type="title"/>
          </p:nvPr>
        </p:nvSpPr>
        <p:spPr>
          <a:xfrm>
            <a:off x="913775" y="2138721"/>
            <a:ext cx="10364452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7"/>
          <p:cNvSpPr txBox="1"/>
          <p:nvPr>
            <p:ph idx="1" type="body"/>
          </p:nvPr>
        </p:nvSpPr>
        <p:spPr>
          <a:xfrm>
            <a:off x="913775" y="4662335"/>
            <a:ext cx="10364452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7" name="Google Shape;107;p27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7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7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ри колонки">
  <p:cSld name="Три колонки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11" name="Google Shape;111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8"/>
          <p:cNvSpPr txBox="1"/>
          <p:nvPr>
            <p:ph type="title"/>
          </p:nvPr>
        </p:nvSpPr>
        <p:spPr>
          <a:xfrm>
            <a:off x="913774" y="609600"/>
            <a:ext cx="10364452" cy="1605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8"/>
          <p:cNvSpPr txBox="1"/>
          <p:nvPr>
            <p:ph idx="1" type="body"/>
          </p:nvPr>
        </p:nvSpPr>
        <p:spPr>
          <a:xfrm>
            <a:off x="913774" y="2367093"/>
            <a:ext cx="329897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14" name="Google Shape;114;p28"/>
          <p:cNvSpPr txBox="1"/>
          <p:nvPr>
            <p:ph idx="2" type="body"/>
          </p:nvPr>
        </p:nvSpPr>
        <p:spPr>
          <a:xfrm>
            <a:off x="913774" y="2943355"/>
            <a:ext cx="3298976" cy="2847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15" name="Google Shape;115;p28"/>
          <p:cNvSpPr txBox="1"/>
          <p:nvPr>
            <p:ph idx="3" type="body"/>
          </p:nvPr>
        </p:nvSpPr>
        <p:spPr>
          <a:xfrm>
            <a:off x="4452389" y="2367093"/>
            <a:ext cx="329152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16" name="Google Shape;116;p28"/>
          <p:cNvSpPr txBox="1"/>
          <p:nvPr>
            <p:ph idx="4" type="body"/>
          </p:nvPr>
        </p:nvSpPr>
        <p:spPr>
          <a:xfrm>
            <a:off x="4441348" y="2943355"/>
            <a:ext cx="3303351" cy="2847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17" name="Google Shape;117;p28"/>
          <p:cNvSpPr txBox="1"/>
          <p:nvPr>
            <p:ph idx="5" type="body"/>
          </p:nvPr>
        </p:nvSpPr>
        <p:spPr>
          <a:xfrm>
            <a:off x="7973298" y="2367093"/>
            <a:ext cx="33049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18" name="Google Shape;118;p28"/>
          <p:cNvSpPr txBox="1"/>
          <p:nvPr>
            <p:ph idx="6" type="body"/>
          </p:nvPr>
        </p:nvSpPr>
        <p:spPr>
          <a:xfrm>
            <a:off x="7973298" y="2943355"/>
            <a:ext cx="3304928" cy="2847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19" name="Google Shape;119;p28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8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8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толбец с тремя рисунками">
  <p:cSld name="Столбец с тремя рисунками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23" name="Google Shape;123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9"/>
          <p:cNvSpPr txBox="1"/>
          <p:nvPr>
            <p:ph type="title"/>
          </p:nvPr>
        </p:nvSpPr>
        <p:spPr>
          <a:xfrm>
            <a:off x="913774" y="610772"/>
            <a:ext cx="10364452" cy="16039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9"/>
          <p:cNvSpPr txBox="1"/>
          <p:nvPr>
            <p:ph idx="1" type="body"/>
          </p:nvPr>
        </p:nvSpPr>
        <p:spPr>
          <a:xfrm>
            <a:off x="913774" y="4204820"/>
            <a:ext cx="329640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26" name="Google Shape;126;p29"/>
          <p:cNvSpPr/>
          <p:nvPr>
            <p:ph idx="2" type="pic"/>
          </p:nvPr>
        </p:nvSpPr>
        <p:spPr>
          <a:xfrm>
            <a:off x="913774" y="2367093"/>
            <a:ext cx="3296409" cy="1524000"/>
          </a:xfrm>
          <a:prstGeom prst="roundRect">
            <a:avLst>
              <a:gd fmla="val 9363" name="adj"/>
            </a:avLst>
          </a:prstGeom>
          <a:noFill/>
          <a:ln cap="sq" cmpd="sng" w="82550">
            <a:solidFill>
              <a:srgbClr val="C0D3E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27" name="Google Shape;127;p29"/>
          <p:cNvSpPr txBox="1"/>
          <p:nvPr>
            <p:ph idx="3" type="body"/>
          </p:nvPr>
        </p:nvSpPr>
        <p:spPr>
          <a:xfrm>
            <a:off x="913774" y="4781082"/>
            <a:ext cx="3296409" cy="1010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28" name="Google Shape;128;p29"/>
          <p:cNvSpPr txBox="1"/>
          <p:nvPr>
            <p:ph idx="4" type="body"/>
          </p:nvPr>
        </p:nvSpPr>
        <p:spPr>
          <a:xfrm>
            <a:off x="4442759" y="4204820"/>
            <a:ext cx="33018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29" name="Google Shape;129;p29"/>
          <p:cNvSpPr/>
          <p:nvPr>
            <p:ph idx="5" type="pic"/>
          </p:nvPr>
        </p:nvSpPr>
        <p:spPr>
          <a:xfrm>
            <a:off x="4441348" y="2367093"/>
            <a:ext cx="3303352" cy="1524000"/>
          </a:xfrm>
          <a:prstGeom prst="roundRect">
            <a:avLst>
              <a:gd fmla="val 8841" name="adj"/>
            </a:avLst>
          </a:prstGeom>
          <a:noFill/>
          <a:ln cap="sq" cmpd="sng" w="82550">
            <a:solidFill>
              <a:srgbClr val="C0D3E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30" name="Google Shape;130;p29"/>
          <p:cNvSpPr txBox="1"/>
          <p:nvPr>
            <p:ph idx="6" type="body"/>
          </p:nvPr>
        </p:nvSpPr>
        <p:spPr>
          <a:xfrm>
            <a:off x="4441348" y="4781080"/>
            <a:ext cx="3303352" cy="1010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1" name="Google Shape;131;p29"/>
          <p:cNvSpPr txBox="1"/>
          <p:nvPr>
            <p:ph idx="7" type="body"/>
          </p:nvPr>
        </p:nvSpPr>
        <p:spPr>
          <a:xfrm>
            <a:off x="7973298" y="4204820"/>
            <a:ext cx="330068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32" name="Google Shape;132;p29"/>
          <p:cNvSpPr/>
          <p:nvPr>
            <p:ph idx="8" type="pic"/>
          </p:nvPr>
        </p:nvSpPr>
        <p:spPr>
          <a:xfrm>
            <a:off x="7973298" y="2367093"/>
            <a:ext cx="3304928" cy="1524000"/>
          </a:xfrm>
          <a:prstGeom prst="roundRect">
            <a:avLst>
              <a:gd fmla="val 8841" name="adj"/>
            </a:avLst>
          </a:prstGeom>
          <a:noFill/>
          <a:ln cap="sq" cmpd="sng" w="82550">
            <a:solidFill>
              <a:srgbClr val="C0D3E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33" name="Google Shape;133;p29"/>
          <p:cNvSpPr txBox="1"/>
          <p:nvPr>
            <p:ph idx="9" type="body"/>
          </p:nvPr>
        </p:nvSpPr>
        <p:spPr>
          <a:xfrm>
            <a:off x="7973173" y="4781078"/>
            <a:ext cx="3305053" cy="10101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4" name="Google Shape;134;p29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9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9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вертикальный текст" type="vertTx">
  <p:cSld name="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38" name="Google Shape;138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30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0"/>
          <p:cNvSpPr txBox="1"/>
          <p:nvPr>
            <p:ph idx="1" type="body"/>
          </p:nvPr>
        </p:nvSpPr>
        <p:spPr>
          <a:xfrm rot="5400000">
            <a:off x="4383948" y="-1103079"/>
            <a:ext cx="3424107" cy="103644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30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0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0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Вертикальный заголовок и текст" type="vertTitleAndTx">
  <p:cSld name="VERTICAL_TITLE_AND_VERTICAL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45" name="Google Shape;145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31"/>
          <p:cNvSpPr txBox="1"/>
          <p:nvPr>
            <p:ph type="title"/>
          </p:nvPr>
        </p:nvSpPr>
        <p:spPr>
          <a:xfrm rot="5400000">
            <a:off x="7410763" y="1923737"/>
            <a:ext cx="5181599" cy="2553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1"/>
          <p:cNvSpPr txBox="1"/>
          <p:nvPr>
            <p:ph idx="1" type="body"/>
          </p:nvPr>
        </p:nvSpPr>
        <p:spPr>
          <a:xfrm rot="5400000">
            <a:off x="2152338" y="-628961"/>
            <a:ext cx="5181599" cy="7658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31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1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1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объе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8" name="Google Shape;18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6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" type="body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Title-R1d.png" id="25" name="Google Shape;25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17"/>
          <p:cNvSpPr txBox="1"/>
          <p:nvPr>
            <p:ph type="ctrTitle"/>
          </p:nvPr>
        </p:nvSpPr>
        <p:spPr>
          <a:xfrm>
            <a:off x="1751012" y="1300785"/>
            <a:ext cx="8689976" cy="25092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" type="subTitle"/>
          </p:nvPr>
        </p:nvSpPr>
        <p:spPr>
          <a:xfrm>
            <a:off x="1751012" y="3886200"/>
            <a:ext cx="8689976" cy="13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>
                <a:solidFill>
                  <a:srgbClr val="7F7F7F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8" name="Google Shape;28;p17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раздела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32" name="Google Shape;32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8"/>
          <p:cNvSpPr txBox="1"/>
          <p:nvPr>
            <p:ph type="title"/>
          </p:nvPr>
        </p:nvSpPr>
        <p:spPr>
          <a:xfrm>
            <a:off x="913774" y="828563"/>
            <a:ext cx="10351752" cy="27368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" type="body"/>
          </p:nvPr>
        </p:nvSpPr>
        <p:spPr>
          <a:xfrm>
            <a:off x="913774" y="3657457"/>
            <a:ext cx="10351752" cy="13681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18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8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Два объекта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39" name="Google Shape;39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9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9"/>
          <p:cNvSpPr txBox="1"/>
          <p:nvPr>
            <p:ph idx="1" type="body"/>
          </p:nvPr>
        </p:nvSpPr>
        <p:spPr>
          <a:xfrm>
            <a:off x="913774" y="2367092"/>
            <a:ext cx="51060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2" type="body"/>
          </p:nvPr>
        </p:nvSpPr>
        <p:spPr>
          <a:xfrm>
            <a:off x="6172200" y="2367092"/>
            <a:ext cx="5105400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9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равнение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47" name="Google Shape;47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20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" type="body"/>
          </p:nvPr>
        </p:nvSpPr>
        <p:spPr>
          <a:xfrm>
            <a:off x="1146328" y="2371018"/>
            <a:ext cx="4873474" cy="6799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b="0" sz="2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20"/>
          <p:cNvSpPr txBox="1"/>
          <p:nvPr>
            <p:ph idx="2" type="body"/>
          </p:nvPr>
        </p:nvSpPr>
        <p:spPr>
          <a:xfrm>
            <a:off x="913774" y="3051012"/>
            <a:ext cx="5106027" cy="274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3" type="body"/>
          </p:nvPr>
        </p:nvSpPr>
        <p:spPr>
          <a:xfrm>
            <a:off x="6396423" y="2371018"/>
            <a:ext cx="4881804" cy="6799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b="0" sz="2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20"/>
          <p:cNvSpPr txBox="1"/>
          <p:nvPr>
            <p:ph idx="4" type="body"/>
          </p:nvPr>
        </p:nvSpPr>
        <p:spPr>
          <a:xfrm>
            <a:off x="6172200" y="3051012"/>
            <a:ext cx="5105401" cy="274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0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олько заголовок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57" name="Google Shape;57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1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1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Объект с подписью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63" name="Google Shape;63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22"/>
          <p:cNvSpPr txBox="1"/>
          <p:nvPr>
            <p:ph type="title"/>
          </p:nvPr>
        </p:nvSpPr>
        <p:spPr>
          <a:xfrm>
            <a:off x="913775" y="609600"/>
            <a:ext cx="3935688" cy="20232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2"/>
          <p:cNvSpPr txBox="1"/>
          <p:nvPr>
            <p:ph idx="1" type="body"/>
          </p:nvPr>
        </p:nvSpPr>
        <p:spPr>
          <a:xfrm>
            <a:off x="5078062" y="609600"/>
            <a:ext cx="6200163" cy="518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2" type="body"/>
          </p:nvPr>
        </p:nvSpPr>
        <p:spPr>
          <a:xfrm>
            <a:off x="913774" y="2632852"/>
            <a:ext cx="3935689" cy="3158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22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2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2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исунок с подписью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71" name="Google Shape;71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23"/>
          <p:cNvSpPr txBox="1"/>
          <p:nvPr>
            <p:ph type="title"/>
          </p:nvPr>
        </p:nvSpPr>
        <p:spPr>
          <a:xfrm>
            <a:off x="913774" y="609600"/>
            <a:ext cx="5934969" cy="20232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/>
          <p:nvPr>
            <p:ph idx="2" type="pic"/>
          </p:nvPr>
        </p:nvSpPr>
        <p:spPr>
          <a:xfrm>
            <a:off x="7424803" y="609601"/>
            <a:ext cx="3255358" cy="5181600"/>
          </a:xfrm>
          <a:prstGeom prst="roundRect">
            <a:avLst>
              <a:gd fmla="val 4943" name="adj"/>
            </a:avLst>
          </a:prstGeom>
          <a:noFill/>
          <a:ln cap="sq" cmpd="sng" w="82550">
            <a:solidFill>
              <a:srgbClr val="C0D3E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74" name="Google Shape;74;p23"/>
          <p:cNvSpPr txBox="1"/>
          <p:nvPr>
            <p:ph idx="1" type="body"/>
          </p:nvPr>
        </p:nvSpPr>
        <p:spPr>
          <a:xfrm>
            <a:off x="913794" y="2632852"/>
            <a:ext cx="5934949" cy="31583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23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CAEBF5"/>
            </a:gs>
            <a:gs pos="100000">
              <a:srgbClr val="72AADB"/>
            </a:gs>
          </a:gsLst>
          <a:lin ang="54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14"/>
          <p:cNvPicPr preferRelativeResize="0"/>
          <p:nvPr/>
        </p:nvPicPr>
        <p:blipFill rotWithShape="1">
          <a:blip r:embed="rId1">
            <a:alphaModFix amt="70000"/>
          </a:blip>
          <a:srcRect b="0" l="0" r="0" t="0"/>
          <a:stretch/>
        </p:blipFill>
        <p:spPr>
          <a:xfrm>
            <a:off x="0" y="0"/>
            <a:ext cx="12192003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4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4"/>
          <p:cNvSpPr txBox="1"/>
          <p:nvPr>
            <p:ph idx="1" type="body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75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175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175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175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1" name="Google Shape;11;p14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"/>
          <p:cNvSpPr/>
          <p:nvPr/>
        </p:nvSpPr>
        <p:spPr>
          <a:xfrm>
            <a:off x="1336429" y="1224951"/>
            <a:ext cx="999978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Тест-дизайн (Test Design)</a:t>
            </a:r>
            <a:r>
              <a:rPr b="0" i="0" lang="ru-RU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– это первоначальный этап процесса тестирования ПО, на котором планируются и проектируются тестовые случаи (тест-кейсы) согласно критериям качества, требованиям к проекту и целям тестирования. </a:t>
            </a:r>
            <a:endParaRPr/>
          </a:p>
        </p:txBody>
      </p:sp>
      <p:sp>
        <p:nvSpPr>
          <p:cNvPr id="156" name="Google Shape;156;p1"/>
          <p:cNvSpPr/>
          <p:nvPr/>
        </p:nvSpPr>
        <p:spPr>
          <a:xfrm>
            <a:off x="1781907" y="2765029"/>
            <a:ext cx="6096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покрытие тестами всего функционала, используя при этом минимальное количество тестов. </a:t>
            </a:r>
            <a:endParaRPr/>
          </a:p>
        </p:txBody>
      </p:sp>
      <p:sp>
        <p:nvSpPr>
          <p:cNvPr id="157" name="Google Shape;157;p1"/>
          <p:cNvSpPr/>
          <p:nvPr/>
        </p:nvSpPr>
        <p:spPr>
          <a:xfrm>
            <a:off x="1523999" y="2335685"/>
            <a:ext cx="13129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ЦЕЛЬ:</a:t>
            </a:r>
            <a:endParaRPr/>
          </a:p>
        </p:txBody>
      </p:sp>
      <p:sp>
        <p:nvSpPr>
          <p:cNvPr id="158" name="Google Shape;158;p1"/>
          <p:cNvSpPr/>
          <p:nvPr/>
        </p:nvSpPr>
        <p:spPr>
          <a:xfrm>
            <a:off x="967154" y="3776008"/>
            <a:ext cx="1025769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Чтобы достигнуть указанной цели, применяют разные техники тест-дизайна – общие правила и рекомендации для создания тестов при проведении тестирования, в частности </a:t>
            </a:r>
            <a:r>
              <a:rPr b="1" lang="ru-RU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разделение на классы эквивалентности</a:t>
            </a:r>
            <a:r>
              <a:rPr lang="ru-RU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и </a:t>
            </a:r>
            <a:r>
              <a:rPr b="1" lang="ru-RU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анализ граничных значений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0"/>
          <p:cNvSpPr/>
          <p:nvPr/>
        </p:nvSpPr>
        <p:spPr>
          <a:xfrm>
            <a:off x="3270740" y="684516"/>
            <a:ext cx="587326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1. Определим классы эквивалентности для примера с авиакомпанией:</a:t>
            </a:r>
            <a:endParaRPr/>
          </a:p>
        </p:txBody>
      </p:sp>
      <p:sp>
        <p:nvSpPr>
          <p:cNvPr id="211" name="Google Shape;211;p10"/>
          <p:cNvSpPr/>
          <p:nvPr/>
        </p:nvSpPr>
        <p:spPr>
          <a:xfrm>
            <a:off x="1160585" y="1749726"/>
            <a:ext cx="9612923" cy="3358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None/>
            </a:pPr>
            <a:r>
              <a:t/>
            </a:r>
            <a:endParaRPr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AutoNum type="arabicPeriod"/>
            </a:pPr>
            <a:r>
              <a:rPr lang="ru-RU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Время &gt; 24 (за 24 часа до вылета рейса по расписанию действует скидка в размере 50%).</a:t>
            </a:r>
            <a:endParaRPr/>
          </a:p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AutoNum type="arabicPeriod"/>
            </a:pPr>
            <a:r>
              <a:rPr lang="ru-RU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24 &gt;= время &gt; 3 (регистрация на рейс начинается за 3 часа до вылета).</a:t>
            </a:r>
            <a:endParaRPr/>
          </a:p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AutoNum type="arabicPeriod"/>
            </a:pPr>
            <a:r>
              <a:rPr lang="ru-RU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3 &gt;= время &gt; 0.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1"/>
          <p:cNvSpPr/>
          <p:nvPr/>
        </p:nvSpPr>
        <p:spPr>
          <a:xfrm>
            <a:off x="3575538" y="859359"/>
            <a:ext cx="506436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2. Определим граничные знания:</a:t>
            </a:r>
            <a:endParaRPr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7" name="Google Shape;217;p11"/>
          <p:cNvSpPr/>
          <p:nvPr/>
        </p:nvSpPr>
        <p:spPr>
          <a:xfrm>
            <a:off x="2731478" y="4821222"/>
            <a:ext cx="6189784" cy="1142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AutoNum type="arabicPeriod"/>
            </a:pPr>
            <a:r>
              <a:rPr lang="ru-RU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24 часа (относится ко второму классу).</a:t>
            </a:r>
            <a:endParaRPr/>
          </a:p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AutoNum type="arabicPeriod"/>
            </a:pPr>
            <a:r>
              <a:rPr lang="ru-RU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3 часа (относится к третьему классу).</a:t>
            </a:r>
            <a:endParaRPr/>
          </a:p>
        </p:txBody>
      </p:sp>
      <p:pic>
        <p:nvPicPr>
          <p:cNvPr id="218" name="Google Shape;21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7371" y="1465499"/>
            <a:ext cx="6530106" cy="3253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2"/>
          <p:cNvSpPr/>
          <p:nvPr/>
        </p:nvSpPr>
        <p:spPr>
          <a:xfrm>
            <a:off x="3270740" y="684516"/>
            <a:ext cx="587326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3. Протестируем значения на границах, до и после них</a:t>
            </a:r>
            <a:endParaRPr/>
          </a:p>
        </p:txBody>
      </p:sp>
      <p:sp>
        <p:nvSpPr>
          <p:cNvPr id="224" name="Google Shape;224;p12"/>
          <p:cNvSpPr/>
          <p:nvPr/>
        </p:nvSpPr>
        <p:spPr>
          <a:xfrm>
            <a:off x="609600" y="1515513"/>
            <a:ext cx="11078308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Для этого внесем предварительную плату:</a:t>
            </a:r>
            <a:endParaRPr/>
          </a:p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AutoNum type="arabicPeriod"/>
            </a:pPr>
            <a:r>
              <a:rPr lang="ru-RU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За 24 часа + 1 минута. Проверим, что скидка составляет 50%.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AutoNum type="arabicPeriod"/>
            </a:pPr>
            <a:r>
              <a:rPr lang="ru-RU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Ровно за 24 часа. Проверим, что тариф – общий.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AutoNum type="arabicPeriod"/>
            </a:pPr>
            <a:r>
              <a:rPr lang="ru-RU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За 23 часа 59 минут. Проверим, что тариф – общий.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AutoNum type="arabicPeriod"/>
            </a:pPr>
            <a:r>
              <a:rPr lang="ru-RU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За 3 часа + 1 минута. Проверим, что тариф – общий.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AutoNum type="arabicPeriod"/>
            </a:pPr>
            <a:r>
              <a:rPr lang="ru-RU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Ровно за 3 часа. Проверим, что тариф увеличен на 20%.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AutoNum type="arabicPeriod"/>
            </a:pPr>
            <a:r>
              <a:rPr lang="ru-RU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За 2 часа 59 минут. Проверим, что тариф увеличен на 20%.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53975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Из этого следует, что для проверки граничных значений достаточно выполнить 6 тестов. </a:t>
            </a:r>
            <a:endParaRPr/>
          </a:p>
          <a:p>
            <a:pPr indent="53975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Поскольку некоторые граничные значения относятся к определенному классу – их можно использовать как представителей данного класса для сокращения количества тестов.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3"/>
          <p:cNvSpPr/>
          <p:nvPr/>
        </p:nvSpPr>
        <p:spPr>
          <a:xfrm>
            <a:off x="504092" y="1800701"/>
            <a:ext cx="10738339" cy="32565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Использование техник разделения на классы эквивалентности и анализа граничных значений позволяют снизить риск пропуска ошибки, качественно улучшить результаты тестирования, а также значительно сократить количество тестов, необходимых для проведения, и, следовательно, сэкономить время.</a:t>
            </a:r>
            <a:endParaRPr b="0" sz="2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"/>
          <p:cNvSpPr txBox="1"/>
          <p:nvPr>
            <p:ph type="title"/>
          </p:nvPr>
        </p:nvSpPr>
        <p:spPr>
          <a:xfrm>
            <a:off x="687997" y="110518"/>
            <a:ext cx="10364451" cy="9680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4B5C"/>
              </a:buClr>
              <a:buSzPts val="2800"/>
              <a:buFont typeface="Twentieth Century"/>
              <a:buNone/>
            </a:pPr>
            <a:r>
              <a:rPr lang="ru-RU" sz="2800">
                <a:solidFill>
                  <a:srgbClr val="144B5C"/>
                </a:solidFill>
              </a:rPr>
              <a:t>ЭКВИВАЛЕНТНОЕ РАЗДЕЛЕНИЕ. </a:t>
            </a:r>
            <a:br>
              <a:rPr lang="ru-RU" sz="2800">
                <a:solidFill>
                  <a:srgbClr val="144B5C"/>
                </a:solidFill>
              </a:rPr>
            </a:br>
            <a:r>
              <a:rPr b="1" lang="ru-RU" sz="2800">
                <a:solidFill>
                  <a:srgbClr val="144B5C"/>
                </a:solidFill>
              </a:rPr>
              <a:t>(EQUIVALENCE PARTITIONING - ECP)</a:t>
            </a:r>
            <a:endParaRPr b="1" sz="2800">
              <a:solidFill>
                <a:srgbClr val="144B5C"/>
              </a:solidFill>
            </a:endParaRPr>
          </a:p>
        </p:txBody>
      </p:sp>
      <p:sp>
        <p:nvSpPr>
          <p:cNvPr id="164" name="Google Shape;164;p2"/>
          <p:cNvSpPr txBox="1"/>
          <p:nvPr>
            <p:ph idx="1" type="body"/>
          </p:nvPr>
        </p:nvSpPr>
        <p:spPr>
          <a:xfrm>
            <a:off x="688622" y="1197657"/>
            <a:ext cx="10363826" cy="44626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-RU" sz="1800"/>
              <a:t>КЛАСС ЭКВИВАЛЕНТНОСТИ (EQUIVALENCE CLASS)</a:t>
            </a:r>
            <a:r>
              <a:rPr lang="ru-RU" sz="1800"/>
              <a:t> – </a:t>
            </a:r>
            <a:r>
              <a:rPr lang="ru-RU" sz="1800" cap="none"/>
              <a:t>набор данных, обработка которых приводит к одному и тому же результату.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ru-RU" sz="1800"/>
              <a:t>ДВА ТЕСТА МОЖНО СЧИТАТЬ ЭКВИВАЛЕНТНЫМИ, В СЛУЧАЕ КОГДА: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i="1" lang="ru-RU" sz="1800" cap="none"/>
              <a:t>Они проверяют одну и ту же часть системы (функцию, модуль);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i="1" lang="ru-RU" sz="1800" cap="none"/>
              <a:t>Один тест находит ошибку, то и другой, скорее всего, найдет ошибку и наоборот (если один не находит ошибку – второй также не находит);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i="1" lang="ru-RU" sz="1800" cap="none"/>
              <a:t>Они используют сходные наборы входных данных;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i="1" lang="ru-RU" sz="1800" cap="none"/>
              <a:t>Чтобы выполнить тесты, необходимо совершить одни и те же операции;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i="1" lang="ru-RU" sz="1800" cap="none"/>
              <a:t>В результате проведения тестов получаем одинаковые выходные данные и система находится в одном и том же состоянии: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i="1" lang="ru-RU" cap="none"/>
              <a:t>Срабатывает один и тот же блок обработки ошибки;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i="1" lang="ru-RU" cap="none"/>
              <a:t>Не срабатывает блок обработки ошибки.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1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b="1" lang="ru-RU"/>
              <a:t>РАЗДЕЛЕНИЕ НА КЛАССЫ ЭКВИВАЛЕНТНОСТИ </a:t>
            </a:r>
            <a:r>
              <a:rPr lang="ru-RU"/>
              <a:t>– </a:t>
            </a:r>
            <a:r>
              <a:rPr lang="ru-RU" cap="none"/>
              <a:t>это техника, при которой функционал (диапазон возможных входных значений) разделяется на группы значений эквивалентных по воздействию на систему. </a:t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/>
          <p:nvPr/>
        </p:nvSpPr>
        <p:spPr>
          <a:xfrm>
            <a:off x="890954" y="455584"/>
            <a:ext cx="10738339" cy="51955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rgbClr val="144B5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Алгоритм применения техники разделения 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rgbClr val="144B5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на классы эквивалентности следующие: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1778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wentieth Century"/>
              <a:buAutoNum type="arabicPeriod"/>
            </a:pPr>
            <a:r>
              <a:rPr lang="ru-RU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Определить классы эквивалентности. От правильности выполнения данного шага зависит эффективность предстоящего тестирования.</a:t>
            </a:r>
            <a:endParaRPr/>
          </a:p>
          <a:p>
            <a:pPr indent="-1778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wentieth Century"/>
              <a:buAutoNum type="arabicPeriod"/>
            </a:pPr>
            <a:r>
              <a:rPr lang="ru-RU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Выбрать представителя каждого класса.</a:t>
            </a:r>
            <a:endParaRPr/>
          </a:p>
          <a:p>
            <a:pPr indent="-1778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wentieth Century"/>
              <a:buAutoNum type="arabicPeriod"/>
            </a:pPr>
            <a:r>
              <a:rPr lang="ru-RU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Выполнить тесты.</a:t>
            </a:r>
            <a:endParaRPr b="0" sz="2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"/>
          <p:cNvSpPr/>
          <p:nvPr/>
        </p:nvSpPr>
        <p:spPr>
          <a:xfrm>
            <a:off x="797169" y="1786823"/>
            <a:ext cx="10597661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53975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На рейсах авиакомпании при оформлении предварительной оплаты за провоз сверхнормативного багажа ранее, чем за </a:t>
            </a:r>
            <a:r>
              <a:rPr b="1" lang="ru-RU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24 часа </a:t>
            </a:r>
            <a:r>
              <a:rPr lang="ru-RU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до вылета рейса по расписанию действует скидка в размере 50% от общего тарифа. При оплате за провоз сверхнормативного багажа во время посадки в самолет действует тариф на 20% выше общего тарифа. Регистрация на рейс начинается за </a:t>
            </a:r>
            <a:r>
              <a:rPr b="1" lang="ru-RU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 часа </a:t>
            </a:r>
            <a:r>
              <a:rPr lang="ru-RU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до вылета. </a:t>
            </a:r>
            <a:br>
              <a:rPr lang="ru-RU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endParaRPr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Теперь пройдемся по шагам.</a:t>
            </a:r>
            <a:endParaRPr/>
          </a:p>
        </p:txBody>
      </p:sp>
      <p:sp>
        <p:nvSpPr>
          <p:cNvPr id="175" name="Google Shape;175;p4"/>
          <p:cNvSpPr/>
          <p:nvPr/>
        </p:nvSpPr>
        <p:spPr>
          <a:xfrm>
            <a:off x="1301262" y="708300"/>
            <a:ext cx="6096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ПРИМЕР: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0" name="Google Shape;180;p5"/>
          <p:cNvGraphicFramePr/>
          <p:nvPr/>
        </p:nvGraphicFramePr>
        <p:xfrm>
          <a:off x="914400" y="24262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{C8ECCEA6-CC14-4B3E-9F84-092B3A538186}</a:tableStyleId>
              </a:tblPr>
              <a:tblGrid>
                <a:gridCol w="3454400"/>
                <a:gridCol w="3454400"/>
                <a:gridCol w="34544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/>
                        <a:t>Класс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/>
                        <a:t>Значения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/>
                        <a:t>Стоимость сверхнормативного багажа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/>
                        <a:t>Класс 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время &gt; 24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50% скидка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Класс 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24 &gt;= время &gt; 3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обычный тариф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Класс 3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3 &gt;= время &gt; 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+20%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81" name="Google Shape;181;p5"/>
          <p:cNvSpPr/>
          <p:nvPr/>
        </p:nvSpPr>
        <p:spPr>
          <a:xfrm>
            <a:off x="2734056" y="953895"/>
            <a:ext cx="6395641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None/>
            </a:pPr>
            <a:r>
              <a:rPr b="1" i="0" lang="ru-RU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1. Определим классы эквивалентности:</a:t>
            </a:r>
            <a:endParaRPr b="0" i="0" sz="24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"/>
          <p:cNvSpPr/>
          <p:nvPr/>
        </p:nvSpPr>
        <p:spPr>
          <a:xfrm>
            <a:off x="1957753" y="4902992"/>
            <a:ext cx="764344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AutoNum type="arabicPeriod"/>
            </a:pPr>
            <a:r>
              <a:rPr lang="ru-RU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Время до вылета = 30 часов (тест из 1-го класса).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AutoNum type="arabicPeriod"/>
            </a:pPr>
            <a:r>
              <a:rPr lang="ru-RU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Время до вылета = 10 часов (тест из 2-го класса).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AutoNum type="arabicPeriod"/>
            </a:pPr>
            <a:r>
              <a:rPr lang="ru-RU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Время до вылета = 2 часа (тест из 3-го класса).</a:t>
            </a:r>
            <a:endParaRPr b="0"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7" name="Google Shape;187;p6"/>
          <p:cNvSpPr/>
          <p:nvPr/>
        </p:nvSpPr>
        <p:spPr>
          <a:xfrm>
            <a:off x="2321168" y="859359"/>
            <a:ext cx="728003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2. Выберем представителя от каждого класса:</a:t>
            </a:r>
            <a:endParaRPr/>
          </a:p>
        </p:txBody>
      </p:sp>
      <p:pic>
        <p:nvPicPr>
          <p:cNvPr id="188" name="Google Shape;18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0141" y="1693185"/>
            <a:ext cx="6576998" cy="2837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"/>
          <p:cNvSpPr/>
          <p:nvPr/>
        </p:nvSpPr>
        <p:spPr>
          <a:xfrm>
            <a:off x="4243752" y="859359"/>
            <a:ext cx="439615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3. Выполним тесты.</a:t>
            </a:r>
            <a:endParaRPr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4" name="Google Shape;194;p7"/>
          <p:cNvSpPr/>
          <p:nvPr/>
        </p:nvSpPr>
        <p:spPr>
          <a:xfrm>
            <a:off x="1289538" y="1983939"/>
            <a:ext cx="9612923" cy="3358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AutoNum type="arabicPeriod"/>
            </a:pPr>
            <a:r>
              <a:rPr lang="ru-RU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Внесем предварительную оплату за 30 часов до вылета рейса по расписанию. Проверим, что в тариф включена скидка 50%.</a:t>
            </a:r>
            <a:endParaRPr/>
          </a:p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AutoNum type="arabicPeriod"/>
            </a:pPr>
            <a:r>
              <a:rPr lang="ru-RU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Внесем предварительную оплату за 10 часов до вылета рейса по расписанию. Проверим, что тариф – общий.</a:t>
            </a:r>
            <a:endParaRPr/>
          </a:p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AutoNum type="arabicPeriod"/>
            </a:pPr>
            <a:r>
              <a:rPr lang="ru-RU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Внесем предварительную оплату за 2 часа до вылета рейса по расписанию. Проверим, что тариф увеличен на 20%.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"/>
          <p:cNvSpPr/>
          <p:nvPr/>
        </p:nvSpPr>
        <p:spPr>
          <a:xfrm>
            <a:off x="797169" y="1786823"/>
            <a:ext cx="10597661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Анализ граничных значений</a:t>
            </a:r>
            <a:r>
              <a:rPr lang="ru-RU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– техника тест-дизайна, которая направлена на проверку поведения системы на граничных значениях входных данных (границах классов эквивалентности).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Очень важно проверять именно граничные значения, потому что довольно часто возникают ошибки именно на границах классов эквивалентности.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На каждой границе диапазона нужно проверить 3 значения: граничное значение, значения до и после границы.</a:t>
            </a:r>
            <a:endParaRPr/>
          </a:p>
        </p:txBody>
      </p:sp>
      <p:sp>
        <p:nvSpPr>
          <p:cNvPr id="200" name="Google Shape;200;p8"/>
          <p:cNvSpPr/>
          <p:nvPr/>
        </p:nvSpPr>
        <p:spPr>
          <a:xfrm>
            <a:off x="2678723" y="309715"/>
            <a:ext cx="6418386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200">
                <a:solidFill>
                  <a:srgbClr val="144B5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Анализ граничных значений. (Boundary Value Analysis - BVA).</a:t>
            </a:r>
            <a:endParaRPr b="1" sz="3200">
              <a:solidFill>
                <a:srgbClr val="144B5C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"/>
          <p:cNvSpPr/>
          <p:nvPr/>
        </p:nvSpPr>
        <p:spPr>
          <a:xfrm>
            <a:off x="890954" y="455584"/>
            <a:ext cx="10738339" cy="51955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rgbClr val="144B5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Алгоритм использования техники 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rgbClr val="144B5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граничных значений следующий: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1778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wentieth Century"/>
              <a:buAutoNum type="arabicPeriod"/>
            </a:pPr>
            <a:r>
              <a:rPr lang="ru-RU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Определить классы эквивалентности.</a:t>
            </a:r>
            <a:endParaRPr/>
          </a:p>
          <a:p>
            <a:pPr indent="-1778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wentieth Century"/>
              <a:buAutoNum type="arabicPeriod"/>
            </a:pPr>
            <a:r>
              <a:rPr lang="ru-RU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Определить граничные значения для каждого класса (важно понимать к какому классу относится значение).</a:t>
            </a:r>
            <a:endParaRPr/>
          </a:p>
          <a:p>
            <a:pPr indent="-1778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wentieth Century"/>
              <a:buAutoNum type="arabicPeriod"/>
            </a:pPr>
            <a:r>
              <a:rPr lang="ru-RU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Провести тесты по проверке значения до границы, на границе и сразу после границы.</a:t>
            </a:r>
            <a:endParaRPr b="0" sz="2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Капля">
  <a:themeElements>
    <a:clrScheme name="Капля">
      <a:dk1>
        <a:srgbClr val="000000"/>
      </a:dk1>
      <a:lt1>
        <a:srgbClr val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2019-07-18T11:45:41Z</dcterms:created>
  <dc:creator>Админ</dc:creator>
</cp:coreProperties>
</file>