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8" r:id="rId4"/>
    <p:sldId id="258" r:id="rId5"/>
    <p:sldId id="289" r:id="rId6"/>
    <p:sldId id="290" r:id="rId7"/>
    <p:sldId id="272" r:id="rId8"/>
    <p:sldId id="273" r:id="rId9"/>
    <p:sldId id="277" r:id="rId10"/>
    <p:sldId id="278" r:id="rId11"/>
    <p:sldId id="282" r:id="rId12"/>
    <p:sldId id="291" r:id="rId13"/>
    <p:sldId id="296" r:id="rId14"/>
    <p:sldId id="292" r:id="rId15"/>
    <p:sldId id="293" r:id="rId16"/>
    <p:sldId id="294" r:id="rId17"/>
    <p:sldId id="295" r:id="rId18"/>
    <p:sldId id="284" r:id="rId19"/>
    <p:sldId id="286" r:id="rId20"/>
    <p:sldId id="287" r:id="rId21"/>
    <p:sldId id="269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51" d="100"/>
          <a:sy n="51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5922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БЕЛОРУССКИЙ ГОСУДАРСТВЕННЫЙ УНИВЕРСИТЕТ"/>
          <p:cNvSpPr txBox="1"/>
          <p:nvPr/>
        </p:nvSpPr>
        <p:spPr>
          <a:xfrm>
            <a:off x="1998672" y="219137"/>
            <a:ext cx="10311805" cy="55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500"/>
              </a:lnSpc>
              <a:defRPr sz="3200" b="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БЕЛОРУССКИЙ ГОСУДАРСТВЕННЫЙ УНИВЕРСИТЕТ</a:t>
            </a:r>
          </a:p>
        </p:txBody>
      </p:sp>
      <p:sp>
        <p:nvSpPr>
          <p:cNvPr id="120" name="Факультет Прикладной Математики и Информатики"/>
          <p:cNvSpPr txBox="1"/>
          <p:nvPr/>
        </p:nvSpPr>
        <p:spPr>
          <a:xfrm>
            <a:off x="2153156" y="512203"/>
            <a:ext cx="10028386" cy="106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500"/>
              </a:lnSpc>
              <a:defRPr sz="320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Ф</a:t>
            </a:r>
            <a:r>
              <a:rPr dirty="0" smtClean="0"/>
              <a:t>акультет</a:t>
            </a:r>
            <a:r>
              <a:rPr lang="ru-RU" dirty="0" smtClean="0"/>
              <a:t> п</a:t>
            </a:r>
            <a:r>
              <a:rPr dirty="0" smtClean="0"/>
              <a:t>рикладной </a:t>
            </a:r>
            <a:r>
              <a:rPr lang="ru-RU" dirty="0" smtClean="0"/>
              <a:t>м</a:t>
            </a:r>
            <a:r>
              <a:rPr dirty="0" smtClean="0"/>
              <a:t>атематики </a:t>
            </a:r>
            <a:r>
              <a:rPr dirty="0"/>
              <a:t>и </a:t>
            </a:r>
            <a:r>
              <a:rPr lang="ru-RU" dirty="0" smtClean="0"/>
              <a:t>и</a:t>
            </a:r>
            <a:r>
              <a:rPr dirty="0" smtClean="0"/>
              <a:t>нформатики</a:t>
            </a:r>
            <a:endParaRPr dirty="0"/>
          </a:p>
        </p:txBody>
      </p:sp>
      <p:sp>
        <p:nvSpPr>
          <p:cNvPr id="121" name="Кафедра технологий программирования"/>
          <p:cNvSpPr txBox="1"/>
          <p:nvPr/>
        </p:nvSpPr>
        <p:spPr>
          <a:xfrm>
            <a:off x="3341995" y="1526574"/>
            <a:ext cx="7625160" cy="76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7600"/>
              </a:lnSpc>
              <a:defRPr sz="320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Кафедра технологий программирования</a:t>
            </a:r>
            <a:endParaRPr sz="1200" b="0" dirty="0">
              <a:solidFill>
                <a:srgbClr val="000000"/>
              </a:solidFill>
            </a:endParaRPr>
          </a:p>
        </p:txBody>
      </p:sp>
      <p:sp>
        <p:nvSpPr>
          <p:cNvPr id="122" name="Муравейко Даниил Олегович"/>
          <p:cNvSpPr txBox="1"/>
          <p:nvPr/>
        </p:nvSpPr>
        <p:spPr>
          <a:xfrm>
            <a:off x="3803750" y="2911433"/>
            <a:ext cx="5397311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1200"/>
              </a:lnSpc>
              <a:defRPr sz="4000" b="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Сечко Марина Юрьевна</a:t>
            </a:r>
            <a:endParaRPr dirty="0"/>
          </a:p>
        </p:txBody>
      </p:sp>
      <p:sp>
        <p:nvSpPr>
          <p:cNvPr id="123" name="ПОДСИСТЕМА ЛОГИРОВАНИЯ СИСТЕМНЫХ РЕСУРСОВ:…"/>
          <p:cNvSpPr txBox="1"/>
          <p:nvPr/>
        </p:nvSpPr>
        <p:spPr>
          <a:xfrm>
            <a:off x="1783978" y="4831258"/>
            <a:ext cx="9436879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200" dirty="0" smtClean="0"/>
              <a:t>Анализ вредоносного программного обеспечения </a:t>
            </a:r>
          </a:p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200" dirty="0" smtClean="0"/>
              <a:t>с использованием </a:t>
            </a:r>
            <a:r>
              <a:rPr lang="en-US" sz="3200" dirty="0" smtClean="0"/>
              <a:t>dense pixel display</a:t>
            </a:r>
            <a:endParaRPr sz="3200" dirty="0"/>
          </a:p>
        </p:txBody>
      </p:sp>
      <p:sp>
        <p:nvSpPr>
          <p:cNvPr id="124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  <p:sp>
        <p:nvSpPr>
          <p:cNvPr id="125" name="Shape 131"/>
          <p:cNvSpPr txBox="1"/>
          <p:nvPr/>
        </p:nvSpPr>
        <p:spPr>
          <a:xfrm>
            <a:off x="7115696" y="8194490"/>
            <a:ext cx="545722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334961" indent="-487361" defTabSz="9144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Научный руководитель</a:t>
            </a:r>
            <a:endParaRPr dirty="0"/>
          </a:p>
          <a:p>
            <a:pPr marL="334961" indent="-487361" defTabSz="914400">
              <a:defRPr b="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/>
              <a:t>Мушко</a:t>
            </a:r>
            <a:r>
              <a:rPr lang="ru-RU" dirty="0"/>
              <a:t> Вилена Владимировна</a:t>
            </a:r>
          </a:p>
          <a:p>
            <a:pPr marL="334961" indent="-487361" defTabSz="914400">
              <a:defRPr b="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к</a:t>
            </a:r>
            <a:r>
              <a:rPr lang="ru-RU" dirty="0" smtClean="0"/>
              <a:t>андидат физико-математических наук</a:t>
            </a:r>
            <a:endParaRPr dirty="0"/>
          </a:p>
        </p:txBody>
      </p:sp>
      <p:pic>
        <p:nvPicPr>
          <p:cNvPr id="126" name="Shape 134" descr="Shape 1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17" y="8023"/>
            <a:ext cx="2065852" cy="2798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292375" y="1253941"/>
            <a:ext cx="441948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спам-атак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730909" y="8370492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Часы начала потоков данных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Рисунок 7" descr="C:\Users\Сечко\AppData\Local\Microsoft\Windows\INetCache\Content.Word\hour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04" y="2010468"/>
            <a:ext cx="6268096" cy="626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Сечко\AppData\Local\Microsoft\Windows\INetCache\Content.Word\legen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1"/>
          <a:stretch/>
        </p:blipFill>
        <p:spPr bwMode="auto">
          <a:xfrm>
            <a:off x="7628635" y="2026128"/>
            <a:ext cx="3191479" cy="62524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376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292375" y="1253941"/>
            <a:ext cx="441948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спам-атак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5289997" y="7860534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Включение флагов при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передаче данных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Рисунок 7" descr="D:\coursework\pictures\tsp_flag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07" y="1999259"/>
            <a:ext cx="5861275" cy="58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Сечко\AppData\Local\Microsoft\Windows\INetCache\Content.Word\hour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8" y="2037465"/>
            <a:ext cx="5978096" cy="58230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Кольцевые базы данных…"/>
          <p:cNvSpPr txBox="1">
            <a:spLocks/>
          </p:cNvSpPr>
          <p:nvPr/>
        </p:nvSpPr>
        <p:spPr>
          <a:xfrm>
            <a:off x="-1037052" y="7856730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Часы начала потоков данных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045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90550" y="1818198"/>
            <a:ext cx="12077700" cy="6576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Структура БД"/>
          <p:cNvSpPr txBox="1"/>
          <p:nvPr/>
        </p:nvSpPr>
        <p:spPr>
          <a:xfrm>
            <a:off x="3519365" y="1253941"/>
            <a:ext cx="519249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Окно приложения</a:t>
            </a:r>
            <a:endParaRPr dirty="0"/>
          </a:p>
        </p:txBody>
      </p:sp>
      <p:sp>
        <p:nvSpPr>
          <p:cNvPr id="8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798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2" y="1722276"/>
            <a:ext cx="7704808" cy="456882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233008" y="3621973"/>
            <a:ext cx="6435242" cy="5819826"/>
          </a:xfrm>
          <a:prstGeom prst="rect">
            <a:avLst/>
          </a:prstGeom>
        </p:spPr>
      </p:pic>
      <p:sp>
        <p:nvSpPr>
          <p:cNvPr id="12" name="Структура БД"/>
          <p:cNvSpPr txBox="1"/>
          <p:nvPr/>
        </p:nvSpPr>
        <p:spPr>
          <a:xfrm>
            <a:off x="305261" y="6840528"/>
            <a:ext cx="605516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l"/>
            <a:r>
              <a:rPr lang="ru-RU" dirty="0" smtClean="0"/>
              <a:t>Диалоговые окна для выбора</a:t>
            </a:r>
          </a:p>
          <a:p>
            <a:pPr algn="l"/>
            <a:r>
              <a:rPr lang="ru-RU" dirty="0" smtClean="0"/>
              <a:t>файла и указания свойств данных</a:t>
            </a:r>
            <a:endParaRPr dirty="0"/>
          </a:p>
        </p:txBody>
      </p:sp>
      <p:sp>
        <p:nvSpPr>
          <p:cNvPr id="13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569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8" name="Кольцевые базы данных…"/>
          <p:cNvSpPr txBox="1">
            <a:spLocks/>
          </p:cNvSpPr>
          <p:nvPr/>
        </p:nvSpPr>
        <p:spPr>
          <a:xfrm>
            <a:off x="1962064" y="1674943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Страны отправителя и получателя</a:t>
            </a:r>
            <a:endParaRPr lang="ru-RU" sz="44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1" y="2056543"/>
            <a:ext cx="12030075" cy="6105525"/>
          </a:xfrm>
          <a:prstGeom prst="rect">
            <a:avLst/>
          </a:prstGeom>
        </p:spPr>
      </p:pic>
      <p:sp>
        <p:nvSpPr>
          <p:cNvPr id="7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179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04" y="6992751"/>
            <a:ext cx="10769339" cy="103680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 rotWithShape="1">
          <a:blip r:embed="rId4"/>
          <a:srcRect l="8552" t="49032" r="65302" b="10737"/>
          <a:stretch/>
        </p:blipFill>
        <p:spPr bwMode="auto">
          <a:xfrm>
            <a:off x="3876072" y="1681220"/>
            <a:ext cx="5580382" cy="49236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Кольцевые базы данных…"/>
          <p:cNvSpPr txBox="1">
            <a:spLocks/>
          </p:cNvSpPr>
          <p:nvPr/>
        </p:nvSpPr>
        <p:spPr>
          <a:xfrm>
            <a:off x="1962064" y="8029551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Статус-бар приложения</a:t>
            </a:r>
            <a:endParaRPr lang="ru-RU" sz="44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Кольцевые базы данных…"/>
          <p:cNvSpPr txBox="1">
            <a:spLocks/>
          </p:cNvSpPr>
          <p:nvPr/>
        </p:nvSpPr>
        <p:spPr>
          <a:xfrm>
            <a:off x="3831405" y="6416019"/>
            <a:ext cx="5429336" cy="119944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Курсор с окном информации</a:t>
            </a:r>
            <a:endParaRPr lang="ru-RU" sz="44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694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1274" y="2276298"/>
            <a:ext cx="10244326" cy="4189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  <p:sp>
        <p:nvSpPr>
          <p:cNvPr id="8" name="Кольцевые базы данных…"/>
          <p:cNvSpPr txBox="1">
            <a:spLocks/>
          </p:cNvSpPr>
          <p:nvPr/>
        </p:nvSpPr>
        <p:spPr>
          <a:xfrm>
            <a:off x="3519364" y="6830103"/>
            <a:ext cx="6691435" cy="119944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Окна с разным масштабированием </a:t>
            </a:r>
            <a:endParaRPr lang="ru-RU" sz="44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6896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30071" t="15602" r="17129" b="16891"/>
          <a:stretch/>
        </p:blipFill>
        <p:spPr bwMode="auto">
          <a:xfrm>
            <a:off x="1962063" y="1658357"/>
            <a:ext cx="9591307" cy="6371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  <p:sp>
        <p:nvSpPr>
          <p:cNvPr id="8" name="Кольцевые базы данных…"/>
          <p:cNvSpPr txBox="1">
            <a:spLocks/>
          </p:cNvSpPr>
          <p:nvPr/>
        </p:nvSpPr>
        <p:spPr>
          <a:xfrm>
            <a:off x="3411998" y="8385717"/>
            <a:ext cx="8141372" cy="119944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Диалог сохранения графика в различных форматах</a:t>
            </a:r>
            <a:endParaRPr lang="ru-RU" sz="44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103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2428889" y="1253941"/>
            <a:ext cx="814646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файлов вредоносных программ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241997" y="5854632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Образец формата входных данных</a:t>
            </a:r>
            <a:endParaRPr lang="ru-RU" sz="54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r="22419"/>
          <a:stretch/>
        </p:blipFill>
        <p:spPr bwMode="auto">
          <a:xfrm>
            <a:off x="1161404" y="3298933"/>
            <a:ext cx="11154222" cy="2018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692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2428889" y="1253941"/>
            <a:ext cx="814646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файлов вредоносных программ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82" y="2034558"/>
            <a:ext cx="3000468" cy="30004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034558"/>
            <a:ext cx="3000468" cy="30004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82" y="5214562"/>
            <a:ext cx="3000468" cy="31800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5214562"/>
            <a:ext cx="3000468" cy="31800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18" y="2034558"/>
            <a:ext cx="3180004" cy="318000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18" y="5214562"/>
            <a:ext cx="3180004" cy="3180004"/>
          </a:xfrm>
          <a:prstGeom prst="rect">
            <a:avLst/>
          </a:prstGeom>
        </p:spPr>
      </p:pic>
      <p:sp>
        <p:nvSpPr>
          <p:cNvPr id="13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097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Кольцевые базы данных…"/>
          <p:cNvSpPr txBox="1">
            <a:spLocks noGrp="1"/>
          </p:cNvSpPr>
          <p:nvPr>
            <p:ph type="body" sz="half" idx="4294967295"/>
          </p:nvPr>
        </p:nvSpPr>
        <p:spPr>
          <a:xfrm>
            <a:off x="1161404" y="1895302"/>
            <a:ext cx="11430646" cy="5819948"/>
          </a:xfrm>
          <a:prstGeom prst="rect">
            <a:avLst/>
          </a:prstGeom>
        </p:spPr>
        <p:txBody>
          <a:bodyPr lIns="45699" tIns="45699" rIns="45699" bIns="45699" anchor="t">
            <a:no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600" dirty="0" smtClean="0"/>
          </a:p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b="1" dirty="0"/>
              <a:t>Объект исследования </a:t>
            </a:r>
            <a:r>
              <a:rPr lang="ru-RU" sz="3600" dirty="0"/>
              <a:t>– вредоносное программное обеспечение</a:t>
            </a:r>
            <a:r>
              <a:rPr lang="ru-RU" sz="3600" dirty="0" smtClean="0"/>
              <a:t>.</a:t>
            </a:r>
            <a:endParaRPr lang="ru-RU" sz="3600" dirty="0"/>
          </a:p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b="1" dirty="0"/>
              <a:t>Цели работы </a:t>
            </a:r>
            <a:r>
              <a:rPr lang="ru-RU" sz="3600" dirty="0"/>
              <a:t>– разработка приложения, основанного на методе пиксельных графиков, с поддержкой импорта данных и организацией экспорта в форматы </a:t>
            </a:r>
            <a:r>
              <a:rPr lang="ru-RU" sz="3600" dirty="0" err="1"/>
              <a:t>png</a:t>
            </a:r>
            <a:r>
              <a:rPr lang="ru-RU" sz="3600" dirty="0"/>
              <a:t>, </a:t>
            </a:r>
            <a:r>
              <a:rPr lang="ru-RU" sz="3600" dirty="0" err="1" smtClean="0"/>
              <a:t>jpg</a:t>
            </a:r>
            <a:r>
              <a:rPr lang="ru-RU" sz="3600" dirty="0" smtClean="0"/>
              <a:t> и другие, </a:t>
            </a:r>
            <a:r>
              <a:rPr lang="ru-RU" sz="3600" dirty="0"/>
              <a:t>для анализа вредоносного программного обеспечения</a:t>
            </a:r>
            <a:r>
              <a:rPr lang="ru-RU" sz="3600" dirty="0" smtClean="0"/>
              <a:t>.</a:t>
            </a:r>
            <a:endParaRPr lang="ru-RU" sz="3600" dirty="0" smtClean="0"/>
          </a:p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b="1" dirty="0" smtClean="0"/>
              <a:t>Методы работы </a:t>
            </a:r>
            <a:r>
              <a:rPr lang="ru-RU" sz="3600" dirty="0" smtClean="0"/>
              <a:t>– метод пиксельных графиков для анализа данных.</a:t>
            </a:r>
            <a:endParaRPr lang="ru-RU" sz="3600" dirty="0"/>
          </a:p>
        </p:txBody>
      </p:sp>
      <p:sp>
        <p:nvSpPr>
          <p:cNvPr id="9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2558734" y="1253941"/>
            <a:ext cx="78867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файлов безвредных программ</a:t>
            </a:r>
            <a:endParaRPr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82" y="1933884"/>
            <a:ext cx="3229068" cy="32290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1933884"/>
            <a:ext cx="3232150" cy="32321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50" y="1933884"/>
            <a:ext cx="3229068" cy="322906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278638"/>
            <a:ext cx="3232150" cy="32321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50" y="5278638"/>
            <a:ext cx="3232150" cy="32321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82" y="5278638"/>
            <a:ext cx="3275768" cy="3275768"/>
          </a:xfrm>
          <a:prstGeom prst="rect">
            <a:avLst/>
          </a:prstGeom>
        </p:spPr>
      </p:pic>
      <p:sp>
        <p:nvSpPr>
          <p:cNvPr id="12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32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Заключение"/>
          <p:cNvSpPr txBox="1"/>
          <p:nvPr/>
        </p:nvSpPr>
        <p:spPr>
          <a:xfrm>
            <a:off x="2205287" y="4309692"/>
            <a:ext cx="931905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7200" dirty="0" smtClean="0"/>
              <a:t>Спасибо за внимание!</a:t>
            </a:r>
            <a:endParaRPr sz="7200" dirty="0"/>
          </a:p>
        </p:txBody>
      </p:sp>
      <p:sp>
        <p:nvSpPr>
          <p:cNvPr id="7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Кольцевые базы данных…"/>
          <p:cNvSpPr txBox="1">
            <a:spLocks noGrp="1"/>
          </p:cNvSpPr>
          <p:nvPr>
            <p:ph type="body" sz="half" idx="4294967295"/>
          </p:nvPr>
        </p:nvSpPr>
        <p:spPr>
          <a:xfrm>
            <a:off x="1428750" y="2057400"/>
            <a:ext cx="10820400" cy="5638800"/>
          </a:xfrm>
          <a:prstGeom prst="rect">
            <a:avLst/>
          </a:prstGeom>
        </p:spPr>
        <p:txBody>
          <a:bodyPr lIns="45699" tIns="45699" rIns="45699" bIns="45699" anchor="t">
            <a:noAutofit/>
          </a:bodyPr>
          <a:lstStyle/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b="1" dirty="0" smtClean="0"/>
              <a:t>Область </a:t>
            </a:r>
            <a:r>
              <a:rPr lang="ru-RU" sz="3600" b="1" dirty="0"/>
              <a:t>применения </a:t>
            </a:r>
            <a:r>
              <a:rPr lang="ru-RU" sz="3600" dirty="0"/>
              <a:t>– анализ данных о вредоносном программном обеспечении, анализ больших наборов данных.</a:t>
            </a:r>
            <a:endParaRPr lang="ru-RU" sz="3600" dirty="0" smtClean="0"/>
          </a:p>
          <a:p>
            <a:pPr marL="0" indent="0" defTabSz="914400">
              <a:spcBef>
                <a:spcPts val="400"/>
              </a:spcBef>
              <a:buClr>
                <a:srgbClr val="000000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600" dirty="0"/>
          </a:p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b="1" dirty="0" smtClean="0"/>
              <a:t>Актуальность </a:t>
            </a:r>
            <a:r>
              <a:rPr lang="ru-RU" sz="3600" b="1" dirty="0"/>
              <a:t>работы </a:t>
            </a:r>
            <a:r>
              <a:rPr lang="ru-RU" sz="3600" dirty="0"/>
              <a:t>– </a:t>
            </a:r>
            <a:r>
              <a:rPr lang="ru-RU" sz="3600" dirty="0" smtClean="0"/>
              <a:t>огромное количество вредоносного </a:t>
            </a:r>
            <a:r>
              <a:rPr lang="ru-RU" sz="3600" dirty="0" smtClean="0"/>
              <a:t>ПО</a:t>
            </a:r>
            <a:r>
              <a:rPr lang="en-US" sz="3600" dirty="0" smtClean="0"/>
              <a:t>;</a:t>
            </a:r>
            <a:r>
              <a:rPr lang="ru-RU" sz="3600" dirty="0" smtClean="0"/>
              <a:t> эра больших данных</a:t>
            </a:r>
            <a:r>
              <a:rPr lang="en-US" sz="3600" dirty="0" smtClean="0"/>
              <a:t>;</a:t>
            </a:r>
            <a:r>
              <a:rPr lang="ru-RU" sz="3600" dirty="0" smtClean="0"/>
              <a:t> </a:t>
            </a:r>
            <a:r>
              <a:rPr lang="ru-RU" sz="3600" dirty="0" smtClean="0"/>
              <a:t>ручной анализ занимает много времени</a:t>
            </a:r>
            <a:r>
              <a:rPr lang="en-US" sz="3600" dirty="0" smtClean="0"/>
              <a:t>;</a:t>
            </a:r>
            <a:r>
              <a:rPr lang="ru-RU" sz="3600" dirty="0" smtClean="0"/>
              <a:t> </a:t>
            </a:r>
            <a:r>
              <a:rPr lang="en-US" sz="3600" dirty="0" smtClean="0"/>
              <a:t> </a:t>
            </a:r>
            <a:r>
              <a:rPr lang="ru-RU" sz="3600" dirty="0" smtClean="0"/>
              <a:t>визуальная аналитика – молодая область исследований</a:t>
            </a:r>
            <a:r>
              <a:rPr lang="ru-RU" sz="3600" dirty="0"/>
              <a:t>.</a:t>
            </a:r>
          </a:p>
        </p:txBody>
      </p:sp>
      <p:sp>
        <p:nvSpPr>
          <p:cNvPr id="9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264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Структура БД"/>
          <p:cNvSpPr txBox="1"/>
          <p:nvPr/>
        </p:nvSpPr>
        <p:spPr>
          <a:xfrm>
            <a:off x="1946679" y="1783739"/>
            <a:ext cx="91114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Визуализация в процессе анализа вредоносного ПО</a:t>
            </a:r>
            <a:endParaRPr dirty="0"/>
          </a:p>
        </p:txBody>
      </p:sp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4" y="2838392"/>
            <a:ext cx="12415886" cy="4466025"/>
          </a:xfrm>
          <a:prstGeom prst="rect">
            <a:avLst/>
          </a:prstGeom>
        </p:spPr>
      </p:pic>
      <p:sp>
        <p:nvSpPr>
          <p:cNvPr id="7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7" name="Кольцевые базы данных…"/>
          <p:cNvSpPr txBox="1">
            <a:spLocks/>
          </p:cNvSpPr>
          <p:nvPr/>
        </p:nvSpPr>
        <p:spPr>
          <a:xfrm>
            <a:off x="1639018" y="2057400"/>
            <a:ext cx="9937631" cy="5702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rmAutofit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914400" hangingPunct="1">
              <a:spcBef>
                <a:spcPts val="400"/>
              </a:spcBef>
              <a:buClr>
                <a:srgbClr val="000000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Постановка </a:t>
            </a:r>
            <a:r>
              <a:rPr lang="ru-RU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задач</a:t>
            </a: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indent="0" defTabSz="914400" hangingPunct="1">
              <a:spcBef>
                <a:spcPts val="400"/>
              </a:spcBef>
              <a:buClr>
                <a:srgbClr val="000000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Изучить методы визуализации, подробнее – пиксельные </a:t>
            </a: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графики</a:t>
            </a:r>
          </a:p>
          <a:p>
            <a:pPr marL="0" indent="0" defTabSz="914400" hangingPunct="1">
              <a:spcBef>
                <a:spcPts val="400"/>
              </a:spcBef>
              <a:buClr>
                <a:srgbClr val="000000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Реализовать построение графика по входным </a:t>
            </a: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данным</a:t>
            </a:r>
          </a:p>
          <a:p>
            <a:pPr marL="0" indent="0" defTabSz="914400" hangingPunct="1">
              <a:spcBef>
                <a:spcPts val="400"/>
              </a:spcBef>
              <a:buClr>
                <a:srgbClr val="000000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Реализовать графическое приложение для построения графиков и его интерактивность</a:t>
            </a:r>
            <a:endParaRPr lang="ru-RU"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914400" hangingPunct="1">
              <a:spcBef>
                <a:spcPts val="400"/>
              </a:spcBef>
              <a:buClr>
                <a:srgbClr val="000000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233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7" name="Кольцевые базы данных…"/>
          <p:cNvSpPr txBox="1">
            <a:spLocks/>
          </p:cNvSpPr>
          <p:nvPr/>
        </p:nvSpPr>
        <p:spPr>
          <a:xfrm>
            <a:off x="1639018" y="1658358"/>
            <a:ext cx="9937631" cy="58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914400" hangingPunct="1">
              <a:spcBef>
                <a:spcPts val="400"/>
              </a:spcBef>
              <a:buClr>
                <a:srgbClr val="000000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Что сделано:</a:t>
            </a:r>
            <a:endParaRPr lang="ru-RU" sz="3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Изучен метод пиксельных графиков, его наиболее важный параметр – функция для компоновки пикселей</a:t>
            </a:r>
          </a:p>
          <a:p>
            <a:pPr marL="342900" indent="-342900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Реализовано построение графика по входным данным</a:t>
            </a:r>
          </a:p>
          <a:p>
            <a:pPr marL="342900" indent="-342900" defTabSz="914400" hangingPunct="1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Реализовано графическое приложение для построения графиков и его интерактивность</a:t>
            </a:r>
            <a:endParaRPr lang="ru-RU"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404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pic>
        <p:nvPicPr>
          <p:cNvPr id="11" name="Picture 2" descr="dimen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04" y="1901085"/>
            <a:ext cx="11265262" cy="612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труктура БД"/>
          <p:cNvSpPr txBox="1"/>
          <p:nvPr/>
        </p:nvSpPr>
        <p:spPr>
          <a:xfrm>
            <a:off x="3680016" y="1253941"/>
            <a:ext cx="564417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/>
              <a:t>Свойства пиксельного графика</a:t>
            </a:r>
            <a:endParaRPr dirty="0"/>
          </a:p>
        </p:txBody>
      </p:sp>
      <p:sp>
        <p:nvSpPr>
          <p:cNvPr id="7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635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503963" y="1253941"/>
            <a:ext cx="399628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Компоновка пикселей</a:t>
            </a:r>
            <a:endParaRPr dirty="0"/>
          </a:p>
        </p:txBody>
      </p:sp>
      <p:pic>
        <p:nvPicPr>
          <p:cNvPr id="7" name="Рисунок 6" descr="C:\Users\Сечко\Desktop\курсач отчет\pean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45" y="2064404"/>
            <a:ext cx="10887355" cy="291976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C:\Users\Сечко\AppData\Local\Microsoft\Windows\INetCache\Content.Word\hilber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20" y="5189438"/>
            <a:ext cx="5003870" cy="412883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3" name="Кольцевые базы данных…"/>
          <p:cNvSpPr txBox="1">
            <a:spLocks/>
          </p:cNvSpPr>
          <p:nvPr/>
        </p:nvSpPr>
        <p:spPr>
          <a:xfrm>
            <a:off x="1433749" y="5030120"/>
            <a:ext cx="4171232" cy="95781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Три итерации кривой </a:t>
            </a:r>
          </a:p>
          <a:p>
            <a:pPr marL="342900" indent="-342900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Пеано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2819795" y="6512787"/>
            <a:ext cx="4171232" cy="95781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Четыре итерации кривой Гильберта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59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ОДСИСТЕМА ЛОГИРОВАНИЯ СИСТЕМНЫХ РЕСУРСОВ:…"/>
          <p:cNvSpPr txBox="1"/>
          <p:nvPr/>
        </p:nvSpPr>
        <p:spPr>
          <a:xfrm>
            <a:off x="1161404" y="549550"/>
            <a:ext cx="1165924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000" dirty="0" smtClean="0"/>
              <a:t>Анализ вредоносного ПО с использованием </a:t>
            </a:r>
            <a:r>
              <a:rPr lang="en-US" sz="3000" dirty="0" smtClean="0"/>
              <a:t>dense pixel</a:t>
            </a:r>
            <a:r>
              <a:rPr lang="ru-RU" sz="3000" dirty="0" smtClean="0"/>
              <a:t> </a:t>
            </a:r>
            <a:r>
              <a:rPr lang="en-US" sz="3000" dirty="0" smtClean="0"/>
              <a:t>display</a:t>
            </a:r>
            <a:endParaRPr sz="3000" dirty="0"/>
          </a:p>
        </p:txBody>
      </p:sp>
      <p:sp>
        <p:nvSpPr>
          <p:cNvPr id="6" name="Структура БД"/>
          <p:cNvSpPr txBox="1"/>
          <p:nvPr/>
        </p:nvSpPr>
        <p:spPr>
          <a:xfrm>
            <a:off x="4177756" y="1253941"/>
            <a:ext cx="464870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Реализация визуализации</a:t>
            </a:r>
            <a:endParaRPr dirty="0"/>
          </a:p>
        </p:txBody>
      </p:sp>
      <p:sp>
        <p:nvSpPr>
          <p:cNvPr id="14" name="Кольцевые базы данных…"/>
          <p:cNvSpPr txBox="1">
            <a:spLocks/>
          </p:cNvSpPr>
          <p:nvPr/>
        </p:nvSpPr>
        <p:spPr>
          <a:xfrm>
            <a:off x="1962064" y="5873897"/>
            <a:ext cx="8520235" cy="7319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algn="ctr" defTabSz="914400" hangingPunct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Данные в формате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Netflow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v9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ru-RU"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r="9018"/>
          <a:stretch/>
        </p:blipFill>
        <p:spPr>
          <a:xfrm>
            <a:off x="305261" y="2362749"/>
            <a:ext cx="12053765" cy="3332556"/>
          </a:xfrm>
          <a:prstGeom prst="rect">
            <a:avLst/>
          </a:prstGeom>
        </p:spPr>
      </p:pic>
      <p:sp>
        <p:nvSpPr>
          <p:cNvPr id="11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Сечко М.Ю.</a:t>
            </a:r>
            <a:endParaRPr dirty="0" smtClean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Курсовая работа</a:t>
            </a:r>
            <a:r>
              <a:rPr dirty="0" smtClean="0"/>
              <a:t> 201</a:t>
            </a:r>
            <a:r>
              <a:rPr lang="ru-RU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57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587</Words>
  <Application>Microsoft Office PowerPoint</Application>
  <PresentationFormat>Произвольный</PresentationFormat>
  <Paragraphs>116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Times New Roman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Sechko</dc:creator>
  <cp:lastModifiedBy>Сечко</cp:lastModifiedBy>
  <cp:revision>65</cp:revision>
  <dcterms:modified xsi:type="dcterms:W3CDTF">2018-05-25T09:17:58Z</dcterms:modified>
</cp:coreProperties>
</file>