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7" r:id="rId5"/>
    <p:sldId id="269" r:id="rId6"/>
    <p:sldId id="260" r:id="rId7"/>
    <p:sldId id="268" r:id="rId8"/>
    <p:sldId id="270" r:id="rId9"/>
    <p:sldId id="266" r:id="rId10"/>
    <p:sldId id="262" r:id="rId11"/>
    <p:sldId id="263" r:id="rId12"/>
    <p:sldId id="272" r:id="rId13"/>
    <p:sldId id="271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358"/>
    <a:srgbClr val="CC00FF"/>
    <a:srgbClr val="585C58"/>
    <a:srgbClr val="00A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2F579-76CC-41D4-B480-081B126CA776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F9D94-C19D-41E9-B830-4100FD3A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1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FE29-1EEB-4DB4-8836-6D4D230F0659}" type="datetime1">
              <a:rPr lang="tr-TR" smtClean="0"/>
              <a:t>6.05.2020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356D-E686-4CC7-9809-345E64F75468}" type="datetime1">
              <a:rPr lang="tr-TR" smtClean="0"/>
              <a:t>6.05.2020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9BD9-3C79-4DD6-91AB-090BA8F2B194}" type="datetime1">
              <a:rPr lang="tr-TR" smtClean="0"/>
              <a:t>6.05.2020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DB5-F11B-478C-AFFA-DA7CE7AC9D42}" type="datetime1">
              <a:rPr lang="tr-TR" smtClean="0"/>
              <a:t>6.05.2020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B4A5-FCF6-4916-B656-79000E24CD2F}" type="datetime1">
              <a:rPr lang="tr-TR" smtClean="0"/>
              <a:t>6.05.2020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101-FB74-4ED3-86CC-4899B3D85E08}" type="datetime1">
              <a:rPr lang="tr-TR" smtClean="0"/>
              <a:t>6.05.2020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204-1BF4-4A6E-B613-15D7D0CCE304}" type="datetime1">
              <a:rPr lang="tr-TR" smtClean="0"/>
              <a:t>6.05.2020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10" name="Picture 2" descr="teb logo ile ilgili gÃ¶rsel sonuc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95145" cy="50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9119-FC68-42E6-B6F0-ED7BE4B92216}" type="datetime1">
              <a:rPr lang="tr-TR" smtClean="0"/>
              <a:t>6.05.2020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6" name="Picture 2" descr="teb logo ile ilgili gÃ¶rsel sonuc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95145" cy="50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66D6-B347-4943-88C9-EBDF014CA74E}" type="datetime1">
              <a:rPr lang="tr-TR" smtClean="0"/>
              <a:t>6.05.2020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A585-F4B1-49C6-86F8-965B191A6D43}" type="datetime1">
              <a:rPr lang="tr-TR" smtClean="0"/>
              <a:t>6.05.2020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1881-07D2-4699-B39E-E851797627BB}" type="datetime1">
              <a:rPr lang="tr-TR" smtClean="0"/>
              <a:t>6.05.2020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B8EA-2F34-4FF1-A708-0DAB40DBB383}" type="datetime1">
              <a:rPr lang="tr-TR" smtClean="0"/>
              <a:t>6.05.2020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Kredi Skorlama Vaka Çalışması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585C58"/>
                </a:solidFill>
              </a:rPr>
              <a:t>Seçil Köktürk</a:t>
            </a:r>
          </a:p>
          <a:p>
            <a:r>
              <a:rPr lang="tr-TR" dirty="0" smtClean="0">
                <a:solidFill>
                  <a:srgbClr val="585C58"/>
                </a:solidFill>
              </a:rPr>
              <a:t>10 Ekim 2018</a:t>
            </a:r>
            <a:endParaRPr lang="en-US" dirty="0">
              <a:solidFill>
                <a:srgbClr val="585C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İkili sınıflandırma için sıkça kullanılan algoritmalar denendi</a:t>
            </a:r>
          </a:p>
          <a:p>
            <a:pPr lvl="1"/>
            <a:r>
              <a:rPr lang="tr-TR" sz="1800" dirty="0" err="1" smtClean="0"/>
              <a:t>Logistic</a:t>
            </a:r>
            <a:r>
              <a:rPr lang="tr-TR" sz="1800" dirty="0" smtClean="0"/>
              <a:t> </a:t>
            </a:r>
            <a:r>
              <a:rPr lang="tr-TR" sz="1800" dirty="0" err="1" smtClean="0"/>
              <a:t>Regression</a:t>
            </a:r>
            <a:endParaRPr lang="tr-TR" sz="1800" dirty="0" smtClean="0"/>
          </a:p>
          <a:p>
            <a:pPr lvl="1"/>
            <a:r>
              <a:rPr lang="tr-TR" sz="1800" dirty="0" err="1" smtClean="0"/>
              <a:t>Random</a:t>
            </a:r>
            <a:r>
              <a:rPr lang="tr-TR" sz="1800" dirty="0" smtClean="0"/>
              <a:t> </a:t>
            </a:r>
            <a:r>
              <a:rPr lang="tr-TR" sz="1800" dirty="0" err="1" smtClean="0"/>
              <a:t>Forest</a:t>
            </a:r>
            <a:endParaRPr lang="tr-TR" sz="1800" dirty="0" smtClean="0"/>
          </a:p>
          <a:p>
            <a:pPr lvl="1"/>
            <a:r>
              <a:rPr lang="tr-TR" sz="1800" dirty="0" err="1" smtClean="0"/>
              <a:t>Linear</a:t>
            </a:r>
            <a:r>
              <a:rPr lang="tr-TR" sz="1800" dirty="0" smtClean="0"/>
              <a:t> SVM</a:t>
            </a:r>
          </a:p>
          <a:p>
            <a:pPr lvl="1"/>
            <a:r>
              <a:rPr lang="tr-TR" sz="1800" dirty="0" err="1" smtClean="0"/>
              <a:t>XGBoost</a:t>
            </a:r>
            <a:endParaRPr lang="tr-TR" sz="1800" dirty="0" smtClean="0"/>
          </a:p>
          <a:p>
            <a:pPr lvl="1"/>
            <a:endParaRPr lang="tr-TR" sz="1800" dirty="0"/>
          </a:p>
          <a:p>
            <a:r>
              <a:rPr lang="tr-TR" sz="2000" dirty="0" smtClean="0"/>
              <a:t>Modeller doğruluk, </a:t>
            </a:r>
            <a:r>
              <a:rPr lang="tr-TR" sz="2000" dirty="0" err="1" smtClean="0"/>
              <a:t>sensitivite</a:t>
            </a:r>
            <a:r>
              <a:rPr lang="tr-TR" sz="2000" dirty="0" smtClean="0"/>
              <a:t>, AUROC gibi metriklere göre değerlendirildi</a:t>
            </a:r>
          </a:p>
          <a:p>
            <a:endParaRPr lang="tr-TR" sz="2000" dirty="0"/>
          </a:p>
          <a:p>
            <a:r>
              <a:rPr lang="tr-TR" sz="2000" dirty="0" smtClean="0"/>
              <a:t>Bazı modeller optimize edilirken </a:t>
            </a:r>
            <a:r>
              <a:rPr lang="tr-TR" sz="2000" dirty="0" err="1" smtClean="0"/>
              <a:t>cross</a:t>
            </a:r>
            <a:r>
              <a:rPr lang="tr-TR" sz="2000" dirty="0" smtClean="0"/>
              <a:t> </a:t>
            </a:r>
            <a:r>
              <a:rPr lang="tr-TR" sz="2000" dirty="0" err="1" smtClean="0"/>
              <a:t>validation</a:t>
            </a:r>
            <a:r>
              <a:rPr lang="tr-TR" sz="2000" dirty="0" smtClean="0"/>
              <a:t> ve </a:t>
            </a:r>
            <a:r>
              <a:rPr lang="tr-TR" sz="2000" dirty="0" err="1" smtClean="0"/>
              <a:t>gridsearch</a:t>
            </a:r>
            <a:r>
              <a:rPr lang="tr-TR" sz="2000" dirty="0" smtClean="0"/>
              <a:t> uygulandı</a:t>
            </a:r>
          </a:p>
          <a:p>
            <a:endParaRPr lang="tr-TR" sz="2000" dirty="0"/>
          </a:p>
          <a:p>
            <a:r>
              <a:rPr lang="tr-TR" sz="2000" dirty="0" err="1" smtClean="0"/>
              <a:t>Overfitting’i</a:t>
            </a:r>
            <a:r>
              <a:rPr lang="tr-TR" sz="2000" dirty="0" smtClean="0"/>
              <a:t> azaltmak için </a:t>
            </a:r>
            <a:r>
              <a:rPr lang="tr-TR" sz="2000" dirty="0" err="1" smtClean="0"/>
              <a:t>regularization</a:t>
            </a:r>
            <a:r>
              <a:rPr lang="tr-TR" sz="2000" dirty="0" smtClean="0"/>
              <a:t> kullanıldı</a:t>
            </a:r>
          </a:p>
          <a:p>
            <a:endParaRPr lang="tr-TR" sz="2000" dirty="0"/>
          </a:p>
          <a:p>
            <a:endParaRPr lang="en-US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grpSp>
        <p:nvGrpSpPr>
          <p:cNvPr id="9" name="Grup 8"/>
          <p:cNvGrpSpPr/>
          <p:nvPr/>
        </p:nvGrpSpPr>
        <p:grpSpPr>
          <a:xfrm>
            <a:off x="128866" y="116632"/>
            <a:ext cx="1008112" cy="717095"/>
            <a:chOff x="4978691" y="1484784"/>
            <a:chExt cx="3312368" cy="2232248"/>
          </a:xfrm>
        </p:grpSpPr>
        <p:pic>
          <p:nvPicPr>
            <p:cNvPr id="5" name="Picture 12" descr="machine learning modeling ile ilgili gÃ¶rsel sonuc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589057"/>
              <a:ext cx="2829606" cy="1591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Dikdörtgen 6"/>
            <p:cNvSpPr/>
            <p:nvPr/>
          </p:nvSpPr>
          <p:spPr>
            <a:xfrm>
              <a:off x="4978691" y="1484784"/>
              <a:ext cx="3312368" cy="2232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ikdörtgen 7"/>
          <p:cNvSpPr/>
          <p:nvPr/>
        </p:nvSpPr>
        <p:spPr>
          <a:xfrm>
            <a:off x="128866" y="116632"/>
            <a:ext cx="1008112" cy="7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457200" y="1096144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13771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 – Eğitim Kümesi</a:t>
            </a:r>
            <a:endParaRPr lang="en-US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759689"/>
              </p:ext>
            </p:extLst>
          </p:nvPr>
        </p:nvGraphicFramePr>
        <p:xfrm>
          <a:off x="177396" y="1412776"/>
          <a:ext cx="7531794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9"/>
                <a:gridCol w="1255299"/>
                <a:gridCol w="1255299"/>
                <a:gridCol w="1255299"/>
                <a:gridCol w="1255299"/>
                <a:gridCol w="1255299"/>
              </a:tblGrid>
              <a:tr h="834602">
                <a:tc>
                  <a:txBody>
                    <a:bodyPr/>
                    <a:lstStyle/>
                    <a:p>
                      <a:r>
                        <a:rPr lang="tr-TR" dirty="0" smtClean="0"/>
                        <a:t>Algoritma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Sınıf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Logistic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İyi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0.77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Kötü =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742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Random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İyi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0.99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Kötü =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742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Linear</a:t>
                      </a:r>
                      <a:r>
                        <a:rPr lang="tr-TR" baseline="0" dirty="0" smtClean="0"/>
                        <a:t> SVM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İyi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0.76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Kötü =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742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İyi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0.74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0.75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Kötü =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0.76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pic>
        <p:nvPicPr>
          <p:cNvPr id="14" name="Picture 14" descr="confusion matrix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9" y="118767"/>
            <a:ext cx="1117969" cy="71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143372" y="106818"/>
            <a:ext cx="1031245" cy="704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 – Test Kümesi</a:t>
            </a:r>
            <a:endParaRPr lang="en-US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016934"/>
              </p:ext>
            </p:extLst>
          </p:nvPr>
        </p:nvGraphicFramePr>
        <p:xfrm>
          <a:off x="177396" y="1412776"/>
          <a:ext cx="8787093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9"/>
                <a:gridCol w="1255299"/>
                <a:gridCol w="1255299"/>
                <a:gridCol w="1255299"/>
                <a:gridCol w="1255299"/>
                <a:gridCol w="1255299"/>
                <a:gridCol w="1255299"/>
              </a:tblGrid>
              <a:tr h="834602">
                <a:tc>
                  <a:txBody>
                    <a:bodyPr/>
                    <a:lstStyle/>
                    <a:p>
                      <a:r>
                        <a:rPr lang="tr-TR" dirty="0" smtClean="0"/>
                        <a:t>Algoritma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Sınıf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AUROC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Logistic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İyi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0.83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0.72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0.70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Kötü =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0.15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742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Random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İyi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0.98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0.54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Kötü =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0.14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742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Linear</a:t>
                      </a:r>
                      <a:r>
                        <a:rPr lang="tr-TR" baseline="0" dirty="0" smtClean="0"/>
                        <a:t> SVM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İyi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0.83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0.71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0.69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Kötü =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0.15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8742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İyi = 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0.82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0.70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0.70</a:t>
                      </a:r>
                      <a:endParaRPr lang="en-US" dirty="0"/>
                    </a:p>
                  </a:txBody>
                  <a:tcPr anchor="ctr"/>
                </a:tc>
              </a:tr>
              <a:tr h="498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Kötü =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0.15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pic>
        <p:nvPicPr>
          <p:cNvPr id="14" name="Picture 14" descr="confusion matrix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9" y="118767"/>
            <a:ext cx="1117969" cy="71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143372" y="106818"/>
            <a:ext cx="1031245" cy="704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Test kümesi üzerinde algoritmaların yakın sonuçlar verdiği gözlendi</a:t>
            </a:r>
          </a:p>
          <a:p>
            <a:r>
              <a:rPr lang="tr-TR" dirty="0" smtClean="0"/>
              <a:t>En başarılı algoritmanın </a:t>
            </a:r>
            <a:r>
              <a:rPr lang="tr-TR" dirty="0" err="1" smtClean="0"/>
              <a:t>Logistic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r>
              <a:rPr lang="tr-TR" dirty="0" smtClean="0"/>
              <a:t> olduğu gözlendi</a:t>
            </a:r>
          </a:p>
          <a:p>
            <a:r>
              <a:rPr lang="tr-TR" dirty="0" smtClean="0"/>
              <a:t>Tüm algoritmalarda eğitim kümesinde iyi </a:t>
            </a:r>
            <a:r>
              <a:rPr lang="tr-TR" dirty="0" err="1" smtClean="0"/>
              <a:t>precision</a:t>
            </a:r>
            <a:r>
              <a:rPr lang="tr-TR" dirty="0" smtClean="0"/>
              <a:t> ve </a:t>
            </a:r>
            <a:r>
              <a:rPr lang="tr-TR" dirty="0" err="1" smtClean="0"/>
              <a:t>recall</a:t>
            </a:r>
            <a:r>
              <a:rPr lang="tr-TR" dirty="0" smtClean="0"/>
              <a:t> gözlenmesine karşın, sınıf dengesizliğinden ötürü test kümesinde yüksek </a:t>
            </a:r>
            <a:r>
              <a:rPr lang="tr-TR" dirty="0" err="1" smtClean="0"/>
              <a:t>recall</a:t>
            </a:r>
            <a:r>
              <a:rPr lang="tr-TR" dirty="0" smtClean="0"/>
              <a:t> – düşük </a:t>
            </a:r>
            <a:r>
              <a:rPr lang="tr-TR" dirty="0" err="1" smtClean="0"/>
              <a:t>precision</a:t>
            </a:r>
            <a:r>
              <a:rPr lang="tr-TR" dirty="0"/>
              <a:t> </a:t>
            </a:r>
            <a:r>
              <a:rPr lang="tr-TR" dirty="0" smtClean="0"/>
              <a:t>gözlendi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pic>
        <p:nvPicPr>
          <p:cNvPr id="5" name="Picture 14" descr="confusion matrix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9" y="118767"/>
            <a:ext cx="1117969" cy="71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143372" y="106818"/>
            <a:ext cx="1031245" cy="704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Vaka Çalışması Adımları</a:t>
            </a:r>
          </a:p>
          <a:p>
            <a:pPr lvl="1"/>
            <a:r>
              <a:rPr lang="tr-TR" dirty="0" smtClean="0"/>
              <a:t>Veri Analizi</a:t>
            </a:r>
          </a:p>
          <a:p>
            <a:pPr lvl="1"/>
            <a:r>
              <a:rPr lang="tr-TR" dirty="0" smtClean="0"/>
              <a:t>Değişken Seçimi</a:t>
            </a:r>
          </a:p>
          <a:p>
            <a:pPr lvl="1"/>
            <a:r>
              <a:rPr lang="tr-TR" dirty="0" smtClean="0"/>
              <a:t>Modelleme</a:t>
            </a:r>
          </a:p>
          <a:p>
            <a:pPr lvl="1"/>
            <a:r>
              <a:rPr lang="tr-TR" dirty="0" smtClean="0"/>
              <a:t>Sonuç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5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Vaka Çalışması Adımları</a:t>
            </a:r>
            <a:endParaRPr lang="en-US" dirty="0"/>
          </a:p>
        </p:txBody>
      </p:sp>
      <p:pic>
        <p:nvPicPr>
          <p:cNvPr id="1032" name="Picture 8" descr="data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01" y="1514513"/>
            <a:ext cx="1841363" cy="184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nifier png ile ilgili gÃ¶rsel sonucu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218182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907704" y="3356992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Veri Analizi</a:t>
            </a:r>
            <a:endParaRPr lang="en-US" dirty="0"/>
          </a:p>
        </p:txBody>
      </p:sp>
      <p:pic>
        <p:nvPicPr>
          <p:cNvPr id="1034" name="Picture 10" descr="feature engineering ile ilgili gÃ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12" y="4293096"/>
            <a:ext cx="2919928" cy="15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/>
          <p:cNvSpPr txBox="1"/>
          <p:nvPr/>
        </p:nvSpPr>
        <p:spPr>
          <a:xfrm>
            <a:off x="1315728" y="6021288"/>
            <a:ext cx="280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Değişken Türetme ve Seçimi</a:t>
            </a:r>
            <a:endParaRPr lang="en-US" dirty="0"/>
          </a:p>
        </p:txBody>
      </p:sp>
      <p:pic>
        <p:nvPicPr>
          <p:cNvPr id="1036" name="Picture 12" descr="machine learning modeling ile ilgili gÃ¶rsel sonuc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89057"/>
            <a:ext cx="2829606" cy="159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/>
          <p:cNvSpPr txBox="1"/>
          <p:nvPr/>
        </p:nvSpPr>
        <p:spPr>
          <a:xfrm>
            <a:off x="6156176" y="33569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Modelleme</a:t>
            </a:r>
            <a:endParaRPr lang="en-US" dirty="0"/>
          </a:p>
        </p:txBody>
      </p:sp>
      <p:pic>
        <p:nvPicPr>
          <p:cNvPr id="1038" name="Picture 14" descr="confusion matrix png ile ilgili gÃ¶rsel sonuc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95" y="4244822"/>
            <a:ext cx="35909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etin kutusu 13"/>
          <p:cNvSpPr txBox="1"/>
          <p:nvPr/>
        </p:nvSpPr>
        <p:spPr>
          <a:xfrm>
            <a:off x="6156176" y="602128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Sonuçlar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899592" y="1484784"/>
            <a:ext cx="331236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kdörtgen 15"/>
          <p:cNvSpPr/>
          <p:nvPr/>
        </p:nvSpPr>
        <p:spPr>
          <a:xfrm>
            <a:off x="4978691" y="1484784"/>
            <a:ext cx="331236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kdörtgen 16"/>
          <p:cNvSpPr/>
          <p:nvPr/>
        </p:nvSpPr>
        <p:spPr>
          <a:xfrm>
            <a:off x="839024" y="4206965"/>
            <a:ext cx="331236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4978691" y="4206965"/>
            <a:ext cx="331236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ağ Ok 5"/>
          <p:cNvSpPr/>
          <p:nvPr/>
        </p:nvSpPr>
        <p:spPr>
          <a:xfrm rot="19629948">
            <a:off x="4258167" y="3848350"/>
            <a:ext cx="662042" cy="234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şağı Ok 6"/>
          <p:cNvSpPr/>
          <p:nvPr/>
        </p:nvSpPr>
        <p:spPr>
          <a:xfrm>
            <a:off x="2387196" y="3789040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şağı Ok 20"/>
          <p:cNvSpPr/>
          <p:nvPr/>
        </p:nvSpPr>
        <p:spPr>
          <a:xfrm>
            <a:off x="6546858" y="3789040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2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50 Değişken</a:t>
            </a:r>
          </a:p>
          <a:p>
            <a:r>
              <a:rPr lang="tr-TR" dirty="0" smtClean="0"/>
              <a:t>5626 Müşteri</a:t>
            </a:r>
          </a:p>
          <a:p>
            <a:r>
              <a:rPr lang="tr-TR" dirty="0" smtClean="0"/>
              <a:t>Hedef: Kötü Kredi Performansını Tespit Etmek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Veri Analizi</a:t>
            </a:r>
            <a:endParaRPr lang="en-US" dirty="0"/>
          </a:p>
        </p:txBody>
      </p:sp>
      <p:pic>
        <p:nvPicPr>
          <p:cNvPr id="9" name="Picture 8" descr="data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7" y="126182"/>
            <a:ext cx="560415" cy="5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agnifier png ile ilgili gÃ¶rsel sonucu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2" y="116632"/>
            <a:ext cx="664033" cy="5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128866" y="116632"/>
            <a:ext cx="1008112" cy="7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İçerik Yer Tutucusu 2"/>
          <p:cNvSpPr txBox="1">
            <a:spLocks/>
          </p:cNvSpPr>
          <p:nvPr/>
        </p:nvSpPr>
        <p:spPr>
          <a:xfrm>
            <a:off x="457200" y="1096144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tr-TR" sz="2400" dirty="0" smtClean="0"/>
              <a:t>Veri İçeriği</a:t>
            </a:r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60032"/>
              </p:ext>
            </p:extLst>
          </p:nvPr>
        </p:nvGraphicFramePr>
        <p:xfrm>
          <a:off x="1524000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Kredi Performansı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Müşteri Sayısı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Müşteri Yüzdesi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İyi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95.6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Kötü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ikdörtgen 13"/>
          <p:cNvSpPr/>
          <p:nvPr/>
        </p:nvSpPr>
        <p:spPr>
          <a:xfrm>
            <a:off x="2987824" y="5373216"/>
            <a:ext cx="4464496" cy="12241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Dengesiz Veri Dağılımı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Riskli Müşterileri tespit edebilmek için </a:t>
            </a:r>
            <a:r>
              <a:rPr lang="tr-TR" i="1" dirty="0" smtClean="0">
                <a:solidFill>
                  <a:schemeClr val="tx1"/>
                </a:solidFill>
              </a:rPr>
              <a:t>Hassasiyet</a:t>
            </a:r>
            <a:r>
              <a:rPr lang="tr-TR" dirty="0" smtClean="0">
                <a:solidFill>
                  <a:schemeClr val="tx1"/>
                </a:solidFill>
              </a:rPr>
              <a:t> (</a:t>
            </a:r>
            <a:r>
              <a:rPr lang="tr-TR" i="1" dirty="0" err="1" smtClean="0">
                <a:solidFill>
                  <a:schemeClr val="tx1"/>
                </a:solidFill>
              </a:rPr>
              <a:t>Recall</a:t>
            </a:r>
            <a:r>
              <a:rPr lang="tr-TR" dirty="0" smtClean="0">
                <a:solidFill>
                  <a:schemeClr val="tx1"/>
                </a:solidFill>
              </a:rPr>
              <a:t>) metriğini maksimize etmek önemli</a:t>
            </a:r>
          </a:p>
        </p:txBody>
      </p:sp>
      <p:cxnSp>
        <p:nvCxnSpPr>
          <p:cNvPr id="16" name="Düz Bağlayıcı 15"/>
          <p:cNvCxnSpPr>
            <a:endCxn id="14" idx="0"/>
          </p:cNvCxnSpPr>
          <p:nvPr/>
        </p:nvCxnSpPr>
        <p:spPr>
          <a:xfrm flipH="1">
            <a:off x="5220072" y="5013176"/>
            <a:ext cx="1296144" cy="3600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Analizi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96144"/>
            <a:ext cx="8229600" cy="460648"/>
          </a:xfrm>
        </p:spPr>
        <p:txBody>
          <a:bodyPr/>
          <a:lstStyle/>
          <a:p>
            <a:pPr marL="0" indent="0" algn="ctr">
              <a:buNone/>
            </a:pPr>
            <a:r>
              <a:rPr lang="tr-TR" sz="2400" dirty="0" smtClean="0"/>
              <a:t>50 Değişkenin Sınıflandırılması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7504" y="1657399"/>
            <a:ext cx="43924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Demografik ve Sosyoekonomik</a:t>
            </a:r>
          </a:p>
          <a:p>
            <a:pPr algn="ctr"/>
            <a:r>
              <a:rPr lang="tr-TR" dirty="0" smtClean="0"/>
              <a:t>Değişkenler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4644008" y="1657399"/>
            <a:ext cx="43865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Bankacılık</a:t>
            </a:r>
          </a:p>
          <a:p>
            <a:pPr algn="ctr"/>
            <a:r>
              <a:rPr lang="tr-TR" dirty="0" smtClean="0"/>
              <a:t>İle İlgili Değişkenler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107504" y="3141625"/>
            <a:ext cx="633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Cinsiyet</a:t>
            </a:r>
            <a:endParaRPr lang="en-US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651611" y="3478038"/>
            <a:ext cx="142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6 Aydaki Başvuru Sayısı</a:t>
            </a:r>
            <a:endParaRPr lang="en-US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07504" y="3542108"/>
            <a:ext cx="1164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Adres Şehir Kodu</a:t>
            </a:r>
            <a:endParaRPr lang="en-US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651610" y="3995870"/>
            <a:ext cx="1346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</a:t>
            </a:r>
            <a:r>
              <a:rPr lang="tr-TR" dirty="0" smtClean="0"/>
              <a:t>KK Limiti</a:t>
            </a:r>
            <a:endParaRPr lang="en-US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107504" y="3909657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Eğitim Seviyesi</a:t>
            </a:r>
            <a:endParaRPr lang="en-US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4651611" y="4344425"/>
            <a:ext cx="1346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KK Borcu</a:t>
            </a:r>
            <a:endParaRPr lang="en-US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107504" y="4277206"/>
            <a:ext cx="1011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Evlilik Durumu</a:t>
            </a:r>
            <a:endParaRPr lang="en-US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4651611" y="4692980"/>
            <a:ext cx="1559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KK Ödemesi</a:t>
            </a:r>
            <a:endParaRPr lang="en-US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107504" y="4644753"/>
            <a:ext cx="103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İkamet Statüsü</a:t>
            </a:r>
            <a:endParaRPr lang="en-US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4651611" y="5041535"/>
            <a:ext cx="177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KK Ödenmemiş Miktarı</a:t>
            </a:r>
            <a:endParaRPr lang="en-US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1661309" y="2792290"/>
            <a:ext cx="59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İş Alanı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4651611" y="5390090"/>
            <a:ext cx="1306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Güncel KK Limiti</a:t>
            </a:r>
            <a:endParaRPr lang="en-US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1661309" y="3158441"/>
            <a:ext cx="5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İş Türü</a:t>
            </a:r>
            <a:endParaRPr lang="en-US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651611" y="5738645"/>
            <a:ext cx="1146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Aktif KK Sayısı</a:t>
            </a:r>
            <a:endParaRPr lang="en-US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3041451" y="2792290"/>
            <a:ext cx="1128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Aylık Hane Geliri</a:t>
            </a:r>
            <a:endParaRPr lang="en-US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4644008" y="6087200"/>
            <a:ext cx="1792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Ortalama Açık KK Limiti</a:t>
            </a:r>
            <a:endParaRPr lang="en-US" dirty="0"/>
          </a:p>
        </p:txBody>
      </p:sp>
      <p:sp>
        <p:nvSpPr>
          <p:cNvPr id="25" name="Metin kutusu 24"/>
          <p:cNvSpPr txBox="1"/>
          <p:nvPr/>
        </p:nvSpPr>
        <p:spPr>
          <a:xfrm>
            <a:off x="3041451" y="3211708"/>
            <a:ext cx="1005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Aylık Net Gelir</a:t>
            </a:r>
            <a:endParaRPr lang="en-US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4651611" y="6435752"/>
            <a:ext cx="1630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Güncel Açık KK Limiti</a:t>
            </a:r>
            <a:endParaRPr lang="en-US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1661309" y="3524592"/>
            <a:ext cx="119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Meslek Kategorisi</a:t>
            </a:r>
            <a:endParaRPr lang="en-US" dirty="0"/>
          </a:p>
        </p:txBody>
      </p:sp>
      <p:sp>
        <p:nvSpPr>
          <p:cNvPr id="30" name="Metin kutusu 29"/>
          <p:cNvSpPr txBox="1"/>
          <p:nvPr/>
        </p:nvSpPr>
        <p:spPr>
          <a:xfrm>
            <a:off x="4651611" y="3129483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err="1"/>
              <a:t>Min</a:t>
            </a:r>
            <a:r>
              <a:rPr lang="tr-TR" dirty="0"/>
              <a:t> KK Limiti</a:t>
            </a:r>
            <a:endParaRPr lang="en-US" dirty="0"/>
          </a:p>
        </p:txBody>
      </p:sp>
      <p:sp>
        <p:nvSpPr>
          <p:cNvPr id="31" name="Metin kutusu 30"/>
          <p:cNvSpPr txBox="1"/>
          <p:nvPr/>
        </p:nvSpPr>
        <p:spPr>
          <a:xfrm>
            <a:off x="107504" y="2792290"/>
            <a:ext cx="37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Yaş</a:t>
            </a:r>
            <a:endParaRPr lang="en-US" dirty="0"/>
          </a:p>
        </p:txBody>
      </p:sp>
      <p:sp>
        <p:nvSpPr>
          <p:cNvPr id="32" name="Metin kutusu 31"/>
          <p:cNvSpPr txBox="1"/>
          <p:nvPr/>
        </p:nvSpPr>
        <p:spPr>
          <a:xfrm>
            <a:off x="4651611" y="2780928"/>
            <a:ext cx="1196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err="1"/>
              <a:t>Maks</a:t>
            </a:r>
            <a:r>
              <a:rPr lang="tr-TR" dirty="0"/>
              <a:t> KK Limiti</a:t>
            </a:r>
            <a:endParaRPr lang="en-US" dirty="0"/>
          </a:p>
        </p:txBody>
      </p:sp>
      <p:sp>
        <p:nvSpPr>
          <p:cNvPr id="33" name="Dikdörtgen 32"/>
          <p:cNvSpPr/>
          <p:nvPr/>
        </p:nvSpPr>
        <p:spPr>
          <a:xfrm>
            <a:off x="107504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Kişisel Bilgiler (6)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Metin kutusu 34"/>
          <p:cNvSpPr txBox="1"/>
          <p:nvPr/>
        </p:nvSpPr>
        <p:spPr>
          <a:xfrm>
            <a:off x="1661309" y="3890743"/>
            <a:ext cx="1452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Maaş Bankadan Ödenmesi</a:t>
            </a:r>
            <a:endParaRPr lang="en-US" dirty="0"/>
          </a:p>
        </p:txBody>
      </p:sp>
      <p:sp>
        <p:nvSpPr>
          <p:cNvPr id="36" name="Metin kutusu 35"/>
          <p:cNvSpPr txBox="1"/>
          <p:nvPr/>
        </p:nvSpPr>
        <p:spPr>
          <a:xfrm>
            <a:off x="1657718" y="4426171"/>
            <a:ext cx="138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tr-TR" dirty="0"/>
              <a:t>Sosyal Güvenlik Türü</a:t>
            </a:r>
            <a:endParaRPr lang="en-US" dirty="0"/>
          </a:p>
        </p:txBody>
      </p:sp>
      <p:sp>
        <p:nvSpPr>
          <p:cNvPr id="37" name="Metin kutusu 36"/>
          <p:cNvSpPr txBox="1"/>
          <p:nvPr/>
        </p:nvSpPr>
        <p:spPr>
          <a:xfrm>
            <a:off x="1666004" y="4792323"/>
            <a:ext cx="1412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Çalışma Süresi</a:t>
            </a:r>
          </a:p>
        </p:txBody>
      </p:sp>
      <p:sp>
        <p:nvSpPr>
          <p:cNvPr id="38" name="Metin kutusu 37"/>
          <p:cNvSpPr txBox="1"/>
          <p:nvPr/>
        </p:nvSpPr>
        <p:spPr>
          <a:xfrm>
            <a:off x="3041451" y="3631126"/>
            <a:ext cx="14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Doğrulanmış Aylık Gelir</a:t>
            </a:r>
            <a:endParaRPr lang="en-US" dirty="0"/>
          </a:p>
        </p:txBody>
      </p:sp>
      <p:sp>
        <p:nvSpPr>
          <p:cNvPr id="39" name="Metin kutusu 38"/>
          <p:cNvSpPr txBox="1"/>
          <p:nvPr/>
        </p:nvSpPr>
        <p:spPr>
          <a:xfrm>
            <a:off x="3072677" y="4219821"/>
            <a:ext cx="49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Maaş</a:t>
            </a:r>
            <a:endParaRPr lang="en-US" dirty="0"/>
          </a:p>
        </p:txBody>
      </p:sp>
      <p:sp>
        <p:nvSpPr>
          <p:cNvPr id="41" name="Dikdörtgen 40"/>
          <p:cNvSpPr/>
          <p:nvPr/>
        </p:nvSpPr>
        <p:spPr>
          <a:xfrm>
            <a:off x="1589866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Çalışma Durumu (6)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3072228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Gelir Durumu (7)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Metin kutusu 42"/>
          <p:cNvSpPr txBox="1"/>
          <p:nvPr/>
        </p:nvSpPr>
        <p:spPr>
          <a:xfrm>
            <a:off x="3072677" y="4639239"/>
            <a:ext cx="1427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Son 2 Aylık Ortalama Maaş</a:t>
            </a:r>
            <a:endParaRPr lang="en-US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072677" y="5227934"/>
            <a:ext cx="1427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sv-SE" dirty="0"/>
              <a:t>Son 3 Ayda Bildirilen Aylık Gelir</a:t>
            </a:r>
            <a:endParaRPr lang="en-US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3074981" y="5816626"/>
            <a:ext cx="1425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Bildirilen Aylık Net Gelir</a:t>
            </a:r>
            <a:endParaRPr lang="en-US" dirty="0"/>
          </a:p>
        </p:txBody>
      </p:sp>
      <p:sp>
        <p:nvSpPr>
          <p:cNvPr id="46" name="Dikdörtgen 45"/>
          <p:cNvSpPr/>
          <p:nvPr/>
        </p:nvSpPr>
        <p:spPr>
          <a:xfrm>
            <a:off x="107504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Slayt Numarası Yer Tutucusu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48" name="Dikdörtgen 47"/>
          <p:cNvSpPr/>
          <p:nvPr/>
        </p:nvSpPr>
        <p:spPr>
          <a:xfrm>
            <a:off x="1589866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Dikdörtgen 48"/>
          <p:cNvSpPr/>
          <p:nvPr/>
        </p:nvSpPr>
        <p:spPr>
          <a:xfrm>
            <a:off x="3072228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Dikdörtgen 49"/>
          <p:cNvSpPr/>
          <p:nvPr/>
        </p:nvSpPr>
        <p:spPr>
          <a:xfrm>
            <a:off x="4651611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Kredi Kartı (11)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Dikdörtgen 50"/>
          <p:cNvSpPr/>
          <p:nvPr/>
        </p:nvSpPr>
        <p:spPr>
          <a:xfrm>
            <a:off x="6125386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Krediler (9)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Dikdörtgen 51"/>
          <p:cNvSpPr/>
          <p:nvPr/>
        </p:nvSpPr>
        <p:spPr>
          <a:xfrm>
            <a:off x="7606764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Hesap ve Varlıklar (4)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Dikdörtgen 57"/>
          <p:cNvSpPr/>
          <p:nvPr/>
        </p:nvSpPr>
        <p:spPr>
          <a:xfrm>
            <a:off x="7606764" y="3990436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Ek Hesap (5)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ikdörtgen 58"/>
          <p:cNvSpPr/>
          <p:nvPr/>
        </p:nvSpPr>
        <p:spPr>
          <a:xfrm>
            <a:off x="7606764" y="5697840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Diğer (2)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Dikdörtgen 59"/>
          <p:cNvSpPr/>
          <p:nvPr/>
        </p:nvSpPr>
        <p:spPr>
          <a:xfrm>
            <a:off x="4651611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Dikdörtgen 60"/>
          <p:cNvSpPr/>
          <p:nvPr/>
        </p:nvSpPr>
        <p:spPr>
          <a:xfrm>
            <a:off x="7606764" y="2780928"/>
            <a:ext cx="1427764" cy="113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Dikdörtgen 61"/>
          <p:cNvSpPr/>
          <p:nvPr/>
        </p:nvSpPr>
        <p:spPr>
          <a:xfrm>
            <a:off x="6125386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Dikdörtgen 62"/>
          <p:cNvSpPr/>
          <p:nvPr/>
        </p:nvSpPr>
        <p:spPr>
          <a:xfrm>
            <a:off x="7606764" y="4389045"/>
            <a:ext cx="1427764" cy="1252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Dikdörtgen 63"/>
          <p:cNvSpPr/>
          <p:nvPr/>
        </p:nvSpPr>
        <p:spPr>
          <a:xfrm>
            <a:off x="7606764" y="6111171"/>
            <a:ext cx="1427764" cy="630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Metin kutusu 64"/>
          <p:cNvSpPr txBox="1"/>
          <p:nvPr/>
        </p:nvSpPr>
        <p:spPr>
          <a:xfrm>
            <a:off x="6210760" y="3529145"/>
            <a:ext cx="142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Kredi Büro Skoru</a:t>
            </a:r>
            <a:endParaRPr lang="en-US" dirty="0"/>
          </a:p>
        </p:txBody>
      </p:sp>
      <p:sp>
        <p:nvSpPr>
          <p:cNvPr id="66" name="Metin kutusu 65"/>
          <p:cNvSpPr txBox="1"/>
          <p:nvPr/>
        </p:nvSpPr>
        <p:spPr>
          <a:xfrm>
            <a:off x="6210759" y="3807841"/>
            <a:ext cx="1076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1 Aydaki Kredi Başvuru Sayısı</a:t>
            </a:r>
            <a:endParaRPr lang="en-US" dirty="0"/>
          </a:p>
        </p:txBody>
      </p:sp>
      <p:sp>
        <p:nvSpPr>
          <p:cNvPr id="67" name="Metin kutusu 66"/>
          <p:cNvSpPr txBox="1"/>
          <p:nvPr/>
        </p:nvSpPr>
        <p:spPr>
          <a:xfrm>
            <a:off x="6210759" y="4255814"/>
            <a:ext cx="1346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6 Aydaki Kredi Başvuru Sayısı</a:t>
            </a:r>
            <a:endParaRPr lang="en-US" dirty="0"/>
          </a:p>
        </p:txBody>
      </p:sp>
      <p:sp>
        <p:nvSpPr>
          <p:cNvPr id="68" name="Metin kutusu 67"/>
          <p:cNvSpPr txBox="1"/>
          <p:nvPr/>
        </p:nvSpPr>
        <p:spPr>
          <a:xfrm>
            <a:off x="6211250" y="4703787"/>
            <a:ext cx="1559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Açık Kredi Sayısı</a:t>
            </a:r>
            <a:endParaRPr lang="en-US" dirty="0"/>
          </a:p>
        </p:txBody>
      </p:sp>
      <p:sp>
        <p:nvSpPr>
          <p:cNvPr id="69" name="Metin kutusu 68"/>
          <p:cNvSpPr txBox="1"/>
          <p:nvPr/>
        </p:nvSpPr>
        <p:spPr>
          <a:xfrm>
            <a:off x="6210760" y="4982483"/>
            <a:ext cx="1306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Reddedilen Başvuru Sayısı</a:t>
            </a:r>
            <a:endParaRPr lang="en-US" dirty="0"/>
          </a:p>
        </p:txBody>
      </p:sp>
      <p:sp>
        <p:nvSpPr>
          <p:cNvPr id="70" name="Metin kutusu 69"/>
          <p:cNvSpPr txBox="1"/>
          <p:nvPr/>
        </p:nvSpPr>
        <p:spPr>
          <a:xfrm>
            <a:off x="6210760" y="5430457"/>
            <a:ext cx="1306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İstenen Kredi Miktarı</a:t>
            </a:r>
            <a:endParaRPr lang="en-US" dirty="0"/>
          </a:p>
        </p:txBody>
      </p:sp>
      <p:sp>
        <p:nvSpPr>
          <p:cNvPr id="71" name="Metin kutusu 70"/>
          <p:cNvSpPr txBox="1"/>
          <p:nvPr/>
        </p:nvSpPr>
        <p:spPr>
          <a:xfrm>
            <a:off x="6210760" y="5878433"/>
            <a:ext cx="1146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Açık Kredilerin Toplam Tutarı</a:t>
            </a:r>
            <a:endParaRPr lang="en-US" dirty="0"/>
          </a:p>
        </p:txBody>
      </p:sp>
      <p:sp>
        <p:nvSpPr>
          <p:cNvPr id="72" name="Metin kutusu 71"/>
          <p:cNvSpPr txBox="1"/>
          <p:nvPr/>
        </p:nvSpPr>
        <p:spPr>
          <a:xfrm>
            <a:off x="6210760" y="3081172"/>
            <a:ext cx="1099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Güncel Müşteri Limiti</a:t>
            </a:r>
            <a:endParaRPr lang="en-US" dirty="0"/>
          </a:p>
        </p:txBody>
      </p:sp>
      <p:sp>
        <p:nvSpPr>
          <p:cNvPr id="73" name="Metin kutusu 72"/>
          <p:cNvSpPr txBox="1"/>
          <p:nvPr/>
        </p:nvSpPr>
        <p:spPr>
          <a:xfrm>
            <a:off x="6210759" y="2802476"/>
            <a:ext cx="1196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Başvuru Kanalı</a:t>
            </a:r>
            <a:endParaRPr lang="en-US" sz="1100" dirty="0"/>
          </a:p>
        </p:txBody>
      </p:sp>
      <p:sp>
        <p:nvSpPr>
          <p:cNvPr id="76" name="Metin kutusu 75"/>
          <p:cNvSpPr txBox="1"/>
          <p:nvPr/>
        </p:nvSpPr>
        <p:spPr>
          <a:xfrm>
            <a:off x="7668344" y="3167390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1 Aylık Varlıklar</a:t>
            </a:r>
            <a:endParaRPr lang="en-US" dirty="0"/>
          </a:p>
        </p:txBody>
      </p:sp>
      <p:sp>
        <p:nvSpPr>
          <p:cNvPr id="77" name="Metin kutusu 76"/>
          <p:cNvSpPr txBox="1"/>
          <p:nvPr/>
        </p:nvSpPr>
        <p:spPr>
          <a:xfrm>
            <a:off x="7675637" y="2812405"/>
            <a:ext cx="1354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Kapanmış Borçsuz Hesap Sayısı</a:t>
            </a:r>
            <a:endParaRPr lang="en-US" sz="1100" dirty="0"/>
          </a:p>
        </p:txBody>
      </p:sp>
      <p:sp>
        <p:nvSpPr>
          <p:cNvPr id="78" name="Metin kutusu 77"/>
          <p:cNvSpPr txBox="1"/>
          <p:nvPr/>
        </p:nvSpPr>
        <p:spPr>
          <a:xfrm>
            <a:off x="7668344" y="3403235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3</a:t>
            </a:r>
            <a:r>
              <a:rPr lang="tr-TR" dirty="0" smtClean="0"/>
              <a:t> Aylık Varlıklar</a:t>
            </a:r>
            <a:endParaRPr lang="en-US" dirty="0"/>
          </a:p>
        </p:txBody>
      </p:sp>
      <p:sp>
        <p:nvSpPr>
          <p:cNvPr id="79" name="Metin kutusu 78"/>
          <p:cNvSpPr txBox="1"/>
          <p:nvPr/>
        </p:nvSpPr>
        <p:spPr>
          <a:xfrm>
            <a:off x="7668344" y="3649613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6</a:t>
            </a:r>
            <a:r>
              <a:rPr lang="tr-TR" dirty="0" smtClean="0"/>
              <a:t> Aylık Varlıklar</a:t>
            </a:r>
            <a:endParaRPr lang="en-US" dirty="0"/>
          </a:p>
        </p:txBody>
      </p:sp>
      <p:sp>
        <p:nvSpPr>
          <p:cNvPr id="80" name="Metin kutusu 79"/>
          <p:cNvSpPr txBox="1"/>
          <p:nvPr/>
        </p:nvSpPr>
        <p:spPr>
          <a:xfrm>
            <a:off x="7668344" y="4409518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Güncel EH Limiti</a:t>
            </a:r>
            <a:endParaRPr lang="en-US" dirty="0"/>
          </a:p>
        </p:txBody>
      </p:sp>
      <p:sp>
        <p:nvSpPr>
          <p:cNvPr id="81" name="Metin kutusu 80"/>
          <p:cNvSpPr txBox="1"/>
          <p:nvPr/>
        </p:nvSpPr>
        <p:spPr>
          <a:xfrm>
            <a:off x="7668344" y="4645363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EH Toplam Limit</a:t>
            </a:r>
            <a:endParaRPr lang="en-US" dirty="0"/>
          </a:p>
        </p:txBody>
      </p:sp>
      <p:sp>
        <p:nvSpPr>
          <p:cNvPr id="82" name="Metin kutusu 81"/>
          <p:cNvSpPr txBox="1"/>
          <p:nvPr/>
        </p:nvSpPr>
        <p:spPr>
          <a:xfrm>
            <a:off x="7668344" y="4891741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Toplam EH Borcu</a:t>
            </a:r>
            <a:endParaRPr lang="en-US" dirty="0"/>
          </a:p>
        </p:txBody>
      </p:sp>
      <p:sp>
        <p:nvSpPr>
          <p:cNvPr id="83" name="Metin kutusu 82"/>
          <p:cNvSpPr txBox="1"/>
          <p:nvPr/>
        </p:nvSpPr>
        <p:spPr>
          <a:xfrm>
            <a:off x="7668344" y="5149486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EH Borcu</a:t>
            </a:r>
            <a:endParaRPr lang="en-US" dirty="0"/>
          </a:p>
        </p:txBody>
      </p:sp>
      <p:sp>
        <p:nvSpPr>
          <p:cNvPr id="84" name="Metin kutusu 83"/>
          <p:cNvSpPr txBox="1"/>
          <p:nvPr/>
        </p:nvSpPr>
        <p:spPr>
          <a:xfrm>
            <a:off x="7668344" y="5395864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EH Statüsü</a:t>
            </a:r>
            <a:endParaRPr lang="en-US" dirty="0"/>
          </a:p>
        </p:txBody>
      </p:sp>
      <p:sp>
        <p:nvSpPr>
          <p:cNvPr id="85" name="Metin kutusu 84"/>
          <p:cNvSpPr txBox="1"/>
          <p:nvPr/>
        </p:nvSpPr>
        <p:spPr>
          <a:xfrm>
            <a:off x="7668344" y="6179891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Şube Şehir Kodu</a:t>
            </a:r>
            <a:endParaRPr lang="en-US" dirty="0"/>
          </a:p>
        </p:txBody>
      </p:sp>
      <p:sp>
        <p:nvSpPr>
          <p:cNvPr id="86" name="Metin kutusu 85"/>
          <p:cNvSpPr txBox="1"/>
          <p:nvPr/>
        </p:nvSpPr>
        <p:spPr>
          <a:xfrm>
            <a:off x="7668344" y="6426269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Müşterilik Süresi</a:t>
            </a:r>
            <a:endParaRPr lang="en-US" dirty="0"/>
          </a:p>
        </p:txBody>
      </p:sp>
      <p:pic>
        <p:nvPicPr>
          <p:cNvPr id="87" name="Picture 8" descr="data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7" y="126182"/>
            <a:ext cx="560415" cy="5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 descr="magnifier png ile ilgili gÃ¶rsel sonucu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2" y="116632"/>
            <a:ext cx="664033" cy="5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Dikdörtgen 88"/>
          <p:cNvSpPr/>
          <p:nvPr/>
        </p:nvSpPr>
        <p:spPr>
          <a:xfrm>
            <a:off x="128866" y="116632"/>
            <a:ext cx="1008112" cy="7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Analizi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96144"/>
            <a:ext cx="8229600" cy="460648"/>
          </a:xfrm>
        </p:spPr>
        <p:txBody>
          <a:bodyPr/>
          <a:lstStyle/>
          <a:p>
            <a:pPr marL="0" indent="0" algn="ctr">
              <a:buNone/>
            </a:pPr>
            <a:r>
              <a:rPr lang="tr-TR" sz="2400" dirty="0" smtClean="0"/>
              <a:t>Değişken Türleri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7504" y="1657399"/>
            <a:ext cx="43924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Demografik ve Sosyoekonomik</a:t>
            </a:r>
          </a:p>
          <a:p>
            <a:pPr algn="ctr"/>
            <a:r>
              <a:rPr lang="tr-TR" dirty="0" smtClean="0"/>
              <a:t>Değişkenler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4644008" y="1657399"/>
            <a:ext cx="43865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Bankacılık</a:t>
            </a:r>
          </a:p>
          <a:p>
            <a:pPr algn="ctr"/>
            <a:r>
              <a:rPr lang="tr-TR" dirty="0" smtClean="0"/>
              <a:t>İle İlgili Değişkenler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107504" y="3141625"/>
            <a:ext cx="633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Cinsiyet</a:t>
            </a:r>
            <a:endParaRPr lang="en-US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651611" y="3478038"/>
            <a:ext cx="142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6 Aydaki Başvuru Sayısı</a:t>
            </a:r>
            <a:endParaRPr lang="en-US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07504" y="3542108"/>
            <a:ext cx="1164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Adres Şehir Kodu</a:t>
            </a:r>
            <a:endParaRPr lang="en-US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651610" y="3995870"/>
            <a:ext cx="1346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</a:t>
            </a:r>
            <a:r>
              <a:rPr lang="tr-TR" dirty="0" smtClean="0"/>
              <a:t>KK Limiti</a:t>
            </a:r>
            <a:endParaRPr lang="en-US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107504" y="3909657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Eğitim Seviyesi</a:t>
            </a:r>
            <a:endParaRPr lang="en-US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4651611" y="4344425"/>
            <a:ext cx="1346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KK Borcu</a:t>
            </a:r>
            <a:endParaRPr lang="en-US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107504" y="4277206"/>
            <a:ext cx="1011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Evlilik Durumu</a:t>
            </a:r>
            <a:endParaRPr lang="en-US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4651611" y="4692980"/>
            <a:ext cx="1559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KK Ödemesi</a:t>
            </a:r>
            <a:endParaRPr lang="en-US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107504" y="4644753"/>
            <a:ext cx="103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İkamet Statüsü</a:t>
            </a:r>
            <a:endParaRPr lang="en-US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4651611" y="5041535"/>
            <a:ext cx="177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KK Ödenmemiş Miktarı</a:t>
            </a:r>
            <a:endParaRPr lang="en-US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1661309" y="2792290"/>
            <a:ext cx="59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İş Alanı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4651611" y="5390090"/>
            <a:ext cx="1306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Güncel KK Limiti</a:t>
            </a:r>
            <a:endParaRPr lang="en-US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1661309" y="3158441"/>
            <a:ext cx="5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İş Türü</a:t>
            </a:r>
            <a:endParaRPr lang="en-US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651611" y="5738645"/>
            <a:ext cx="1146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Aktif KK Sayısı</a:t>
            </a:r>
            <a:endParaRPr lang="en-US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3041451" y="2792290"/>
            <a:ext cx="1128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Aylık Hane Geliri</a:t>
            </a:r>
            <a:endParaRPr lang="en-US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4644008" y="6087200"/>
            <a:ext cx="1792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Ortalama Açık KK Limiti</a:t>
            </a:r>
            <a:endParaRPr lang="en-US" dirty="0"/>
          </a:p>
        </p:txBody>
      </p:sp>
      <p:sp>
        <p:nvSpPr>
          <p:cNvPr id="25" name="Metin kutusu 24"/>
          <p:cNvSpPr txBox="1"/>
          <p:nvPr/>
        </p:nvSpPr>
        <p:spPr>
          <a:xfrm>
            <a:off x="3041451" y="3211708"/>
            <a:ext cx="1005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Aylık Net Gelir</a:t>
            </a:r>
            <a:endParaRPr lang="en-US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4651611" y="6435752"/>
            <a:ext cx="1630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Güncel Açık KK Limiti</a:t>
            </a:r>
            <a:endParaRPr lang="en-US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1661309" y="3524592"/>
            <a:ext cx="119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Meslek Kategorisi</a:t>
            </a:r>
            <a:endParaRPr lang="en-US" dirty="0"/>
          </a:p>
        </p:txBody>
      </p:sp>
      <p:sp>
        <p:nvSpPr>
          <p:cNvPr id="30" name="Metin kutusu 29"/>
          <p:cNvSpPr txBox="1"/>
          <p:nvPr/>
        </p:nvSpPr>
        <p:spPr>
          <a:xfrm>
            <a:off x="4651611" y="3129483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err="1"/>
              <a:t>Min</a:t>
            </a:r>
            <a:r>
              <a:rPr lang="tr-TR" dirty="0"/>
              <a:t> KK Limiti</a:t>
            </a:r>
            <a:endParaRPr lang="en-US" dirty="0"/>
          </a:p>
        </p:txBody>
      </p:sp>
      <p:sp>
        <p:nvSpPr>
          <p:cNvPr id="31" name="Metin kutusu 30"/>
          <p:cNvSpPr txBox="1"/>
          <p:nvPr/>
        </p:nvSpPr>
        <p:spPr>
          <a:xfrm>
            <a:off x="107504" y="2792290"/>
            <a:ext cx="37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Yaş</a:t>
            </a:r>
            <a:endParaRPr lang="en-US" dirty="0"/>
          </a:p>
        </p:txBody>
      </p:sp>
      <p:sp>
        <p:nvSpPr>
          <p:cNvPr id="32" name="Metin kutusu 31"/>
          <p:cNvSpPr txBox="1"/>
          <p:nvPr/>
        </p:nvSpPr>
        <p:spPr>
          <a:xfrm>
            <a:off x="4651611" y="2780928"/>
            <a:ext cx="1196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err="1"/>
              <a:t>Maks</a:t>
            </a:r>
            <a:r>
              <a:rPr lang="tr-TR" dirty="0"/>
              <a:t> KK Limiti</a:t>
            </a:r>
            <a:endParaRPr lang="en-US" dirty="0"/>
          </a:p>
        </p:txBody>
      </p:sp>
      <p:sp>
        <p:nvSpPr>
          <p:cNvPr id="33" name="Dikdörtgen 32"/>
          <p:cNvSpPr/>
          <p:nvPr/>
        </p:nvSpPr>
        <p:spPr>
          <a:xfrm>
            <a:off x="107504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Kişisel Bilgiler (6)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Metin kutusu 34"/>
          <p:cNvSpPr txBox="1"/>
          <p:nvPr/>
        </p:nvSpPr>
        <p:spPr>
          <a:xfrm>
            <a:off x="1661309" y="3890743"/>
            <a:ext cx="1452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Maaş Bankadan Ödenmesi</a:t>
            </a:r>
            <a:endParaRPr lang="en-US" dirty="0"/>
          </a:p>
        </p:txBody>
      </p:sp>
      <p:sp>
        <p:nvSpPr>
          <p:cNvPr id="36" name="Metin kutusu 35"/>
          <p:cNvSpPr txBox="1"/>
          <p:nvPr/>
        </p:nvSpPr>
        <p:spPr>
          <a:xfrm>
            <a:off x="1657718" y="4426171"/>
            <a:ext cx="138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tr-TR" dirty="0"/>
              <a:t>Sosyal Güvenlik Türü</a:t>
            </a:r>
            <a:endParaRPr lang="en-US" dirty="0"/>
          </a:p>
        </p:txBody>
      </p:sp>
      <p:sp>
        <p:nvSpPr>
          <p:cNvPr id="37" name="Metin kutusu 36"/>
          <p:cNvSpPr txBox="1"/>
          <p:nvPr/>
        </p:nvSpPr>
        <p:spPr>
          <a:xfrm>
            <a:off x="1666004" y="4792323"/>
            <a:ext cx="1412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Çalışma Süresi</a:t>
            </a:r>
          </a:p>
        </p:txBody>
      </p:sp>
      <p:sp>
        <p:nvSpPr>
          <p:cNvPr id="38" name="Metin kutusu 37"/>
          <p:cNvSpPr txBox="1"/>
          <p:nvPr/>
        </p:nvSpPr>
        <p:spPr>
          <a:xfrm>
            <a:off x="3041451" y="3631126"/>
            <a:ext cx="14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Doğrulanmış Aylık Gelir</a:t>
            </a:r>
            <a:endParaRPr lang="en-US" dirty="0"/>
          </a:p>
        </p:txBody>
      </p:sp>
      <p:sp>
        <p:nvSpPr>
          <p:cNvPr id="39" name="Metin kutusu 38"/>
          <p:cNvSpPr txBox="1"/>
          <p:nvPr/>
        </p:nvSpPr>
        <p:spPr>
          <a:xfrm>
            <a:off x="3072677" y="4219821"/>
            <a:ext cx="49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Maaş</a:t>
            </a:r>
            <a:endParaRPr lang="en-US" dirty="0"/>
          </a:p>
        </p:txBody>
      </p:sp>
      <p:sp>
        <p:nvSpPr>
          <p:cNvPr id="41" name="Dikdörtgen 40"/>
          <p:cNvSpPr/>
          <p:nvPr/>
        </p:nvSpPr>
        <p:spPr>
          <a:xfrm>
            <a:off x="1589866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Çalışma Durumu (6)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3072228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Gelir Durumu (7)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Metin kutusu 42"/>
          <p:cNvSpPr txBox="1"/>
          <p:nvPr/>
        </p:nvSpPr>
        <p:spPr>
          <a:xfrm>
            <a:off x="3072677" y="4639239"/>
            <a:ext cx="1427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Son 2 Aylık Ortalama Maaş</a:t>
            </a:r>
            <a:endParaRPr lang="en-US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072677" y="5227934"/>
            <a:ext cx="1427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sv-SE" dirty="0"/>
              <a:t>Son 3 Ayda Bildirilen Aylık Gelir</a:t>
            </a:r>
            <a:endParaRPr lang="en-US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3074981" y="5816626"/>
            <a:ext cx="1425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Bildirilen Aylık Net Gelir</a:t>
            </a:r>
            <a:endParaRPr lang="en-US" dirty="0"/>
          </a:p>
        </p:txBody>
      </p:sp>
      <p:sp>
        <p:nvSpPr>
          <p:cNvPr id="46" name="Dikdörtgen 45"/>
          <p:cNvSpPr/>
          <p:nvPr/>
        </p:nvSpPr>
        <p:spPr>
          <a:xfrm>
            <a:off x="107504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Slayt Numarası Yer Tutucusu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48" name="Dikdörtgen 47"/>
          <p:cNvSpPr/>
          <p:nvPr/>
        </p:nvSpPr>
        <p:spPr>
          <a:xfrm>
            <a:off x="1589866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Dikdörtgen 48"/>
          <p:cNvSpPr/>
          <p:nvPr/>
        </p:nvSpPr>
        <p:spPr>
          <a:xfrm>
            <a:off x="3072228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Dikdörtgen 49"/>
          <p:cNvSpPr/>
          <p:nvPr/>
        </p:nvSpPr>
        <p:spPr>
          <a:xfrm>
            <a:off x="4651611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Kredi Kartı (11)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Dikdörtgen 50"/>
          <p:cNvSpPr/>
          <p:nvPr/>
        </p:nvSpPr>
        <p:spPr>
          <a:xfrm>
            <a:off x="6125386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Krediler (9)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Dikdörtgen 51"/>
          <p:cNvSpPr/>
          <p:nvPr/>
        </p:nvSpPr>
        <p:spPr>
          <a:xfrm>
            <a:off x="7606764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Hesap ve Varlıklar (4)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Dikdörtgen 57"/>
          <p:cNvSpPr/>
          <p:nvPr/>
        </p:nvSpPr>
        <p:spPr>
          <a:xfrm>
            <a:off x="7606764" y="3990436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Ek Hesap (5)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ikdörtgen 58"/>
          <p:cNvSpPr/>
          <p:nvPr/>
        </p:nvSpPr>
        <p:spPr>
          <a:xfrm>
            <a:off x="7606764" y="5697840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Diğer (2)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Dikdörtgen 59"/>
          <p:cNvSpPr/>
          <p:nvPr/>
        </p:nvSpPr>
        <p:spPr>
          <a:xfrm>
            <a:off x="4651611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Dikdörtgen 60"/>
          <p:cNvSpPr/>
          <p:nvPr/>
        </p:nvSpPr>
        <p:spPr>
          <a:xfrm>
            <a:off x="7606764" y="2780928"/>
            <a:ext cx="1427764" cy="113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Dikdörtgen 61"/>
          <p:cNvSpPr/>
          <p:nvPr/>
        </p:nvSpPr>
        <p:spPr>
          <a:xfrm>
            <a:off x="6125386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Dikdörtgen 62"/>
          <p:cNvSpPr/>
          <p:nvPr/>
        </p:nvSpPr>
        <p:spPr>
          <a:xfrm>
            <a:off x="7606764" y="4389045"/>
            <a:ext cx="1427764" cy="1252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Dikdörtgen 63"/>
          <p:cNvSpPr/>
          <p:nvPr/>
        </p:nvSpPr>
        <p:spPr>
          <a:xfrm>
            <a:off x="7606764" y="6111171"/>
            <a:ext cx="1427764" cy="630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Metin kutusu 64"/>
          <p:cNvSpPr txBox="1"/>
          <p:nvPr/>
        </p:nvSpPr>
        <p:spPr>
          <a:xfrm>
            <a:off x="6210760" y="3529145"/>
            <a:ext cx="142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Kredi Büro Skoru</a:t>
            </a:r>
            <a:endParaRPr lang="en-US" dirty="0"/>
          </a:p>
        </p:txBody>
      </p:sp>
      <p:sp>
        <p:nvSpPr>
          <p:cNvPr id="66" name="Metin kutusu 65"/>
          <p:cNvSpPr txBox="1"/>
          <p:nvPr/>
        </p:nvSpPr>
        <p:spPr>
          <a:xfrm>
            <a:off x="6210759" y="3807841"/>
            <a:ext cx="1076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1 Aydaki Kredi Başvuru Sayısı</a:t>
            </a:r>
            <a:endParaRPr lang="en-US" dirty="0"/>
          </a:p>
        </p:txBody>
      </p:sp>
      <p:sp>
        <p:nvSpPr>
          <p:cNvPr id="67" name="Metin kutusu 66"/>
          <p:cNvSpPr txBox="1"/>
          <p:nvPr/>
        </p:nvSpPr>
        <p:spPr>
          <a:xfrm>
            <a:off x="6210759" y="4255814"/>
            <a:ext cx="1346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6 Aydaki Kredi Başvuru Sayısı</a:t>
            </a:r>
            <a:endParaRPr lang="en-US" dirty="0"/>
          </a:p>
        </p:txBody>
      </p:sp>
      <p:sp>
        <p:nvSpPr>
          <p:cNvPr id="68" name="Metin kutusu 67"/>
          <p:cNvSpPr txBox="1"/>
          <p:nvPr/>
        </p:nvSpPr>
        <p:spPr>
          <a:xfrm>
            <a:off x="6211250" y="4703787"/>
            <a:ext cx="1559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Açık Kredi Sayısı</a:t>
            </a:r>
            <a:endParaRPr lang="en-US" dirty="0"/>
          </a:p>
        </p:txBody>
      </p:sp>
      <p:sp>
        <p:nvSpPr>
          <p:cNvPr id="69" name="Metin kutusu 68"/>
          <p:cNvSpPr txBox="1"/>
          <p:nvPr/>
        </p:nvSpPr>
        <p:spPr>
          <a:xfrm>
            <a:off x="6210760" y="4982483"/>
            <a:ext cx="1306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Reddedilen Başvuru Sayısı</a:t>
            </a:r>
            <a:endParaRPr lang="en-US" dirty="0"/>
          </a:p>
        </p:txBody>
      </p:sp>
      <p:sp>
        <p:nvSpPr>
          <p:cNvPr id="70" name="Metin kutusu 69"/>
          <p:cNvSpPr txBox="1"/>
          <p:nvPr/>
        </p:nvSpPr>
        <p:spPr>
          <a:xfrm>
            <a:off x="6210760" y="5430457"/>
            <a:ext cx="1306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İstenen Kredi Miktarı</a:t>
            </a:r>
            <a:endParaRPr lang="en-US" dirty="0"/>
          </a:p>
        </p:txBody>
      </p:sp>
      <p:sp>
        <p:nvSpPr>
          <p:cNvPr id="71" name="Metin kutusu 70"/>
          <p:cNvSpPr txBox="1"/>
          <p:nvPr/>
        </p:nvSpPr>
        <p:spPr>
          <a:xfrm>
            <a:off x="6210760" y="5878433"/>
            <a:ext cx="1146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Açık Kredilerin Toplam Tutarı</a:t>
            </a:r>
            <a:endParaRPr lang="en-US" dirty="0"/>
          </a:p>
        </p:txBody>
      </p:sp>
      <p:sp>
        <p:nvSpPr>
          <p:cNvPr id="72" name="Metin kutusu 71"/>
          <p:cNvSpPr txBox="1"/>
          <p:nvPr/>
        </p:nvSpPr>
        <p:spPr>
          <a:xfrm>
            <a:off x="6210760" y="3081172"/>
            <a:ext cx="1099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Güncel Müşteri Limiti</a:t>
            </a:r>
            <a:endParaRPr lang="en-US" dirty="0"/>
          </a:p>
        </p:txBody>
      </p:sp>
      <p:sp>
        <p:nvSpPr>
          <p:cNvPr id="73" name="Metin kutusu 72"/>
          <p:cNvSpPr txBox="1"/>
          <p:nvPr/>
        </p:nvSpPr>
        <p:spPr>
          <a:xfrm>
            <a:off x="6210759" y="2802476"/>
            <a:ext cx="1196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Başvuru Kanalı</a:t>
            </a:r>
            <a:endParaRPr lang="en-US" sz="1100" dirty="0"/>
          </a:p>
        </p:txBody>
      </p:sp>
      <p:sp>
        <p:nvSpPr>
          <p:cNvPr id="76" name="Metin kutusu 75"/>
          <p:cNvSpPr txBox="1"/>
          <p:nvPr/>
        </p:nvSpPr>
        <p:spPr>
          <a:xfrm>
            <a:off x="7668344" y="3167390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1 Aylık Varlıklar</a:t>
            </a:r>
            <a:endParaRPr lang="en-US" dirty="0"/>
          </a:p>
        </p:txBody>
      </p:sp>
      <p:sp>
        <p:nvSpPr>
          <p:cNvPr id="77" name="Metin kutusu 76"/>
          <p:cNvSpPr txBox="1"/>
          <p:nvPr/>
        </p:nvSpPr>
        <p:spPr>
          <a:xfrm>
            <a:off x="7675637" y="2812405"/>
            <a:ext cx="1354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Kapanmış Borçsuz Hesap Sayısı</a:t>
            </a:r>
            <a:endParaRPr lang="en-US" sz="1100" dirty="0"/>
          </a:p>
        </p:txBody>
      </p:sp>
      <p:sp>
        <p:nvSpPr>
          <p:cNvPr id="78" name="Metin kutusu 77"/>
          <p:cNvSpPr txBox="1"/>
          <p:nvPr/>
        </p:nvSpPr>
        <p:spPr>
          <a:xfrm>
            <a:off x="7668344" y="3403235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3</a:t>
            </a:r>
            <a:r>
              <a:rPr lang="tr-TR" dirty="0" smtClean="0"/>
              <a:t> Aylık Varlıklar</a:t>
            </a:r>
            <a:endParaRPr lang="en-US" dirty="0"/>
          </a:p>
        </p:txBody>
      </p:sp>
      <p:sp>
        <p:nvSpPr>
          <p:cNvPr id="79" name="Metin kutusu 78"/>
          <p:cNvSpPr txBox="1"/>
          <p:nvPr/>
        </p:nvSpPr>
        <p:spPr>
          <a:xfrm>
            <a:off x="7668344" y="3649613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6</a:t>
            </a:r>
            <a:r>
              <a:rPr lang="tr-TR" dirty="0" smtClean="0"/>
              <a:t> Aylık Varlıklar</a:t>
            </a:r>
            <a:endParaRPr lang="en-US" dirty="0"/>
          </a:p>
        </p:txBody>
      </p:sp>
      <p:sp>
        <p:nvSpPr>
          <p:cNvPr id="80" name="Metin kutusu 79"/>
          <p:cNvSpPr txBox="1"/>
          <p:nvPr/>
        </p:nvSpPr>
        <p:spPr>
          <a:xfrm>
            <a:off x="7668344" y="4409518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Güncel EH Limiti</a:t>
            </a:r>
            <a:endParaRPr lang="en-US" dirty="0"/>
          </a:p>
        </p:txBody>
      </p:sp>
      <p:sp>
        <p:nvSpPr>
          <p:cNvPr id="81" name="Metin kutusu 80"/>
          <p:cNvSpPr txBox="1"/>
          <p:nvPr/>
        </p:nvSpPr>
        <p:spPr>
          <a:xfrm>
            <a:off x="7668344" y="4645363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EH Toplam Limit</a:t>
            </a:r>
            <a:endParaRPr lang="en-US" dirty="0"/>
          </a:p>
        </p:txBody>
      </p:sp>
      <p:sp>
        <p:nvSpPr>
          <p:cNvPr id="82" name="Metin kutusu 81"/>
          <p:cNvSpPr txBox="1"/>
          <p:nvPr/>
        </p:nvSpPr>
        <p:spPr>
          <a:xfrm>
            <a:off x="7668344" y="4891741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Toplam EH Borcu</a:t>
            </a:r>
            <a:endParaRPr lang="en-US" dirty="0"/>
          </a:p>
        </p:txBody>
      </p:sp>
      <p:sp>
        <p:nvSpPr>
          <p:cNvPr id="83" name="Metin kutusu 82"/>
          <p:cNvSpPr txBox="1"/>
          <p:nvPr/>
        </p:nvSpPr>
        <p:spPr>
          <a:xfrm>
            <a:off x="7668344" y="5149486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EH Borcu</a:t>
            </a:r>
            <a:endParaRPr lang="en-US" dirty="0"/>
          </a:p>
        </p:txBody>
      </p:sp>
      <p:sp>
        <p:nvSpPr>
          <p:cNvPr id="84" name="Metin kutusu 83"/>
          <p:cNvSpPr txBox="1"/>
          <p:nvPr/>
        </p:nvSpPr>
        <p:spPr>
          <a:xfrm>
            <a:off x="7668344" y="5395864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EH Statüsü</a:t>
            </a:r>
            <a:endParaRPr lang="en-US" dirty="0"/>
          </a:p>
        </p:txBody>
      </p:sp>
      <p:sp>
        <p:nvSpPr>
          <p:cNvPr id="85" name="Metin kutusu 84"/>
          <p:cNvSpPr txBox="1"/>
          <p:nvPr/>
        </p:nvSpPr>
        <p:spPr>
          <a:xfrm>
            <a:off x="7668344" y="6179891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Şube Şehir Kodu</a:t>
            </a:r>
            <a:endParaRPr lang="en-US" dirty="0"/>
          </a:p>
        </p:txBody>
      </p:sp>
      <p:sp>
        <p:nvSpPr>
          <p:cNvPr id="86" name="Metin kutusu 85"/>
          <p:cNvSpPr txBox="1"/>
          <p:nvPr/>
        </p:nvSpPr>
        <p:spPr>
          <a:xfrm>
            <a:off x="7668344" y="6426269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Müşterilik Süresi</a:t>
            </a:r>
            <a:endParaRPr lang="en-US" dirty="0"/>
          </a:p>
        </p:txBody>
      </p:sp>
      <p:pic>
        <p:nvPicPr>
          <p:cNvPr id="87" name="Picture 8" descr="data png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7" y="126182"/>
            <a:ext cx="560415" cy="5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 descr="magnifier png ile ilgili gÃ¶rsel sonucu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2" y="116632"/>
            <a:ext cx="664033" cy="5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Dikdörtgen 88"/>
          <p:cNvSpPr/>
          <p:nvPr/>
        </p:nvSpPr>
        <p:spPr>
          <a:xfrm>
            <a:off x="128866" y="116632"/>
            <a:ext cx="1008112" cy="7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etin kutusu 89"/>
          <p:cNvSpPr txBox="1"/>
          <p:nvPr/>
        </p:nvSpPr>
        <p:spPr>
          <a:xfrm>
            <a:off x="1578338" y="372061"/>
            <a:ext cx="135280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tr-TR" dirty="0">
                <a:solidFill>
                  <a:srgbClr val="CC00FF"/>
                </a:solidFill>
              </a:rPr>
              <a:t>13 </a:t>
            </a:r>
            <a:r>
              <a:rPr lang="tr-TR" dirty="0" smtClean="0">
                <a:solidFill>
                  <a:srgbClr val="CC00FF"/>
                </a:solidFill>
              </a:rPr>
              <a:t>Kategorik</a:t>
            </a:r>
          </a:p>
          <a:p>
            <a:pPr algn="ctr"/>
            <a:r>
              <a:rPr lang="tr-TR" dirty="0" smtClean="0"/>
              <a:t>37 Numerik</a:t>
            </a:r>
            <a:endParaRPr lang="tr-TR" dirty="0"/>
          </a:p>
          <a:p>
            <a:pPr algn="ctr"/>
            <a:r>
              <a:rPr lang="tr-TR" dirty="0" smtClean="0"/>
              <a:t>Değişken</a:t>
            </a:r>
            <a:endParaRPr lang="tr-TR" dirty="0"/>
          </a:p>
        </p:txBody>
      </p:sp>
      <p:sp>
        <p:nvSpPr>
          <p:cNvPr id="91" name="Dikdörtgen 90"/>
          <p:cNvSpPr/>
          <p:nvPr/>
        </p:nvSpPr>
        <p:spPr>
          <a:xfrm>
            <a:off x="128866" y="3167390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ikdörtgen 91"/>
          <p:cNvSpPr/>
          <p:nvPr/>
        </p:nvSpPr>
        <p:spPr>
          <a:xfrm>
            <a:off x="128866" y="4271123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ikdörtgen 92"/>
          <p:cNvSpPr/>
          <p:nvPr/>
        </p:nvSpPr>
        <p:spPr>
          <a:xfrm>
            <a:off x="128866" y="3923759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ikdörtgen 93"/>
          <p:cNvSpPr/>
          <p:nvPr/>
        </p:nvSpPr>
        <p:spPr>
          <a:xfrm>
            <a:off x="128866" y="4673910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kdörtgen 94"/>
          <p:cNvSpPr/>
          <p:nvPr/>
        </p:nvSpPr>
        <p:spPr>
          <a:xfrm>
            <a:off x="1610860" y="3167390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kdörtgen 95"/>
          <p:cNvSpPr/>
          <p:nvPr/>
        </p:nvSpPr>
        <p:spPr>
          <a:xfrm>
            <a:off x="1610860" y="2784689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kdörtgen 96"/>
          <p:cNvSpPr/>
          <p:nvPr/>
        </p:nvSpPr>
        <p:spPr>
          <a:xfrm>
            <a:off x="1610860" y="3524592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kdörtgen 97"/>
          <p:cNvSpPr/>
          <p:nvPr/>
        </p:nvSpPr>
        <p:spPr>
          <a:xfrm>
            <a:off x="1610860" y="3928531"/>
            <a:ext cx="1406402" cy="393099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kdörtgen 98"/>
          <p:cNvSpPr/>
          <p:nvPr/>
        </p:nvSpPr>
        <p:spPr>
          <a:xfrm>
            <a:off x="1610860" y="4437112"/>
            <a:ext cx="1406402" cy="237600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ikdörtgen 99"/>
          <p:cNvSpPr/>
          <p:nvPr/>
        </p:nvSpPr>
        <p:spPr>
          <a:xfrm>
            <a:off x="6145419" y="2818055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kdörtgen 100"/>
          <p:cNvSpPr/>
          <p:nvPr/>
        </p:nvSpPr>
        <p:spPr>
          <a:xfrm>
            <a:off x="7638732" y="6207580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kdörtgen 101"/>
          <p:cNvSpPr/>
          <p:nvPr/>
        </p:nvSpPr>
        <p:spPr>
          <a:xfrm>
            <a:off x="7638732" y="5388466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kdörtgen 102"/>
          <p:cNvSpPr/>
          <p:nvPr/>
        </p:nvSpPr>
        <p:spPr>
          <a:xfrm>
            <a:off x="128866" y="3570490"/>
            <a:ext cx="1406402" cy="2358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Türetme ve Seçimi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 lnSpcReduction="10000"/>
          </a:bodyPr>
          <a:lstStyle/>
          <a:p>
            <a:r>
              <a:rPr lang="tr-TR" sz="2800" dirty="0" smtClean="0"/>
              <a:t>Kategorik Değişkenler</a:t>
            </a:r>
          </a:p>
          <a:p>
            <a:pPr lvl="1"/>
            <a:r>
              <a:rPr lang="tr-TR" sz="2400" dirty="0" smtClean="0"/>
              <a:t>Şehir Kategorik Değişkenleri «3 Büyük Şehir» ve «Diğer Şehirler» Olarak Gruplandı</a:t>
            </a:r>
          </a:p>
          <a:p>
            <a:pPr lvl="1"/>
            <a:r>
              <a:rPr lang="tr-TR" sz="2400" dirty="0" smtClean="0"/>
              <a:t>Kategorik Değişkenler </a:t>
            </a:r>
            <a:r>
              <a:rPr lang="tr-TR" sz="2400" dirty="0" err="1" smtClean="0"/>
              <a:t>Dummy</a:t>
            </a:r>
            <a:r>
              <a:rPr lang="tr-TR" sz="2400" dirty="0" smtClean="0"/>
              <a:t> (1,0) değişkenler ile ifade edildi</a:t>
            </a:r>
          </a:p>
          <a:p>
            <a:r>
              <a:rPr lang="tr-TR" sz="2800" dirty="0" smtClean="0"/>
              <a:t>Numerik Değişkenler </a:t>
            </a:r>
          </a:p>
          <a:p>
            <a:pPr lvl="1"/>
            <a:r>
              <a:rPr lang="tr-TR" sz="2400" dirty="0" smtClean="0"/>
              <a:t>29’u eksik (</a:t>
            </a:r>
            <a:r>
              <a:rPr lang="tr-TR" sz="2400" dirty="0" err="1" smtClean="0"/>
              <a:t>Nan</a:t>
            </a:r>
            <a:r>
              <a:rPr lang="tr-TR" sz="2400" dirty="0" smtClean="0"/>
              <a:t>) değer içeriyor</a:t>
            </a:r>
          </a:p>
          <a:p>
            <a:pPr marL="457200" lvl="1" indent="0">
              <a:buNone/>
            </a:pPr>
            <a:r>
              <a:rPr lang="tr-TR" sz="2400" dirty="0"/>
              <a:t> </a:t>
            </a:r>
            <a:r>
              <a:rPr lang="tr-TR" sz="2400" dirty="0" err="1" smtClean="0"/>
              <a:t>Nan</a:t>
            </a:r>
            <a:r>
              <a:rPr lang="tr-TR" sz="2400" dirty="0" smtClean="0"/>
              <a:t> değerler değişkenin tanımına uygun bir teknik ile (sıfır, ortalama veya diğer sütunu kopyalama) değiştirildi*</a:t>
            </a:r>
            <a:endParaRPr lang="tr-TR" sz="2400" dirty="0"/>
          </a:p>
          <a:p>
            <a:pPr lvl="1"/>
            <a:r>
              <a:rPr lang="tr-TR" sz="2400" dirty="0" err="1" smtClean="0"/>
              <a:t>Outlier</a:t>
            </a:r>
            <a:r>
              <a:rPr lang="tr-TR" sz="2400" dirty="0" smtClean="0"/>
              <a:t> veriler (ör: Son 6 ayda 33 kredi başvurusu) kötü kredi performansını hesaplamakta faydalı olabileceği düşünülerek olduğu gibi bırakıldı.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12" name="İçerik Yer Tutucusu 2"/>
          <p:cNvSpPr txBox="1">
            <a:spLocks/>
          </p:cNvSpPr>
          <p:nvPr/>
        </p:nvSpPr>
        <p:spPr>
          <a:xfrm>
            <a:off x="457200" y="1096144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tr-TR" sz="2400" dirty="0" smtClean="0"/>
              <a:t>Veri Temizleme ve Dönüştürme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313578" y="6381328"/>
            <a:ext cx="7714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* Detaylar proje ile birlikte sunulan </a:t>
            </a:r>
            <a:r>
              <a:rPr lang="tr-TR" sz="1200" dirty="0" err="1" smtClean="0"/>
              <a:t>excel’de</a:t>
            </a:r>
            <a:r>
              <a:rPr lang="tr-TR" sz="1200" dirty="0" smtClean="0"/>
              <a:t> mevcuttur</a:t>
            </a:r>
            <a:endParaRPr lang="en-US" sz="1200" dirty="0"/>
          </a:p>
        </p:txBody>
      </p:sp>
      <p:grpSp>
        <p:nvGrpSpPr>
          <p:cNvPr id="10" name="Grup 9"/>
          <p:cNvGrpSpPr/>
          <p:nvPr/>
        </p:nvGrpSpPr>
        <p:grpSpPr>
          <a:xfrm>
            <a:off x="143372" y="116632"/>
            <a:ext cx="993606" cy="714642"/>
            <a:chOff x="839024" y="4206965"/>
            <a:chExt cx="3312368" cy="2232248"/>
          </a:xfrm>
        </p:grpSpPr>
        <p:pic>
          <p:nvPicPr>
            <p:cNvPr id="11" name="Picture 10" descr="feature engineering ile ilgili gÃ¶rsel sonuc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812" y="4293096"/>
              <a:ext cx="2919928" cy="159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Dikdörtgen 12"/>
            <p:cNvSpPr/>
            <p:nvPr/>
          </p:nvSpPr>
          <p:spPr>
            <a:xfrm>
              <a:off x="839024" y="4206965"/>
              <a:ext cx="3312368" cy="2232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ikdörtgen 13"/>
          <p:cNvSpPr/>
          <p:nvPr/>
        </p:nvSpPr>
        <p:spPr>
          <a:xfrm>
            <a:off x="128866" y="116632"/>
            <a:ext cx="1008112" cy="7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Türetme ve Seçimi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96144"/>
            <a:ext cx="8229600" cy="460648"/>
          </a:xfrm>
        </p:spPr>
        <p:txBody>
          <a:bodyPr/>
          <a:lstStyle/>
          <a:p>
            <a:r>
              <a:rPr lang="tr-TR" sz="2400" dirty="0"/>
              <a:t>Faktör analizi ile ilgili değişkenler birleştirildi</a:t>
            </a:r>
            <a:endParaRPr lang="en-US" sz="2400" dirty="0"/>
          </a:p>
        </p:txBody>
      </p:sp>
      <p:sp>
        <p:nvSpPr>
          <p:cNvPr id="4" name="Dikdörtgen 3"/>
          <p:cNvSpPr/>
          <p:nvPr/>
        </p:nvSpPr>
        <p:spPr>
          <a:xfrm>
            <a:off x="107504" y="1657399"/>
            <a:ext cx="43924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Demografik ve Sosyoekonomik</a:t>
            </a:r>
          </a:p>
          <a:p>
            <a:pPr algn="ctr"/>
            <a:r>
              <a:rPr lang="tr-TR" dirty="0" smtClean="0"/>
              <a:t>Değişkenler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4644008" y="1657399"/>
            <a:ext cx="43865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Bankacılık</a:t>
            </a:r>
          </a:p>
          <a:p>
            <a:pPr algn="ctr"/>
            <a:r>
              <a:rPr lang="tr-TR" dirty="0" smtClean="0"/>
              <a:t>İle İlgili Değişkenler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107504" y="3141625"/>
            <a:ext cx="633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Cinsiyet</a:t>
            </a:r>
            <a:endParaRPr lang="en-US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701325" y="6101576"/>
            <a:ext cx="142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6 Aydaki Başvuru Sayısı</a:t>
            </a:r>
            <a:endParaRPr lang="en-US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07504" y="3542108"/>
            <a:ext cx="1164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Adres Şehir Kodu</a:t>
            </a:r>
            <a:endParaRPr lang="en-US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667971" y="3393787"/>
            <a:ext cx="1346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</a:t>
            </a:r>
            <a:r>
              <a:rPr lang="tr-TR" dirty="0" smtClean="0"/>
              <a:t>KK Limiti</a:t>
            </a:r>
            <a:endParaRPr lang="en-US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107504" y="3909657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Eğitim Seviyesi</a:t>
            </a:r>
            <a:endParaRPr lang="en-US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4667972" y="3742342"/>
            <a:ext cx="1346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KK Borcu</a:t>
            </a:r>
            <a:endParaRPr lang="en-US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107504" y="4277206"/>
            <a:ext cx="1011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Evlilik Durumu</a:t>
            </a:r>
            <a:endParaRPr lang="en-US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4667972" y="4090897"/>
            <a:ext cx="1559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KK Ödemesi</a:t>
            </a:r>
            <a:endParaRPr lang="en-US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107504" y="4644753"/>
            <a:ext cx="103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İkamet Statüsü</a:t>
            </a:r>
            <a:endParaRPr lang="en-US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4667972" y="4439452"/>
            <a:ext cx="177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KK Ödenmemiş Miktarı</a:t>
            </a:r>
            <a:endParaRPr lang="en-US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1661309" y="2792290"/>
            <a:ext cx="59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İş Alanı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4667972" y="4788007"/>
            <a:ext cx="1306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Güncel KK Limiti</a:t>
            </a:r>
            <a:endParaRPr lang="en-US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1661309" y="3158441"/>
            <a:ext cx="5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İş Türü</a:t>
            </a:r>
            <a:endParaRPr lang="en-US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701325" y="5766340"/>
            <a:ext cx="1146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Aktif KK Sayısı</a:t>
            </a:r>
            <a:endParaRPr lang="en-US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3041451" y="2792290"/>
            <a:ext cx="1128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Aylık Hane Geliri</a:t>
            </a:r>
            <a:endParaRPr lang="en-US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4644008" y="5097129"/>
            <a:ext cx="1792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Ortalama Açık KK Limiti</a:t>
            </a:r>
            <a:endParaRPr lang="en-US" dirty="0"/>
          </a:p>
        </p:txBody>
      </p:sp>
      <p:sp>
        <p:nvSpPr>
          <p:cNvPr id="25" name="Metin kutusu 24"/>
          <p:cNvSpPr txBox="1"/>
          <p:nvPr/>
        </p:nvSpPr>
        <p:spPr>
          <a:xfrm>
            <a:off x="3041451" y="3211708"/>
            <a:ext cx="1005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Aylık Net Gelir</a:t>
            </a:r>
            <a:endParaRPr lang="en-US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4651611" y="5445681"/>
            <a:ext cx="1630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Güncel Açık KK Limiti</a:t>
            </a:r>
            <a:endParaRPr lang="en-US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1661309" y="3524592"/>
            <a:ext cx="1194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Meslek Kategorisi</a:t>
            </a:r>
            <a:endParaRPr lang="en-US" dirty="0"/>
          </a:p>
        </p:txBody>
      </p:sp>
      <p:sp>
        <p:nvSpPr>
          <p:cNvPr id="30" name="Metin kutusu 29"/>
          <p:cNvSpPr txBox="1"/>
          <p:nvPr/>
        </p:nvSpPr>
        <p:spPr>
          <a:xfrm>
            <a:off x="4651611" y="3129483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err="1"/>
              <a:t>Min</a:t>
            </a:r>
            <a:r>
              <a:rPr lang="tr-TR" dirty="0"/>
              <a:t> KK Limiti</a:t>
            </a:r>
            <a:endParaRPr lang="en-US" dirty="0"/>
          </a:p>
        </p:txBody>
      </p:sp>
      <p:sp>
        <p:nvSpPr>
          <p:cNvPr id="31" name="Metin kutusu 30"/>
          <p:cNvSpPr txBox="1"/>
          <p:nvPr/>
        </p:nvSpPr>
        <p:spPr>
          <a:xfrm>
            <a:off x="107504" y="2792290"/>
            <a:ext cx="37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Yaş</a:t>
            </a:r>
            <a:endParaRPr lang="en-US" dirty="0"/>
          </a:p>
        </p:txBody>
      </p:sp>
      <p:sp>
        <p:nvSpPr>
          <p:cNvPr id="32" name="Metin kutusu 31"/>
          <p:cNvSpPr txBox="1"/>
          <p:nvPr/>
        </p:nvSpPr>
        <p:spPr>
          <a:xfrm>
            <a:off x="4651611" y="2780928"/>
            <a:ext cx="1196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err="1"/>
              <a:t>Maks</a:t>
            </a:r>
            <a:r>
              <a:rPr lang="tr-TR" dirty="0"/>
              <a:t> KK Limiti</a:t>
            </a:r>
            <a:endParaRPr lang="en-US" dirty="0"/>
          </a:p>
        </p:txBody>
      </p:sp>
      <p:sp>
        <p:nvSpPr>
          <p:cNvPr id="33" name="Dikdörtgen 32"/>
          <p:cNvSpPr/>
          <p:nvPr/>
        </p:nvSpPr>
        <p:spPr>
          <a:xfrm>
            <a:off x="107504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Kişisel Bilgiler (6)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Metin kutusu 34"/>
          <p:cNvSpPr txBox="1"/>
          <p:nvPr/>
        </p:nvSpPr>
        <p:spPr>
          <a:xfrm>
            <a:off x="1661309" y="3890743"/>
            <a:ext cx="1452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Maaş Bankadan Ödenmesi</a:t>
            </a:r>
            <a:endParaRPr lang="en-US" dirty="0"/>
          </a:p>
        </p:txBody>
      </p:sp>
      <p:sp>
        <p:nvSpPr>
          <p:cNvPr id="36" name="Metin kutusu 35"/>
          <p:cNvSpPr txBox="1"/>
          <p:nvPr/>
        </p:nvSpPr>
        <p:spPr>
          <a:xfrm>
            <a:off x="1657718" y="4426171"/>
            <a:ext cx="138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tr-TR" dirty="0"/>
              <a:t>Sosyal Güvenlik Türü</a:t>
            </a:r>
            <a:endParaRPr lang="en-US" dirty="0"/>
          </a:p>
        </p:txBody>
      </p:sp>
      <p:sp>
        <p:nvSpPr>
          <p:cNvPr id="37" name="Metin kutusu 36"/>
          <p:cNvSpPr txBox="1"/>
          <p:nvPr/>
        </p:nvSpPr>
        <p:spPr>
          <a:xfrm>
            <a:off x="1666004" y="4792323"/>
            <a:ext cx="1412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Toplam Çalışma Süresi</a:t>
            </a:r>
          </a:p>
        </p:txBody>
      </p:sp>
      <p:sp>
        <p:nvSpPr>
          <p:cNvPr id="38" name="Metin kutusu 37"/>
          <p:cNvSpPr txBox="1"/>
          <p:nvPr/>
        </p:nvSpPr>
        <p:spPr>
          <a:xfrm>
            <a:off x="3041451" y="3631126"/>
            <a:ext cx="1458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Doğrulanmış Aylık Gelir</a:t>
            </a:r>
            <a:endParaRPr lang="en-US" dirty="0"/>
          </a:p>
        </p:txBody>
      </p:sp>
      <p:sp>
        <p:nvSpPr>
          <p:cNvPr id="39" name="Metin kutusu 38"/>
          <p:cNvSpPr txBox="1"/>
          <p:nvPr/>
        </p:nvSpPr>
        <p:spPr>
          <a:xfrm>
            <a:off x="3072677" y="4219821"/>
            <a:ext cx="49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Maaş</a:t>
            </a:r>
            <a:endParaRPr lang="en-US" dirty="0"/>
          </a:p>
        </p:txBody>
      </p:sp>
      <p:sp>
        <p:nvSpPr>
          <p:cNvPr id="41" name="Dikdörtgen 40"/>
          <p:cNvSpPr/>
          <p:nvPr/>
        </p:nvSpPr>
        <p:spPr>
          <a:xfrm>
            <a:off x="1589866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Çalışma Durumu (6)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3072228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Gelir Durumu (7)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Metin kutusu 42"/>
          <p:cNvSpPr txBox="1"/>
          <p:nvPr/>
        </p:nvSpPr>
        <p:spPr>
          <a:xfrm>
            <a:off x="3072677" y="4639239"/>
            <a:ext cx="1427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Son 2 Aylık Ortalama Maaş</a:t>
            </a:r>
            <a:endParaRPr lang="en-US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072677" y="5227934"/>
            <a:ext cx="1427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sv-SE" dirty="0"/>
              <a:t>Son 3 Ayda Bildirilen Aylık Gelir</a:t>
            </a:r>
            <a:endParaRPr lang="en-US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3074981" y="5816626"/>
            <a:ext cx="1425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Bildirilen Aylık Net Gelir</a:t>
            </a:r>
            <a:endParaRPr lang="en-US" dirty="0"/>
          </a:p>
        </p:txBody>
      </p:sp>
      <p:sp>
        <p:nvSpPr>
          <p:cNvPr id="46" name="Dikdörtgen 45"/>
          <p:cNvSpPr/>
          <p:nvPr/>
        </p:nvSpPr>
        <p:spPr>
          <a:xfrm>
            <a:off x="107504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Slayt Numarası Yer Tutucusu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48" name="Dikdörtgen 47"/>
          <p:cNvSpPr/>
          <p:nvPr/>
        </p:nvSpPr>
        <p:spPr>
          <a:xfrm>
            <a:off x="1589866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Dikdörtgen 48"/>
          <p:cNvSpPr/>
          <p:nvPr/>
        </p:nvSpPr>
        <p:spPr>
          <a:xfrm>
            <a:off x="3072228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Dikdörtgen 49"/>
          <p:cNvSpPr/>
          <p:nvPr/>
        </p:nvSpPr>
        <p:spPr>
          <a:xfrm>
            <a:off x="4651611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Kredi Kartı (11)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Dikdörtgen 50"/>
          <p:cNvSpPr/>
          <p:nvPr/>
        </p:nvSpPr>
        <p:spPr>
          <a:xfrm>
            <a:off x="6125386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Krediler (9)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Dikdörtgen 51"/>
          <p:cNvSpPr/>
          <p:nvPr/>
        </p:nvSpPr>
        <p:spPr>
          <a:xfrm>
            <a:off x="7606764" y="2382318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Hesap ve Varlıklar (4)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Dikdörtgen 57"/>
          <p:cNvSpPr/>
          <p:nvPr/>
        </p:nvSpPr>
        <p:spPr>
          <a:xfrm>
            <a:off x="7606764" y="3990436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Ek Hesap (5)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Dikdörtgen 58"/>
          <p:cNvSpPr/>
          <p:nvPr/>
        </p:nvSpPr>
        <p:spPr>
          <a:xfrm>
            <a:off x="7606764" y="5697840"/>
            <a:ext cx="1427764" cy="39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Diğer (2)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Dikdörtgen 59"/>
          <p:cNvSpPr/>
          <p:nvPr/>
        </p:nvSpPr>
        <p:spPr>
          <a:xfrm>
            <a:off x="4651611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Dikdörtgen 60"/>
          <p:cNvSpPr/>
          <p:nvPr/>
        </p:nvSpPr>
        <p:spPr>
          <a:xfrm>
            <a:off x="7606764" y="2780928"/>
            <a:ext cx="1427764" cy="113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Dikdörtgen 61"/>
          <p:cNvSpPr/>
          <p:nvPr/>
        </p:nvSpPr>
        <p:spPr>
          <a:xfrm>
            <a:off x="6125386" y="2780928"/>
            <a:ext cx="142776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Dikdörtgen 62"/>
          <p:cNvSpPr/>
          <p:nvPr/>
        </p:nvSpPr>
        <p:spPr>
          <a:xfrm>
            <a:off x="7606764" y="4389045"/>
            <a:ext cx="1427764" cy="1252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Dikdörtgen 63"/>
          <p:cNvSpPr/>
          <p:nvPr/>
        </p:nvSpPr>
        <p:spPr>
          <a:xfrm>
            <a:off x="7606764" y="6111171"/>
            <a:ext cx="1427764" cy="630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Metin kutusu 64"/>
          <p:cNvSpPr txBox="1"/>
          <p:nvPr/>
        </p:nvSpPr>
        <p:spPr>
          <a:xfrm>
            <a:off x="6210760" y="3529145"/>
            <a:ext cx="142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Kredi Büro Skoru</a:t>
            </a:r>
            <a:endParaRPr lang="en-US" dirty="0"/>
          </a:p>
        </p:txBody>
      </p:sp>
      <p:sp>
        <p:nvSpPr>
          <p:cNvPr id="66" name="Metin kutusu 65"/>
          <p:cNvSpPr txBox="1"/>
          <p:nvPr/>
        </p:nvSpPr>
        <p:spPr>
          <a:xfrm>
            <a:off x="6210759" y="3807841"/>
            <a:ext cx="1076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1 Aydaki Kredi Başvuru Sayısı</a:t>
            </a:r>
            <a:endParaRPr lang="en-US" dirty="0"/>
          </a:p>
        </p:txBody>
      </p:sp>
      <p:sp>
        <p:nvSpPr>
          <p:cNvPr id="67" name="Metin kutusu 66"/>
          <p:cNvSpPr txBox="1"/>
          <p:nvPr/>
        </p:nvSpPr>
        <p:spPr>
          <a:xfrm>
            <a:off x="6210759" y="4255814"/>
            <a:ext cx="1346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6 Aydaki Kredi Başvuru Sayısı</a:t>
            </a:r>
            <a:endParaRPr lang="en-US" dirty="0"/>
          </a:p>
        </p:txBody>
      </p:sp>
      <p:sp>
        <p:nvSpPr>
          <p:cNvPr id="68" name="Metin kutusu 67"/>
          <p:cNvSpPr txBox="1"/>
          <p:nvPr/>
        </p:nvSpPr>
        <p:spPr>
          <a:xfrm>
            <a:off x="6211250" y="4703787"/>
            <a:ext cx="1559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Açık Kredi Sayısı</a:t>
            </a:r>
            <a:endParaRPr lang="en-US" dirty="0"/>
          </a:p>
        </p:txBody>
      </p:sp>
      <p:sp>
        <p:nvSpPr>
          <p:cNvPr id="69" name="Metin kutusu 68"/>
          <p:cNvSpPr txBox="1"/>
          <p:nvPr/>
        </p:nvSpPr>
        <p:spPr>
          <a:xfrm>
            <a:off x="6210760" y="4982483"/>
            <a:ext cx="1306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Reddedilen Başvuru Sayısı</a:t>
            </a:r>
            <a:endParaRPr lang="en-US" dirty="0"/>
          </a:p>
        </p:txBody>
      </p:sp>
      <p:sp>
        <p:nvSpPr>
          <p:cNvPr id="70" name="Metin kutusu 69"/>
          <p:cNvSpPr txBox="1"/>
          <p:nvPr/>
        </p:nvSpPr>
        <p:spPr>
          <a:xfrm>
            <a:off x="6210760" y="5430457"/>
            <a:ext cx="1306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İstenen Kredi Miktarı</a:t>
            </a:r>
            <a:endParaRPr lang="en-US" dirty="0"/>
          </a:p>
        </p:txBody>
      </p:sp>
      <p:sp>
        <p:nvSpPr>
          <p:cNvPr id="71" name="Metin kutusu 70"/>
          <p:cNvSpPr txBox="1"/>
          <p:nvPr/>
        </p:nvSpPr>
        <p:spPr>
          <a:xfrm>
            <a:off x="6210760" y="5878433"/>
            <a:ext cx="1146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Açık Kredilerin Toplam Tutarı</a:t>
            </a:r>
            <a:endParaRPr lang="en-US" dirty="0"/>
          </a:p>
        </p:txBody>
      </p:sp>
      <p:sp>
        <p:nvSpPr>
          <p:cNvPr id="72" name="Metin kutusu 71"/>
          <p:cNvSpPr txBox="1"/>
          <p:nvPr/>
        </p:nvSpPr>
        <p:spPr>
          <a:xfrm>
            <a:off x="6210760" y="3081172"/>
            <a:ext cx="1099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Güncel Müşteri Limiti</a:t>
            </a:r>
            <a:endParaRPr lang="en-US" dirty="0"/>
          </a:p>
        </p:txBody>
      </p:sp>
      <p:sp>
        <p:nvSpPr>
          <p:cNvPr id="73" name="Metin kutusu 72"/>
          <p:cNvSpPr txBox="1"/>
          <p:nvPr/>
        </p:nvSpPr>
        <p:spPr>
          <a:xfrm>
            <a:off x="6210759" y="2802476"/>
            <a:ext cx="1196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Başvuru Kanalı</a:t>
            </a:r>
            <a:endParaRPr lang="en-US" sz="1100" dirty="0"/>
          </a:p>
        </p:txBody>
      </p:sp>
      <p:sp>
        <p:nvSpPr>
          <p:cNvPr id="76" name="Metin kutusu 75"/>
          <p:cNvSpPr txBox="1"/>
          <p:nvPr/>
        </p:nvSpPr>
        <p:spPr>
          <a:xfrm>
            <a:off x="7668344" y="3167390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1 Aylık Varlıklar</a:t>
            </a:r>
            <a:endParaRPr lang="en-US" dirty="0"/>
          </a:p>
        </p:txBody>
      </p:sp>
      <p:sp>
        <p:nvSpPr>
          <p:cNvPr id="77" name="Metin kutusu 76"/>
          <p:cNvSpPr txBox="1"/>
          <p:nvPr/>
        </p:nvSpPr>
        <p:spPr>
          <a:xfrm>
            <a:off x="7675637" y="2812405"/>
            <a:ext cx="1354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smtClean="0"/>
              <a:t>Kapanmış Borçsuz Hesap Sayısı</a:t>
            </a:r>
            <a:endParaRPr lang="en-US" sz="1100" dirty="0"/>
          </a:p>
        </p:txBody>
      </p:sp>
      <p:sp>
        <p:nvSpPr>
          <p:cNvPr id="78" name="Metin kutusu 77"/>
          <p:cNvSpPr txBox="1"/>
          <p:nvPr/>
        </p:nvSpPr>
        <p:spPr>
          <a:xfrm>
            <a:off x="7668344" y="3403235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3</a:t>
            </a:r>
            <a:r>
              <a:rPr lang="tr-TR" dirty="0" smtClean="0"/>
              <a:t> Aylık Varlıklar</a:t>
            </a:r>
            <a:endParaRPr lang="en-US" dirty="0"/>
          </a:p>
        </p:txBody>
      </p:sp>
      <p:sp>
        <p:nvSpPr>
          <p:cNvPr id="79" name="Metin kutusu 78"/>
          <p:cNvSpPr txBox="1"/>
          <p:nvPr/>
        </p:nvSpPr>
        <p:spPr>
          <a:xfrm>
            <a:off x="7668344" y="3649613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/>
              <a:t>6</a:t>
            </a:r>
            <a:r>
              <a:rPr lang="tr-TR" dirty="0" smtClean="0"/>
              <a:t> Aylık Varlıklar</a:t>
            </a:r>
            <a:endParaRPr lang="en-US" dirty="0"/>
          </a:p>
        </p:txBody>
      </p:sp>
      <p:sp>
        <p:nvSpPr>
          <p:cNvPr id="80" name="Metin kutusu 79"/>
          <p:cNvSpPr txBox="1"/>
          <p:nvPr/>
        </p:nvSpPr>
        <p:spPr>
          <a:xfrm>
            <a:off x="7668344" y="4409518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Güncel EH Limiti</a:t>
            </a:r>
            <a:endParaRPr lang="en-US" dirty="0"/>
          </a:p>
        </p:txBody>
      </p:sp>
      <p:sp>
        <p:nvSpPr>
          <p:cNvPr id="81" name="Metin kutusu 80"/>
          <p:cNvSpPr txBox="1"/>
          <p:nvPr/>
        </p:nvSpPr>
        <p:spPr>
          <a:xfrm>
            <a:off x="7668344" y="4645363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EH Toplam Limit</a:t>
            </a:r>
            <a:endParaRPr lang="en-US" dirty="0"/>
          </a:p>
        </p:txBody>
      </p:sp>
      <p:sp>
        <p:nvSpPr>
          <p:cNvPr id="82" name="Metin kutusu 81"/>
          <p:cNvSpPr txBox="1"/>
          <p:nvPr/>
        </p:nvSpPr>
        <p:spPr>
          <a:xfrm>
            <a:off x="7668344" y="4891741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Toplam EH Borcu</a:t>
            </a:r>
            <a:endParaRPr lang="en-US" dirty="0"/>
          </a:p>
        </p:txBody>
      </p:sp>
      <p:sp>
        <p:nvSpPr>
          <p:cNvPr id="83" name="Metin kutusu 82"/>
          <p:cNvSpPr txBox="1"/>
          <p:nvPr/>
        </p:nvSpPr>
        <p:spPr>
          <a:xfrm>
            <a:off x="7668344" y="5149486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EH Borcu</a:t>
            </a:r>
            <a:endParaRPr lang="en-US" dirty="0"/>
          </a:p>
        </p:txBody>
      </p:sp>
      <p:sp>
        <p:nvSpPr>
          <p:cNvPr id="84" name="Metin kutusu 83"/>
          <p:cNvSpPr txBox="1"/>
          <p:nvPr/>
        </p:nvSpPr>
        <p:spPr>
          <a:xfrm>
            <a:off x="7668344" y="5395864"/>
            <a:ext cx="109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EH Statüsü</a:t>
            </a:r>
            <a:endParaRPr lang="en-US" dirty="0"/>
          </a:p>
        </p:txBody>
      </p:sp>
      <p:sp>
        <p:nvSpPr>
          <p:cNvPr id="85" name="Metin kutusu 84"/>
          <p:cNvSpPr txBox="1"/>
          <p:nvPr/>
        </p:nvSpPr>
        <p:spPr>
          <a:xfrm>
            <a:off x="7668344" y="6179891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Şube Şehir Kodu</a:t>
            </a:r>
            <a:endParaRPr lang="en-US" dirty="0"/>
          </a:p>
        </p:txBody>
      </p:sp>
      <p:sp>
        <p:nvSpPr>
          <p:cNvPr id="86" name="Metin kutusu 85"/>
          <p:cNvSpPr txBox="1"/>
          <p:nvPr/>
        </p:nvSpPr>
        <p:spPr>
          <a:xfrm>
            <a:off x="7668344" y="6426269"/>
            <a:ext cx="1362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100"/>
            </a:lvl1pPr>
          </a:lstStyle>
          <a:p>
            <a:r>
              <a:rPr lang="tr-TR" dirty="0" smtClean="0"/>
              <a:t>Müşterilik Süresi</a:t>
            </a:r>
            <a:endParaRPr lang="en-US" dirty="0"/>
          </a:p>
        </p:txBody>
      </p:sp>
      <p:grpSp>
        <p:nvGrpSpPr>
          <p:cNvPr id="104" name="Grup 103"/>
          <p:cNvGrpSpPr/>
          <p:nvPr/>
        </p:nvGrpSpPr>
        <p:grpSpPr>
          <a:xfrm>
            <a:off x="143372" y="116632"/>
            <a:ext cx="993606" cy="714642"/>
            <a:chOff x="839024" y="4206965"/>
            <a:chExt cx="3312368" cy="2232248"/>
          </a:xfrm>
        </p:grpSpPr>
        <p:pic>
          <p:nvPicPr>
            <p:cNvPr id="105" name="Picture 10" descr="feature engineering ile ilgili gÃ¶rsel sonuc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812" y="4293096"/>
              <a:ext cx="2919928" cy="159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Dikdörtgen 105"/>
            <p:cNvSpPr/>
            <p:nvPr/>
          </p:nvSpPr>
          <p:spPr>
            <a:xfrm>
              <a:off x="839024" y="4206965"/>
              <a:ext cx="3312368" cy="2232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Dikdörtgen 106"/>
          <p:cNvSpPr/>
          <p:nvPr/>
        </p:nvSpPr>
        <p:spPr>
          <a:xfrm>
            <a:off x="128866" y="116632"/>
            <a:ext cx="1008112" cy="7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Yuvarlatılmış Dikdörtgen 4"/>
          <p:cNvSpPr/>
          <p:nvPr/>
        </p:nvSpPr>
        <p:spPr>
          <a:xfrm>
            <a:off x="1666004" y="2812405"/>
            <a:ext cx="1249812" cy="995436"/>
          </a:xfrm>
          <a:prstGeom prst="roundRect">
            <a:avLst/>
          </a:prstGeom>
          <a:noFill/>
          <a:ln>
            <a:solidFill>
              <a:srgbClr val="FE9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Yuvarlatılmış Dikdörtgen 107"/>
          <p:cNvSpPr/>
          <p:nvPr/>
        </p:nvSpPr>
        <p:spPr>
          <a:xfrm>
            <a:off x="4651611" y="2802684"/>
            <a:ext cx="1420160" cy="2904607"/>
          </a:xfrm>
          <a:prstGeom prst="roundRect">
            <a:avLst/>
          </a:prstGeom>
          <a:noFill/>
          <a:ln>
            <a:solidFill>
              <a:srgbClr val="FE9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Yuvarlatılmış Dikdörtgen 108"/>
          <p:cNvSpPr/>
          <p:nvPr/>
        </p:nvSpPr>
        <p:spPr>
          <a:xfrm>
            <a:off x="3110621" y="2802684"/>
            <a:ext cx="1317363" cy="3623585"/>
          </a:xfrm>
          <a:prstGeom prst="roundRect">
            <a:avLst/>
          </a:prstGeom>
          <a:noFill/>
          <a:ln>
            <a:solidFill>
              <a:srgbClr val="FE9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Yuvarlatılmış Dikdörtgen 109"/>
          <p:cNvSpPr/>
          <p:nvPr/>
        </p:nvSpPr>
        <p:spPr>
          <a:xfrm>
            <a:off x="7665100" y="4409519"/>
            <a:ext cx="1365438" cy="986346"/>
          </a:xfrm>
          <a:prstGeom prst="roundRect">
            <a:avLst/>
          </a:prstGeom>
          <a:noFill/>
          <a:ln>
            <a:solidFill>
              <a:srgbClr val="FE9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Yuvarlatılmış Dikdörtgen 110"/>
          <p:cNvSpPr/>
          <p:nvPr/>
        </p:nvSpPr>
        <p:spPr>
          <a:xfrm>
            <a:off x="7665100" y="3181629"/>
            <a:ext cx="1365438" cy="691518"/>
          </a:xfrm>
          <a:prstGeom prst="roundRect">
            <a:avLst/>
          </a:prstGeom>
          <a:noFill/>
          <a:ln>
            <a:solidFill>
              <a:srgbClr val="FE9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Eğitim ve Test Kümelerinin Oluşturulması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 algn="just"/>
            <a:r>
              <a:rPr lang="tr-TR" sz="2400" dirty="0" smtClean="0"/>
              <a:t>%20 Test, %80 Eğitim Verisi Ayrıldı</a:t>
            </a:r>
          </a:p>
          <a:p>
            <a:pPr algn="just"/>
            <a:r>
              <a:rPr lang="tr-TR" sz="2400" dirty="0" smtClean="0"/>
              <a:t>Dengesiz veri dağılımı olduğu için, aşırı örnekleme (</a:t>
            </a:r>
            <a:r>
              <a:rPr lang="tr-TR" sz="2400" dirty="0" err="1" smtClean="0"/>
              <a:t>oversampling</a:t>
            </a:r>
            <a:r>
              <a:rPr lang="tr-TR" sz="2400" dirty="0"/>
              <a:t>) ile </a:t>
            </a:r>
            <a:r>
              <a:rPr lang="tr-TR" sz="2400" dirty="0" smtClean="0"/>
              <a:t>eğitim verisindeki hedef </a:t>
            </a:r>
            <a:r>
              <a:rPr lang="tr-TR" sz="2400" dirty="0"/>
              <a:t>sınıfın </a:t>
            </a:r>
            <a:r>
              <a:rPr lang="tr-TR" sz="2400" dirty="0" smtClean="0"/>
              <a:t>örnek sayısı artırıldı</a:t>
            </a:r>
          </a:p>
          <a:p>
            <a:pPr algn="just"/>
            <a:r>
              <a:rPr lang="en-US" sz="2400" dirty="0"/>
              <a:t>SMOTE </a:t>
            </a:r>
            <a:r>
              <a:rPr lang="en-US" sz="2400" dirty="0" smtClean="0"/>
              <a:t>(Synthetic </a:t>
            </a:r>
            <a:r>
              <a:rPr lang="en-US" sz="2400" dirty="0"/>
              <a:t>Minority Oversampling Technique</a:t>
            </a:r>
            <a:r>
              <a:rPr lang="en-US" sz="2400" dirty="0" smtClean="0"/>
              <a:t>)</a:t>
            </a:r>
            <a:r>
              <a:rPr lang="tr-TR" sz="2400" dirty="0" smtClean="0"/>
              <a:t> algoritması kullanıldı</a:t>
            </a:r>
          </a:p>
          <a:p>
            <a:pPr algn="just"/>
            <a:r>
              <a:rPr lang="tr-TR" sz="2400" dirty="0" smtClean="0"/>
              <a:t>Değişkenler arası korelasyon incelenerek mümkün olduğunca birbirinden ayrık değişkenler kullanıldığı teyit edildi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grpSp>
        <p:nvGrpSpPr>
          <p:cNvPr id="9" name="Grup 8"/>
          <p:cNvGrpSpPr/>
          <p:nvPr/>
        </p:nvGrpSpPr>
        <p:grpSpPr>
          <a:xfrm>
            <a:off x="143372" y="116632"/>
            <a:ext cx="993606" cy="714642"/>
            <a:chOff x="839024" y="4206965"/>
            <a:chExt cx="3312368" cy="2232248"/>
          </a:xfrm>
        </p:grpSpPr>
        <p:pic>
          <p:nvPicPr>
            <p:cNvPr id="10" name="Picture 10" descr="feature engineering ile ilgili gÃ¶rsel sonuc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812" y="4293096"/>
              <a:ext cx="2919928" cy="159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Dikdörtgen 10"/>
            <p:cNvSpPr/>
            <p:nvPr/>
          </p:nvSpPr>
          <p:spPr>
            <a:xfrm>
              <a:off x="839024" y="4206965"/>
              <a:ext cx="3312368" cy="2232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ikdörtgen 11"/>
          <p:cNvSpPr/>
          <p:nvPr/>
        </p:nvSpPr>
        <p:spPr>
          <a:xfrm>
            <a:off x="128866" y="116632"/>
            <a:ext cx="1008112" cy="7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Özel 1">
      <a:dk1>
        <a:srgbClr val="003300"/>
      </a:dk1>
      <a:lt1>
        <a:sysClr val="window" lastClr="FFFFFF"/>
      </a:lt1>
      <a:dk2>
        <a:srgbClr val="1E7E57"/>
      </a:dk2>
      <a:lt2>
        <a:srgbClr val="EEECE1"/>
      </a:lt2>
      <a:accent1>
        <a:srgbClr val="4DBF4D"/>
      </a:accent1>
      <a:accent2>
        <a:srgbClr val="A9C34B"/>
      </a:accent2>
      <a:accent3>
        <a:srgbClr val="9BBB59"/>
      </a:accent3>
      <a:accent4>
        <a:srgbClr val="63A385"/>
      </a:accent4>
      <a:accent5>
        <a:srgbClr val="4BACC6"/>
      </a:accent5>
      <a:accent6>
        <a:srgbClr val="45F949"/>
      </a:accent6>
      <a:hlink>
        <a:srgbClr val="336600"/>
      </a:hlink>
      <a:folHlink>
        <a:srgbClr val="00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7254</TotalTime>
  <Words>1072</Words>
  <Application>Microsoft Office PowerPoint</Application>
  <PresentationFormat>Ekran Gösterisi (4:3)</PresentationFormat>
  <Paragraphs>367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Ofis Teması</vt:lpstr>
      <vt:lpstr>Kredi Skorlama Vaka Çalışması</vt:lpstr>
      <vt:lpstr>İçerik</vt:lpstr>
      <vt:lpstr>Vaka Çalışması Adımları</vt:lpstr>
      <vt:lpstr>Veri Analizi</vt:lpstr>
      <vt:lpstr>Veri Analizi</vt:lpstr>
      <vt:lpstr>Veri Analizi</vt:lpstr>
      <vt:lpstr>Değişken Türetme ve Seçimi</vt:lpstr>
      <vt:lpstr>Değişken Türetme ve Seçimi</vt:lpstr>
      <vt:lpstr>Eğitim ve Test Kümelerinin Oluşturulması</vt:lpstr>
      <vt:lpstr>Modelleme</vt:lpstr>
      <vt:lpstr>Sonuçlar – Eğitim Kümesi</vt:lpstr>
      <vt:lpstr>Sonuçlar – Test Kümesi</vt:lpstr>
      <vt:lpstr>Sonuçlar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Kredi Skorlama Vaka Çalışması</dc:title>
  <dc:creator>Seçil Köktürk</dc:creator>
  <cp:lastModifiedBy>Seçil Köktürk</cp:lastModifiedBy>
  <cp:revision>398</cp:revision>
  <dcterms:created xsi:type="dcterms:W3CDTF">2018-10-05T19:58:17Z</dcterms:created>
  <dcterms:modified xsi:type="dcterms:W3CDTF">2020-05-05T21:52:16Z</dcterms:modified>
</cp:coreProperties>
</file>