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407701D-3D76-4666-9F1A-D79E51006D7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175ECFE-F8BE-4D51-BE41-9410D1736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4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350E-8C9D-4352-95D8-572B6219ABC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3F62-BE3E-4A3A-A64F-B6A060B5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5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350E-8C9D-4352-95D8-572B6219ABC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3F62-BE3E-4A3A-A64F-B6A060B5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7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350E-8C9D-4352-95D8-572B6219ABC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3F62-BE3E-4A3A-A64F-B6A060B5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8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350E-8C9D-4352-95D8-572B6219ABC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3F62-BE3E-4A3A-A64F-B6A060B5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6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350E-8C9D-4352-95D8-572B6219ABC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3F62-BE3E-4A3A-A64F-B6A060B5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4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350E-8C9D-4352-95D8-572B6219ABC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3F62-BE3E-4A3A-A64F-B6A060B5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5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350E-8C9D-4352-95D8-572B6219ABC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3F62-BE3E-4A3A-A64F-B6A060B5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1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350E-8C9D-4352-95D8-572B6219ABC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3F62-BE3E-4A3A-A64F-B6A060B5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8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350E-8C9D-4352-95D8-572B6219ABC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3F62-BE3E-4A3A-A64F-B6A060B5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350E-8C9D-4352-95D8-572B6219ABC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3F62-BE3E-4A3A-A64F-B6A060B5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0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350E-8C9D-4352-95D8-572B6219ABC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3F62-BE3E-4A3A-A64F-B6A060B5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7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9350E-8C9D-4352-95D8-572B6219ABC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3F62-BE3E-4A3A-A64F-B6A060B5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/>
          </p:cNvSpPr>
          <p:nvPr>
            <p:ph type="title" idx="4294967295"/>
          </p:nvPr>
        </p:nvSpPr>
        <p:spPr>
          <a:xfrm>
            <a:off x="3995738" y="188913"/>
            <a:ext cx="4267200" cy="1143000"/>
          </a:xfrm>
        </p:spPr>
        <p:txBody>
          <a:bodyPr/>
          <a:lstStyle/>
          <a:p>
            <a:r>
              <a:rPr lang="en-US">
                <a:latin typeface="Arial Narrow" panose="020B0606020202030204" pitchFamily="34" charset="0"/>
              </a:rPr>
              <a:t>Net Effects on IQ</a:t>
            </a:r>
          </a:p>
        </p:txBody>
      </p:sp>
      <p:sp>
        <p:nvSpPr>
          <p:cNvPr id="193539" name="Rectangle 3"/>
          <p:cNvSpPr>
            <a:spLocks noGrp="1"/>
          </p:cNvSpPr>
          <p:nvPr>
            <p:ph type="body" idx="4294967295"/>
          </p:nvPr>
        </p:nvSpPr>
        <p:spPr>
          <a:xfrm>
            <a:off x="3614738" y="1007717"/>
            <a:ext cx="52578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Should albacore tuna be singled out as being limited to 6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oz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per week when the recommendation is for 12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oz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per week of a variety of fish?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Assumes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consumption of all one fish (no variety)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 D-4, Salmon (mean and 95% CI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); Max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benefit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3.3 IQ points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 D-6, Albacore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Tuna; Max benefit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about +3 IQ points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 D-7,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Shark; Max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benefit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 IQ points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Mean increase in 6-9 year old child IQ points from maternal intake during pregnancy.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Dotted vertical lines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oz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per week = 2x 6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oz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cans; ~50 g/d (48.6 g/d)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24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oz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per week = 4x 6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oz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cans; ~100 g/d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Tx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3540" name="Group 4"/>
          <p:cNvGrpSpPr>
            <a:grpSpLocks/>
          </p:cNvGrpSpPr>
          <p:nvPr/>
        </p:nvGrpSpPr>
        <p:grpSpPr bwMode="auto">
          <a:xfrm>
            <a:off x="547688" y="2257425"/>
            <a:ext cx="3054350" cy="1985963"/>
            <a:chOff x="384" y="1485"/>
            <a:chExt cx="1924" cy="1251"/>
          </a:xfrm>
        </p:grpSpPr>
        <p:pic>
          <p:nvPicPr>
            <p:cNvPr id="19354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903"/>
            <a:stretch>
              <a:fillRect/>
            </a:stretch>
          </p:blipFill>
          <p:spPr bwMode="auto">
            <a:xfrm>
              <a:off x="384" y="1485"/>
              <a:ext cx="1104" cy="1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3542" name="Text Box 6"/>
            <p:cNvSpPr txBox="1">
              <a:spLocks noChangeArrowheads="1"/>
            </p:cNvSpPr>
            <p:nvPr/>
          </p:nvSpPr>
          <p:spPr bwMode="auto">
            <a:xfrm>
              <a:off x="1584" y="1821"/>
              <a:ext cx="724" cy="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ea typeface="MS PGothic" panose="020B0600070205080204" pitchFamily="34" charset="-128"/>
                </a:rPr>
                <a:t>Albacore </a:t>
              </a:r>
            </a:p>
            <a:p>
              <a:r>
                <a:rPr lang="en-US">
                  <a:ea typeface="MS PGothic" panose="020B0600070205080204" pitchFamily="34" charset="-128"/>
                </a:rPr>
                <a:t>Tuna</a:t>
              </a:r>
            </a:p>
          </p:txBody>
        </p:sp>
        <p:sp>
          <p:nvSpPr>
            <p:cNvPr id="193543" name="Oval 7"/>
            <p:cNvSpPr>
              <a:spLocks noChangeArrowheads="1"/>
            </p:cNvSpPr>
            <p:nvPr/>
          </p:nvSpPr>
          <p:spPr bwMode="auto">
            <a:xfrm>
              <a:off x="432" y="1773"/>
              <a:ext cx="144" cy="19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>
                <a:ea typeface="MS PGothic" panose="020B0600070205080204" pitchFamily="34" charset="-128"/>
              </a:endParaRPr>
            </a:p>
          </p:txBody>
        </p:sp>
      </p:grpSp>
      <p:grpSp>
        <p:nvGrpSpPr>
          <p:cNvPr id="193544" name="Group 8"/>
          <p:cNvGrpSpPr>
            <a:grpSpLocks/>
          </p:cNvGrpSpPr>
          <p:nvPr/>
        </p:nvGrpSpPr>
        <p:grpSpPr bwMode="auto">
          <a:xfrm>
            <a:off x="395288" y="4395788"/>
            <a:ext cx="2990850" cy="2201862"/>
            <a:chOff x="336" y="2736"/>
            <a:chExt cx="1884" cy="1387"/>
          </a:xfrm>
        </p:grpSpPr>
        <p:pic>
          <p:nvPicPr>
            <p:cNvPr id="193545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223"/>
            <a:stretch>
              <a:fillRect/>
            </a:stretch>
          </p:blipFill>
          <p:spPr bwMode="auto">
            <a:xfrm>
              <a:off x="336" y="2736"/>
              <a:ext cx="1248" cy="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3546" name="Text Box 10"/>
            <p:cNvSpPr txBox="1">
              <a:spLocks noChangeArrowheads="1"/>
            </p:cNvSpPr>
            <p:nvPr/>
          </p:nvSpPr>
          <p:spPr bwMode="auto">
            <a:xfrm>
              <a:off x="1728" y="3168"/>
              <a:ext cx="49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>
                  <a:ea typeface="MS PGothic" panose="020B0600070205080204" pitchFamily="34" charset="-128"/>
                </a:rPr>
                <a:t>Shark</a:t>
              </a:r>
            </a:p>
          </p:txBody>
        </p:sp>
        <p:sp>
          <p:nvSpPr>
            <p:cNvPr id="193547" name="Oval 11"/>
            <p:cNvSpPr>
              <a:spLocks noChangeArrowheads="1"/>
            </p:cNvSpPr>
            <p:nvPr/>
          </p:nvSpPr>
          <p:spPr bwMode="auto">
            <a:xfrm>
              <a:off x="432" y="3072"/>
              <a:ext cx="144" cy="19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>
                <a:ea typeface="MS PGothic" panose="020B0600070205080204" pitchFamily="34" charset="-128"/>
              </a:endParaRPr>
            </a:p>
          </p:txBody>
        </p:sp>
      </p:grpSp>
      <p:grpSp>
        <p:nvGrpSpPr>
          <p:cNvPr id="193548" name="Group 12"/>
          <p:cNvGrpSpPr>
            <a:grpSpLocks/>
          </p:cNvGrpSpPr>
          <p:nvPr/>
        </p:nvGrpSpPr>
        <p:grpSpPr bwMode="auto">
          <a:xfrm>
            <a:off x="503238" y="60325"/>
            <a:ext cx="3092450" cy="6316663"/>
            <a:chOff x="356" y="101"/>
            <a:chExt cx="1948" cy="3979"/>
          </a:xfrm>
        </p:grpSpPr>
        <p:grpSp>
          <p:nvGrpSpPr>
            <p:cNvPr id="193549" name="Group 13"/>
            <p:cNvGrpSpPr>
              <a:grpSpLocks/>
            </p:cNvGrpSpPr>
            <p:nvPr/>
          </p:nvGrpSpPr>
          <p:grpSpPr bwMode="auto">
            <a:xfrm>
              <a:off x="356" y="101"/>
              <a:ext cx="1948" cy="1291"/>
              <a:chOff x="336" y="1392"/>
              <a:chExt cx="1948" cy="1291"/>
            </a:xfrm>
          </p:grpSpPr>
          <p:pic>
            <p:nvPicPr>
              <p:cNvPr id="193550" name="Picture 1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4186"/>
              <a:stretch>
                <a:fillRect/>
              </a:stretch>
            </p:blipFill>
            <p:spPr bwMode="auto">
              <a:xfrm>
                <a:off x="336" y="1392"/>
                <a:ext cx="1152" cy="1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3551" name="Text Box 15"/>
              <p:cNvSpPr txBox="1">
                <a:spLocks noChangeArrowheads="1"/>
              </p:cNvSpPr>
              <p:nvPr/>
            </p:nvSpPr>
            <p:spPr bwMode="auto">
              <a:xfrm>
                <a:off x="1680" y="1728"/>
                <a:ext cx="604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>
                    <a:ea typeface="MS PGothic" panose="020B0600070205080204" pitchFamily="34" charset="-128"/>
                  </a:rPr>
                  <a:t>Salmon</a:t>
                </a:r>
              </a:p>
            </p:txBody>
          </p:sp>
          <p:sp>
            <p:nvSpPr>
              <p:cNvPr id="193552" name="Oval 16"/>
              <p:cNvSpPr>
                <a:spLocks noChangeArrowheads="1"/>
              </p:cNvSpPr>
              <p:nvPr/>
            </p:nvSpPr>
            <p:spPr bwMode="auto">
              <a:xfrm>
                <a:off x="384" y="1728"/>
                <a:ext cx="144" cy="19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193553" name="Line 17"/>
            <p:cNvSpPr>
              <a:spLocks noChangeShapeType="1"/>
            </p:cNvSpPr>
            <p:nvPr/>
          </p:nvSpPr>
          <p:spPr bwMode="auto">
            <a:xfrm flipV="1">
              <a:off x="1008" y="240"/>
              <a:ext cx="0" cy="38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554" name="Line 18"/>
            <p:cNvSpPr>
              <a:spLocks noChangeShapeType="1"/>
            </p:cNvSpPr>
            <p:nvPr/>
          </p:nvSpPr>
          <p:spPr bwMode="auto">
            <a:xfrm flipV="1">
              <a:off x="1440" y="240"/>
              <a:ext cx="0" cy="38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02486" y="6488668"/>
            <a:ext cx="293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          24   ounces per week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413785" y="4094651"/>
            <a:ext cx="3566753" cy="2682504"/>
            <a:chOff x="5413785" y="4094651"/>
            <a:chExt cx="3566753" cy="268250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/>
            <a:srcRect l="21757" t="10300" r="15743" b="4775"/>
            <a:stretch/>
          </p:blipFill>
          <p:spPr>
            <a:xfrm>
              <a:off x="5470897" y="4094651"/>
              <a:ext cx="3509641" cy="268250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413785" y="6376988"/>
              <a:ext cx="5694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 Narrow" panose="020B0606020202030204" pitchFamily="34" charset="0"/>
                </a:rPr>
                <a:t>{Courtesy J </a:t>
              </a:r>
              <a:r>
                <a:rPr lang="en-US" sz="800" dirty="0" err="1" smtClean="0">
                  <a:latin typeface="Arial Narrow" panose="020B0606020202030204" pitchFamily="34" charset="0"/>
                </a:rPr>
                <a:t>Hibbeln</a:t>
              </a:r>
              <a:r>
                <a:rPr lang="en-US" sz="800" dirty="0" smtClean="0">
                  <a:latin typeface="Arial Narrow" panose="020B0606020202030204" pitchFamily="34" charset="0"/>
                </a:rPr>
                <a:t>}</a:t>
              </a:r>
              <a:endParaRPr lang="en-US" sz="800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16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1794</TotalTime>
  <Words>146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PGothic</vt:lpstr>
      <vt:lpstr>Arial</vt:lpstr>
      <vt:lpstr>Arial Narrow</vt:lpstr>
      <vt:lpstr>Calibri</vt:lpstr>
      <vt:lpstr>Calibri Light</vt:lpstr>
      <vt:lpstr>Office Theme</vt:lpstr>
      <vt:lpstr>Net Effects on IQ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Dietary Guidelines Advisory Committee, the Dietary Guidelines for Americans, and consumer advice about fish</dc:title>
  <dc:creator>Tom Brenna</dc:creator>
  <cp:lastModifiedBy>Tom Brenna</cp:lastModifiedBy>
  <cp:revision>61</cp:revision>
  <cp:lastPrinted>2017-08-24T15:42:40Z</cp:lastPrinted>
  <dcterms:created xsi:type="dcterms:W3CDTF">2017-01-20T03:32:07Z</dcterms:created>
  <dcterms:modified xsi:type="dcterms:W3CDTF">2019-08-09T13:58:55Z</dcterms:modified>
</cp:coreProperties>
</file>