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257" r:id="rId4"/>
    <p:sldId id="261" r:id="rId5"/>
    <p:sldId id="259" r:id="rId6"/>
    <p:sldId id="263" r:id="rId7"/>
    <p:sldId id="264" r:id="rId8"/>
    <p:sldId id="265"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98" autoAdjust="0"/>
  </p:normalViewPr>
  <p:slideViewPr>
    <p:cSldViewPr snapToGrid="0">
      <p:cViewPr varScale="1">
        <p:scale>
          <a:sx n="99" d="100"/>
          <a:sy n="99"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29914-DAEB-40DB-8D6D-2201B593FC68}" type="datetimeFigureOut">
              <a:rPr lang="tr-TR" smtClean="0"/>
              <a:t>21.01.2019</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E1B54-5BA4-424B-BBD0-317F5F7E6B7E}" type="slidenum">
              <a:rPr lang="tr-TR" smtClean="0"/>
              <a:t>‹#›</a:t>
            </a:fld>
            <a:endParaRPr lang="tr-TR"/>
          </a:p>
        </p:txBody>
      </p:sp>
    </p:spTree>
    <p:extLst>
      <p:ext uri="{BB962C8B-B14F-4D97-AF65-F5344CB8AC3E}">
        <p14:creationId xmlns:p14="http://schemas.microsoft.com/office/powerpoint/2010/main" val="261340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It is a series of non-structural data that is not used until recent times. According to the informatics belief, which is now destroyed, the non-structural data was worthless, but the big data showed us something which is enormously important, usable and useful from the so-called information dump. Big data; Web servers' logs, Internet statistics, social media broadcasts, blogs, microblogs, climate sensors and information from similar sensors, call records from GSM operators, such as a large number of information consists of.</a:t>
            </a:r>
            <a:endParaRPr lang="tr-TR" dirty="0"/>
          </a:p>
        </p:txBody>
      </p:sp>
      <p:sp>
        <p:nvSpPr>
          <p:cNvPr id="4" name="Slayt Numarası Yer Tutucusu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77FFCC4-E993-4A4B-9FA3-34DF2758880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061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BDE1B54-5BA4-424B-BBD0-317F5F7E6B7E}" type="slidenum">
              <a:rPr lang="tr-TR" smtClean="0"/>
              <a:t>12</a:t>
            </a:fld>
            <a:endParaRPr lang="tr-TR"/>
          </a:p>
        </p:txBody>
      </p:sp>
    </p:spTree>
    <p:extLst>
      <p:ext uri="{BB962C8B-B14F-4D97-AF65-F5344CB8AC3E}">
        <p14:creationId xmlns:p14="http://schemas.microsoft.com/office/powerpoint/2010/main" val="200128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BDE1B54-5BA4-424B-BBD0-317F5F7E6B7E}" type="slidenum">
              <a:rPr lang="tr-TR" smtClean="0"/>
              <a:t>13</a:t>
            </a:fld>
            <a:endParaRPr lang="tr-TR"/>
          </a:p>
        </p:txBody>
      </p:sp>
    </p:spTree>
    <p:extLst>
      <p:ext uri="{BB962C8B-B14F-4D97-AF65-F5344CB8AC3E}">
        <p14:creationId xmlns:p14="http://schemas.microsoft.com/office/powerpoint/2010/main" val="185582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NumberOfUnitdata</a:t>
            </a:r>
            <a:r>
              <a:rPr lang="tr-TR" dirty="0"/>
              <a:t> &lt;- </a:t>
            </a:r>
            <a:r>
              <a:rPr lang="tr-TR" dirty="0" err="1"/>
              <a:t>aggregate</a:t>
            </a:r>
            <a:r>
              <a:rPr lang="tr-TR" dirty="0"/>
              <a:t>(abd2012$NumberOfUnits, </a:t>
            </a:r>
            <a:r>
              <a:rPr lang="tr-TR" dirty="0" err="1"/>
              <a:t>by</a:t>
            </a:r>
            <a:r>
              <a:rPr lang="tr-TR" dirty="0"/>
              <a:t>=</a:t>
            </a:r>
            <a:r>
              <a:rPr lang="tr-TR" dirty="0" err="1"/>
              <a:t>list</a:t>
            </a:r>
            <a:r>
              <a:rPr lang="tr-TR" dirty="0"/>
              <a:t>(</a:t>
            </a:r>
            <a:r>
              <a:rPr lang="tr-TR" dirty="0" err="1"/>
              <a:t>Place</a:t>
            </a:r>
            <a:r>
              <a:rPr lang="tr-TR" dirty="0"/>
              <a:t>=abd2012$Place), FUN=</a:t>
            </a:r>
            <a:r>
              <a:rPr lang="tr-TR" dirty="0" err="1"/>
              <a:t>sum</a:t>
            </a:r>
            <a:r>
              <a:rPr lang="tr-TR" dirty="0"/>
              <a:t>)</a:t>
            </a:r>
          </a:p>
          <a:p>
            <a:r>
              <a:rPr lang="tr-TR" dirty="0" err="1"/>
              <a:t>NumberOfUnitdata</a:t>
            </a:r>
            <a:r>
              <a:rPr lang="tr-TR" dirty="0"/>
              <a:t> &lt;- </a:t>
            </a:r>
            <a:r>
              <a:rPr lang="tr-TR" dirty="0" err="1"/>
              <a:t>arrange</a:t>
            </a:r>
            <a:r>
              <a:rPr lang="tr-TR" dirty="0"/>
              <a:t>(</a:t>
            </a:r>
            <a:r>
              <a:rPr lang="tr-TR" dirty="0" err="1"/>
              <a:t>NumberOfUnitdata</a:t>
            </a:r>
            <a:r>
              <a:rPr lang="tr-TR" dirty="0"/>
              <a:t>, </a:t>
            </a:r>
            <a:r>
              <a:rPr lang="tr-TR" dirty="0" err="1"/>
              <a:t>desc</a:t>
            </a:r>
            <a:r>
              <a:rPr lang="tr-TR" dirty="0"/>
              <a:t>(x))</a:t>
            </a:r>
          </a:p>
          <a:p>
            <a:r>
              <a:rPr lang="tr-TR" dirty="0" err="1"/>
              <a:t>NumberOfUnitdata</a:t>
            </a:r>
            <a:r>
              <a:rPr lang="tr-TR" dirty="0"/>
              <a:t> &lt;- </a:t>
            </a:r>
            <a:r>
              <a:rPr lang="tr-TR" dirty="0" err="1"/>
              <a:t>NumberOfUnitdata</a:t>
            </a:r>
            <a:r>
              <a:rPr lang="tr-TR" dirty="0"/>
              <a:t>[</a:t>
            </a:r>
            <a:r>
              <a:rPr lang="tr-TR" dirty="0" err="1"/>
              <a:t>NumberOfUnitdata$Place</a:t>
            </a:r>
            <a:r>
              <a:rPr lang="tr-TR" dirty="0"/>
              <a:t> != '</a:t>
            </a:r>
            <a:r>
              <a:rPr lang="tr-TR" dirty="0" err="1"/>
              <a:t>unknown</a:t>
            </a:r>
            <a:r>
              <a:rPr lang="tr-TR" dirty="0"/>
              <a:t>',]</a:t>
            </a:r>
          </a:p>
          <a:p>
            <a:r>
              <a:rPr lang="tr-TR" dirty="0"/>
              <a:t>top_10 &lt;- </a:t>
            </a:r>
            <a:r>
              <a:rPr lang="tr-TR" dirty="0" err="1"/>
              <a:t>NumberOfUnitdata</a:t>
            </a:r>
            <a:r>
              <a:rPr lang="tr-TR" dirty="0"/>
              <a:t>[1:10,]</a:t>
            </a:r>
          </a:p>
          <a:p>
            <a:r>
              <a:rPr lang="tr-TR" dirty="0" err="1"/>
              <a:t>ggplot</a:t>
            </a:r>
            <a:r>
              <a:rPr lang="tr-TR" dirty="0"/>
              <a:t>(top_10, </a:t>
            </a:r>
            <a:r>
              <a:rPr lang="tr-TR" dirty="0" err="1"/>
              <a:t>aes</a:t>
            </a:r>
            <a:r>
              <a:rPr lang="tr-TR" dirty="0"/>
              <a:t>(x=</a:t>
            </a:r>
            <a:r>
              <a:rPr lang="tr-TR" dirty="0" err="1"/>
              <a:t>Place</a:t>
            </a:r>
            <a:r>
              <a:rPr lang="tr-TR" dirty="0"/>
              <a:t>, y=x, </a:t>
            </a:r>
            <a:r>
              <a:rPr lang="tr-TR" dirty="0" err="1"/>
              <a:t>fill</a:t>
            </a:r>
            <a:r>
              <a:rPr lang="tr-TR" dirty="0"/>
              <a:t>=x))+ </a:t>
            </a:r>
            <a:r>
              <a:rPr lang="tr-TR" dirty="0" err="1"/>
              <a:t>theme</a:t>
            </a:r>
            <a:r>
              <a:rPr lang="tr-TR" dirty="0"/>
              <a:t>(</a:t>
            </a:r>
            <a:r>
              <a:rPr lang="tr-TR" dirty="0" err="1"/>
              <a:t>aspect.ratio</a:t>
            </a:r>
            <a:r>
              <a:rPr lang="tr-TR" dirty="0"/>
              <a:t>=2/5,axis.text.x=</a:t>
            </a:r>
            <a:r>
              <a:rPr lang="tr-TR" dirty="0" err="1"/>
              <a:t>element_text</a:t>
            </a:r>
            <a:r>
              <a:rPr lang="tr-TR" dirty="0"/>
              <a:t>(</a:t>
            </a:r>
            <a:r>
              <a:rPr lang="tr-TR" dirty="0" err="1"/>
              <a:t>angle</a:t>
            </a:r>
            <a:r>
              <a:rPr lang="tr-TR" dirty="0"/>
              <a:t> = -25, </a:t>
            </a:r>
            <a:r>
              <a:rPr lang="tr-TR" dirty="0" err="1"/>
              <a:t>hjust</a:t>
            </a:r>
            <a:r>
              <a:rPr lang="tr-TR" dirty="0"/>
              <a:t> = 0)) +</a:t>
            </a:r>
          </a:p>
          <a:p>
            <a:r>
              <a:rPr lang="tr-TR" dirty="0"/>
              <a:t>  </a:t>
            </a:r>
            <a:r>
              <a:rPr lang="tr-TR" dirty="0" err="1"/>
              <a:t>geom_bar</a:t>
            </a:r>
            <a:r>
              <a:rPr lang="tr-TR" dirty="0"/>
              <a:t>(stat = "</a:t>
            </a:r>
            <a:r>
              <a:rPr lang="tr-TR" dirty="0" err="1"/>
              <a:t>identity</a:t>
            </a:r>
            <a:r>
              <a:rPr lang="tr-TR" dirty="0"/>
              <a:t>") + </a:t>
            </a:r>
            <a:r>
              <a:rPr lang="tr-TR" dirty="0" err="1"/>
              <a:t>ylab</a:t>
            </a:r>
            <a:r>
              <a:rPr lang="tr-TR" dirty="0"/>
              <a:t>('Total </a:t>
            </a:r>
            <a:r>
              <a:rPr lang="tr-TR" dirty="0" err="1"/>
              <a:t>Number</a:t>
            </a:r>
            <a:r>
              <a:rPr lang="tr-TR" dirty="0"/>
              <a:t> Of </a:t>
            </a:r>
            <a:r>
              <a:rPr lang="tr-TR" dirty="0" err="1"/>
              <a:t>Units</a:t>
            </a:r>
            <a:r>
              <a:rPr lang="tr-TR" dirty="0"/>
              <a:t>')</a:t>
            </a:r>
          </a:p>
        </p:txBody>
      </p:sp>
      <p:sp>
        <p:nvSpPr>
          <p:cNvPr id="4" name="Slayt Numarası Yer Tutucusu 3"/>
          <p:cNvSpPr>
            <a:spLocks noGrp="1"/>
          </p:cNvSpPr>
          <p:nvPr>
            <p:ph type="sldNum" sz="quarter" idx="5"/>
          </p:nvPr>
        </p:nvSpPr>
        <p:spPr/>
        <p:txBody>
          <a:bodyPr/>
          <a:lstStyle/>
          <a:p>
            <a:fld id="{4BDE1B54-5BA4-424B-BBD0-317F5F7E6B7E}" type="slidenum">
              <a:rPr lang="tr-TR" smtClean="0"/>
              <a:t>14</a:t>
            </a:fld>
            <a:endParaRPr lang="tr-TR"/>
          </a:p>
        </p:txBody>
      </p:sp>
    </p:spTree>
    <p:extLst>
      <p:ext uri="{BB962C8B-B14F-4D97-AF65-F5344CB8AC3E}">
        <p14:creationId xmlns:p14="http://schemas.microsoft.com/office/powerpoint/2010/main" val="720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  </a:t>
            </a:r>
            <a:r>
              <a:rPr lang="tr-TR" dirty="0" err="1"/>
              <a:t>find</a:t>
            </a:r>
            <a:r>
              <a:rPr lang="tr-TR" dirty="0"/>
              <a:t> </a:t>
            </a:r>
            <a:r>
              <a:rPr lang="tr-TR" dirty="0" err="1"/>
              <a:t>the</a:t>
            </a:r>
            <a:r>
              <a:rPr lang="tr-TR" dirty="0"/>
              <a:t> top 10 </a:t>
            </a:r>
            <a:r>
              <a:rPr lang="tr-TR" dirty="0" err="1"/>
              <a:t>Manufacturer</a:t>
            </a:r>
            <a:r>
              <a:rPr lang="tr-TR" dirty="0"/>
              <a:t> </a:t>
            </a:r>
            <a:r>
              <a:rPr lang="tr-TR" dirty="0" err="1"/>
              <a:t>against</a:t>
            </a:r>
            <a:r>
              <a:rPr lang="tr-TR" dirty="0"/>
              <a:t> </a:t>
            </a:r>
            <a:r>
              <a:rPr lang="tr-TR" dirty="0" err="1"/>
              <a:t>the</a:t>
            </a:r>
            <a:r>
              <a:rPr lang="tr-TR" dirty="0"/>
              <a:t> total </a:t>
            </a:r>
            <a:r>
              <a:rPr lang="tr-TR" dirty="0" err="1"/>
              <a:t>number</a:t>
            </a:r>
            <a:r>
              <a:rPr lang="tr-TR" dirty="0"/>
              <a:t> of </a:t>
            </a:r>
            <a:r>
              <a:rPr lang="tr-TR" dirty="0" err="1"/>
              <a:t>Unit</a:t>
            </a:r>
            <a:r>
              <a:rPr lang="tr-TR" dirty="0"/>
              <a:t> - not </a:t>
            </a:r>
            <a:r>
              <a:rPr lang="tr-TR" dirty="0" err="1"/>
              <a:t>including</a:t>
            </a:r>
            <a:r>
              <a:rPr lang="tr-TR" dirty="0"/>
              <a:t> </a:t>
            </a:r>
            <a:r>
              <a:rPr lang="tr-TR" dirty="0" err="1"/>
              <a:t>unknown</a:t>
            </a:r>
            <a:r>
              <a:rPr lang="tr-TR" dirty="0"/>
              <a:t> </a:t>
            </a:r>
            <a:r>
              <a:rPr lang="tr-TR" dirty="0" err="1"/>
              <a:t>Manufacturer</a:t>
            </a:r>
            <a:endParaRPr lang="tr-TR" dirty="0"/>
          </a:p>
          <a:p>
            <a:r>
              <a:rPr lang="tr-TR" dirty="0" err="1"/>
              <a:t>manufac_group</a:t>
            </a:r>
            <a:r>
              <a:rPr lang="tr-TR" dirty="0"/>
              <a:t> &lt;- </a:t>
            </a:r>
            <a:r>
              <a:rPr lang="tr-TR" dirty="0" err="1"/>
              <a:t>group_by</a:t>
            </a:r>
            <a:r>
              <a:rPr lang="tr-TR" dirty="0"/>
              <a:t>(abd2012, </a:t>
            </a:r>
            <a:r>
              <a:rPr lang="tr-TR" dirty="0" err="1"/>
              <a:t>WindTurbineManufacturer</a:t>
            </a:r>
            <a:r>
              <a:rPr lang="tr-TR" dirty="0"/>
              <a:t>)</a:t>
            </a:r>
          </a:p>
          <a:p>
            <a:r>
              <a:rPr lang="tr-TR" dirty="0" err="1"/>
              <a:t>manufac_turbine_cnt</a:t>
            </a:r>
            <a:r>
              <a:rPr lang="tr-TR" dirty="0"/>
              <a:t> &lt;- </a:t>
            </a:r>
            <a:r>
              <a:rPr lang="tr-TR" dirty="0" err="1"/>
              <a:t>aggregate</a:t>
            </a:r>
            <a:r>
              <a:rPr lang="tr-TR" dirty="0"/>
              <a:t>(abd2012$NumberOfUnits, </a:t>
            </a:r>
            <a:r>
              <a:rPr lang="tr-TR" dirty="0" err="1"/>
              <a:t>by</a:t>
            </a:r>
            <a:r>
              <a:rPr lang="tr-TR" dirty="0"/>
              <a:t>=</a:t>
            </a:r>
            <a:r>
              <a:rPr lang="tr-TR" dirty="0" err="1"/>
              <a:t>list</a:t>
            </a:r>
            <a:r>
              <a:rPr lang="tr-TR" dirty="0"/>
              <a:t>(</a:t>
            </a:r>
            <a:r>
              <a:rPr lang="tr-TR" dirty="0" err="1"/>
              <a:t>WindTurbineManufacturer</a:t>
            </a:r>
            <a:r>
              <a:rPr lang="tr-TR" dirty="0"/>
              <a:t>=abd2012$WindTurbineManufacturer), FUN=</a:t>
            </a:r>
            <a:r>
              <a:rPr lang="tr-TR" dirty="0" err="1"/>
              <a:t>sum</a:t>
            </a:r>
            <a:r>
              <a:rPr lang="tr-TR" dirty="0"/>
              <a:t>)</a:t>
            </a:r>
          </a:p>
          <a:p>
            <a:r>
              <a:rPr lang="tr-TR" dirty="0" err="1"/>
              <a:t>manufac_turbine_cnt</a:t>
            </a:r>
            <a:r>
              <a:rPr lang="tr-TR" dirty="0"/>
              <a:t> &lt;- </a:t>
            </a:r>
            <a:r>
              <a:rPr lang="tr-TR" dirty="0" err="1"/>
              <a:t>arrange</a:t>
            </a:r>
            <a:r>
              <a:rPr lang="tr-TR" dirty="0"/>
              <a:t>(</a:t>
            </a:r>
            <a:r>
              <a:rPr lang="tr-TR" dirty="0" err="1"/>
              <a:t>manufac_turbine_cnt</a:t>
            </a:r>
            <a:r>
              <a:rPr lang="tr-TR" dirty="0"/>
              <a:t>, </a:t>
            </a:r>
            <a:r>
              <a:rPr lang="tr-TR" dirty="0" err="1"/>
              <a:t>desc</a:t>
            </a:r>
            <a:r>
              <a:rPr lang="tr-TR" dirty="0"/>
              <a:t>(x))</a:t>
            </a:r>
          </a:p>
          <a:p>
            <a:r>
              <a:rPr lang="tr-TR" dirty="0" err="1"/>
              <a:t>manufac_turbine_cnt</a:t>
            </a:r>
            <a:r>
              <a:rPr lang="tr-TR" dirty="0"/>
              <a:t> &lt;- </a:t>
            </a:r>
            <a:r>
              <a:rPr lang="tr-TR" dirty="0" err="1"/>
              <a:t>manufac_turbine_cnt</a:t>
            </a:r>
            <a:r>
              <a:rPr lang="tr-TR" dirty="0"/>
              <a:t>[</a:t>
            </a:r>
            <a:r>
              <a:rPr lang="tr-TR" dirty="0" err="1"/>
              <a:t>manufac_turbine_cnt$x</a:t>
            </a:r>
            <a:r>
              <a:rPr lang="tr-TR" dirty="0"/>
              <a:t> != 'NA',]</a:t>
            </a:r>
          </a:p>
          <a:p>
            <a:r>
              <a:rPr lang="tr-TR" dirty="0"/>
              <a:t>top_10 &lt;- </a:t>
            </a:r>
            <a:r>
              <a:rPr lang="tr-TR" dirty="0" err="1"/>
              <a:t>manufac_turbine_cnt</a:t>
            </a:r>
            <a:r>
              <a:rPr lang="tr-TR" dirty="0"/>
              <a:t>[1:10,]</a:t>
            </a:r>
          </a:p>
          <a:p>
            <a:endParaRPr lang="tr-TR" dirty="0"/>
          </a:p>
          <a:p>
            <a:r>
              <a:rPr lang="tr-TR" dirty="0" err="1"/>
              <a:t>ggplot</a:t>
            </a:r>
            <a:r>
              <a:rPr lang="tr-TR" dirty="0"/>
              <a:t>(top_10, </a:t>
            </a:r>
            <a:r>
              <a:rPr lang="tr-TR" dirty="0" err="1"/>
              <a:t>aes</a:t>
            </a:r>
            <a:r>
              <a:rPr lang="tr-TR" dirty="0"/>
              <a:t>(x=</a:t>
            </a:r>
            <a:r>
              <a:rPr lang="tr-TR" dirty="0" err="1"/>
              <a:t>WindTurbineManufacturer</a:t>
            </a:r>
            <a:r>
              <a:rPr lang="tr-TR" dirty="0"/>
              <a:t>, y=x, </a:t>
            </a:r>
            <a:r>
              <a:rPr lang="tr-TR" dirty="0" err="1"/>
              <a:t>fill</a:t>
            </a:r>
            <a:r>
              <a:rPr lang="tr-TR" dirty="0"/>
              <a:t>=</a:t>
            </a:r>
            <a:r>
              <a:rPr lang="tr-TR" dirty="0" err="1"/>
              <a:t>WindTurbineManufacturer</a:t>
            </a:r>
            <a:r>
              <a:rPr lang="tr-TR" dirty="0"/>
              <a:t>))+ </a:t>
            </a:r>
            <a:r>
              <a:rPr lang="tr-TR" dirty="0" err="1"/>
              <a:t>theme</a:t>
            </a:r>
            <a:r>
              <a:rPr lang="tr-TR" dirty="0"/>
              <a:t>(</a:t>
            </a:r>
            <a:r>
              <a:rPr lang="tr-TR" dirty="0" err="1"/>
              <a:t>aspect.ratio</a:t>
            </a:r>
            <a:r>
              <a:rPr lang="tr-TR" dirty="0"/>
              <a:t>=2/5,axis.text.x=</a:t>
            </a:r>
            <a:r>
              <a:rPr lang="tr-TR" dirty="0" err="1"/>
              <a:t>element_text</a:t>
            </a:r>
            <a:r>
              <a:rPr lang="tr-TR" dirty="0"/>
              <a:t>(</a:t>
            </a:r>
            <a:r>
              <a:rPr lang="tr-TR" dirty="0" err="1"/>
              <a:t>angle</a:t>
            </a:r>
            <a:r>
              <a:rPr lang="tr-TR" dirty="0"/>
              <a:t> = -25, </a:t>
            </a:r>
            <a:r>
              <a:rPr lang="tr-TR" dirty="0" err="1"/>
              <a:t>hjust</a:t>
            </a:r>
            <a:r>
              <a:rPr lang="tr-TR" dirty="0"/>
              <a:t> = 0)) +</a:t>
            </a:r>
          </a:p>
          <a:p>
            <a:r>
              <a:rPr lang="tr-TR" dirty="0"/>
              <a:t>  </a:t>
            </a:r>
            <a:r>
              <a:rPr lang="tr-TR" dirty="0" err="1"/>
              <a:t>geom_bar</a:t>
            </a:r>
            <a:r>
              <a:rPr lang="tr-TR" dirty="0"/>
              <a:t>(stat = "</a:t>
            </a:r>
            <a:r>
              <a:rPr lang="tr-TR" dirty="0" err="1"/>
              <a:t>identity</a:t>
            </a:r>
            <a:r>
              <a:rPr lang="tr-TR" dirty="0"/>
              <a:t>") + </a:t>
            </a:r>
            <a:r>
              <a:rPr lang="tr-TR" dirty="0" err="1"/>
              <a:t>ylab</a:t>
            </a:r>
            <a:r>
              <a:rPr lang="tr-TR" dirty="0"/>
              <a:t>('</a:t>
            </a:r>
            <a:r>
              <a:rPr lang="tr-TR" dirty="0" err="1"/>
              <a:t>Number</a:t>
            </a:r>
            <a:r>
              <a:rPr lang="tr-TR" dirty="0"/>
              <a:t> Of </a:t>
            </a:r>
            <a:r>
              <a:rPr lang="tr-TR" dirty="0" err="1"/>
              <a:t>Units</a:t>
            </a:r>
            <a:r>
              <a:rPr lang="tr-TR" dirty="0"/>
              <a:t>')</a:t>
            </a:r>
          </a:p>
        </p:txBody>
      </p:sp>
      <p:sp>
        <p:nvSpPr>
          <p:cNvPr id="4" name="Slayt Numarası Yer Tutucusu 3"/>
          <p:cNvSpPr>
            <a:spLocks noGrp="1"/>
          </p:cNvSpPr>
          <p:nvPr>
            <p:ph type="sldNum" sz="quarter" idx="5"/>
          </p:nvPr>
        </p:nvSpPr>
        <p:spPr/>
        <p:txBody>
          <a:bodyPr/>
          <a:lstStyle/>
          <a:p>
            <a:fld id="{4BDE1B54-5BA4-424B-BBD0-317F5F7E6B7E}" type="slidenum">
              <a:rPr lang="tr-TR" smtClean="0"/>
              <a:t>15</a:t>
            </a:fld>
            <a:endParaRPr lang="tr-TR"/>
          </a:p>
        </p:txBody>
      </p:sp>
    </p:spTree>
    <p:extLst>
      <p:ext uri="{BB962C8B-B14F-4D97-AF65-F5344CB8AC3E}">
        <p14:creationId xmlns:p14="http://schemas.microsoft.com/office/powerpoint/2010/main" val="3991133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  </a:t>
            </a:r>
            <a:r>
              <a:rPr lang="tr-TR" dirty="0" err="1"/>
              <a:t>find</a:t>
            </a:r>
            <a:r>
              <a:rPr lang="tr-TR" dirty="0"/>
              <a:t> </a:t>
            </a:r>
            <a:r>
              <a:rPr lang="tr-TR" dirty="0" err="1"/>
              <a:t>the</a:t>
            </a:r>
            <a:r>
              <a:rPr lang="tr-TR" dirty="0"/>
              <a:t> top 10 </a:t>
            </a:r>
            <a:r>
              <a:rPr lang="tr-TR" dirty="0" err="1"/>
              <a:t>cities</a:t>
            </a:r>
            <a:r>
              <a:rPr lang="tr-TR" dirty="0"/>
              <a:t> </a:t>
            </a:r>
            <a:r>
              <a:rPr lang="tr-TR" dirty="0" err="1"/>
              <a:t>against</a:t>
            </a:r>
            <a:r>
              <a:rPr lang="tr-TR" dirty="0"/>
              <a:t> </a:t>
            </a:r>
            <a:r>
              <a:rPr lang="tr-TR" dirty="0" err="1"/>
              <a:t>the</a:t>
            </a:r>
            <a:r>
              <a:rPr lang="tr-TR" dirty="0"/>
              <a:t> total </a:t>
            </a:r>
            <a:r>
              <a:rPr lang="tr-TR" dirty="0" err="1"/>
              <a:t>Generating</a:t>
            </a:r>
            <a:r>
              <a:rPr lang="tr-TR" dirty="0"/>
              <a:t> </a:t>
            </a:r>
            <a:r>
              <a:rPr lang="tr-TR" dirty="0" err="1"/>
              <a:t>Capacity</a:t>
            </a:r>
            <a:r>
              <a:rPr lang="tr-TR" dirty="0"/>
              <a:t> - not </a:t>
            </a:r>
            <a:r>
              <a:rPr lang="tr-TR" dirty="0" err="1"/>
              <a:t>including</a:t>
            </a:r>
            <a:r>
              <a:rPr lang="tr-TR" dirty="0"/>
              <a:t> </a:t>
            </a:r>
            <a:r>
              <a:rPr lang="tr-TR" dirty="0" err="1"/>
              <a:t>unknown</a:t>
            </a:r>
            <a:r>
              <a:rPr lang="tr-TR" dirty="0"/>
              <a:t> </a:t>
            </a:r>
            <a:r>
              <a:rPr lang="tr-TR" dirty="0" err="1"/>
              <a:t>cities</a:t>
            </a:r>
            <a:endParaRPr lang="tr-TR" dirty="0"/>
          </a:p>
          <a:p>
            <a:r>
              <a:rPr lang="tr-TR" dirty="0"/>
              <a:t>abd2012$GeneratingCapacity &lt;- </a:t>
            </a:r>
            <a:r>
              <a:rPr lang="tr-TR" dirty="0" err="1"/>
              <a:t>as.numeric</a:t>
            </a:r>
            <a:r>
              <a:rPr lang="tr-TR" dirty="0"/>
              <a:t>(abd2012$GeneratingCapacity)</a:t>
            </a:r>
          </a:p>
          <a:p>
            <a:r>
              <a:rPr lang="tr-TR" dirty="0" err="1"/>
              <a:t>GeneratingCapaci</a:t>
            </a:r>
            <a:r>
              <a:rPr lang="tr-TR" dirty="0"/>
              <a:t> &lt;- </a:t>
            </a:r>
            <a:r>
              <a:rPr lang="tr-TR" dirty="0" err="1"/>
              <a:t>aggregate</a:t>
            </a:r>
            <a:r>
              <a:rPr lang="tr-TR" dirty="0"/>
              <a:t>(abd2012$GeneratingCapacity, </a:t>
            </a:r>
            <a:r>
              <a:rPr lang="tr-TR" dirty="0" err="1"/>
              <a:t>by</a:t>
            </a:r>
            <a:r>
              <a:rPr lang="tr-TR" dirty="0"/>
              <a:t>=</a:t>
            </a:r>
            <a:r>
              <a:rPr lang="tr-TR" dirty="0" err="1"/>
              <a:t>list</a:t>
            </a:r>
            <a:r>
              <a:rPr lang="tr-TR" dirty="0"/>
              <a:t>(</a:t>
            </a:r>
            <a:r>
              <a:rPr lang="tr-TR" dirty="0" err="1"/>
              <a:t>Place</a:t>
            </a:r>
            <a:r>
              <a:rPr lang="tr-TR" dirty="0"/>
              <a:t>=abd2012$Place), FUN=</a:t>
            </a:r>
            <a:r>
              <a:rPr lang="tr-TR" dirty="0" err="1"/>
              <a:t>sum</a:t>
            </a:r>
            <a:r>
              <a:rPr lang="tr-TR" dirty="0"/>
              <a:t>)</a:t>
            </a:r>
          </a:p>
          <a:p>
            <a:r>
              <a:rPr lang="tr-TR" dirty="0" err="1"/>
              <a:t>GeneratingCapaci</a:t>
            </a:r>
            <a:r>
              <a:rPr lang="tr-TR" dirty="0"/>
              <a:t> &lt;- </a:t>
            </a:r>
            <a:r>
              <a:rPr lang="tr-TR" dirty="0" err="1"/>
              <a:t>arrange</a:t>
            </a:r>
            <a:r>
              <a:rPr lang="tr-TR" dirty="0"/>
              <a:t>(</a:t>
            </a:r>
            <a:r>
              <a:rPr lang="tr-TR" dirty="0" err="1"/>
              <a:t>GeneratingCapaci</a:t>
            </a:r>
            <a:r>
              <a:rPr lang="tr-TR" dirty="0"/>
              <a:t>, </a:t>
            </a:r>
            <a:r>
              <a:rPr lang="tr-TR" dirty="0" err="1"/>
              <a:t>desc</a:t>
            </a:r>
            <a:r>
              <a:rPr lang="tr-TR" dirty="0"/>
              <a:t>(x))</a:t>
            </a:r>
          </a:p>
          <a:p>
            <a:r>
              <a:rPr lang="tr-TR" dirty="0" err="1"/>
              <a:t>GeneratingCapaci</a:t>
            </a:r>
            <a:r>
              <a:rPr lang="tr-TR" dirty="0"/>
              <a:t> &lt;- </a:t>
            </a:r>
            <a:r>
              <a:rPr lang="tr-TR" dirty="0" err="1"/>
              <a:t>GeneratingCapaci</a:t>
            </a:r>
            <a:r>
              <a:rPr lang="tr-TR" dirty="0"/>
              <a:t>[</a:t>
            </a:r>
            <a:r>
              <a:rPr lang="tr-TR" dirty="0" err="1"/>
              <a:t>GeneratingCapaci$Place</a:t>
            </a:r>
            <a:r>
              <a:rPr lang="tr-TR" dirty="0"/>
              <a:t> != '</a:t>
            </a:r>
            <a:r>
              <a:rPr lang="tr-TR" dirty="0" err="1"/>
              <a:t>unknown</a:t>
            </a:r>
            <a:r>
              <a:rPr lang="tr-TR" dirty="0"/>
              <a:t>',]</a:t>
            </a:r>
          </a:p>
          <a:p>
            <a:r>
              <a:rPr lang="tr-TR" dirty="0"/>
              <a:t>top_10 &lt;- </a:t>
            </a:r>
            <a:r>
              <a:rPr lang="tr-TR" dirty="0" err="1"/>
              <a:t>GeneratingCapaci</a:t>
            </a:r>
            <a:r>
              <a:rPr lang="tr-TR" dirty="0"/>
              <a:t>[1:10,]</a:t>
            </a:r>
          </a:p>
          <a:p>
            <a:r>
              <a:rPr lang="tr-TR" dirty="0"/>
              <a:t>top_10$x &lt;- </a:t>
            </a:r>
            <a:r>
              <a:rPr lang="tr-TR" dirty="0" err="1"/>
              <a:t>as.factor</a:t>
            </a:r>
            <a:r>
              <a:rPr lang="tr-TR" dirty="0"/>
              <a:t>(top_10$x)</a:t>
            </a:r>
          </a:p>
          <a:p>
            <a:r>
              <a:rPr lang="tr-TR" dirty="0"/>
              <a:t>top_10</a:t>
            </a:r>
          </a:p>
          <a:p>
            <a:r>
              <a:rPr lang="tr-TR" dirty="0" err="1"/>
              <a:t>ggplot</a:t>
            </a:r>
            <a:r>
              <a:rPr lang="tr-TR" dirty="0"/>
              <a:t>(top_10, </a:t>
            </a:r>
            <a:r>
              <a:rPr lang="tr-TR" dirty="0" err="1"/>
              <a:t>aes</a:t>
            </a:r>
            <a:r>
              <a:rPr lang="tr-TR" dirty="0"/>
              <a:t>(x=</a:t>
            </a:r>
            <a:r>
              <a:rPr lang="tr-TR" dirty="0" err="1"/>
              <a:t>Place</a:t>
            </a:r>
            <a:r>
              <a:rPr lang="tr-TR" dirty="0"/>
              <a:t>, y=x, </a:t>
            </a:r>
            <a:r>
              <a:rPr lang="tr-TR" dirty="0" err="1"/>
              <a:t>fill</a:t>
            </a:r>
            <a:r>
              <a:rPr lang="tr-TR" dirty="0"/>
              <a:t>=x))+ </a:t>
            </a:r>
            <a:r>
              <a:rPr lang="tr-TR" dirty="0" err="1"/>
              <a:t>theme</a:t>
            </a:r>
            <a:r>
              <a:rPr lang="tr-TR" dirty="0"/>
              <a:t>(</a:t>
            </a:r>
            <a:r>
              <a:rPr lang="tr-TR" dirty="0" err="1"/>
              <a:t>aspect.ratio</a:t>
            </a:r>
            <a:r>
              <a:rPr lang="tr-TR" dirty="0"/>
              <a:t>=2/5,axis.text.x=</a:t>
            </a:r>
            <a:r>
              <a:rPr lang="tr-TR" dirty="0" err="1"/>
              <a:t>element_text</a:t>
            </a:r>
            <a:r>
              <a:rPr lang="tr-TR" dirty="0"/>
              <a:t>(</a:t>
            </a:r>
            <a:r>
              <a:rPr lang="tr-TR" dirty="0" err="1"/>
              <a:t>angle</a:t>
            </a:r>
            <a:r>
              <a:rPr lang="tr-TR" dirty="0"/>
              <a:t> = -25, </a:t>
            </a:r>
            <a:r>
              <a:rPr lang="tr-TR" dirty="0" err="1"/>
              <a:t>hjust</a:t>
            </a:r>
            <a:r>
              <a:rPr lang="tr-TR" dirty="0"/>
              <a:t> = 0)) +</a:t>
            </a:r>
          </a:p>
          <a:p>
            <a:r>
              <a:rPr lang="tr-TR" dirty="0"/>
              <a:t>  </a:t>
            </a:r>
            <a:r>
              <a:rPr lang="tr-TR" dirty="0" err="1"/>
              <a:t>geom_bar</a:t>
            </a:r>
            <a:r>
              <a:rPr lang="tr-TR" dirty="0"/>
              <a:t>(stat = "</a:t>
            </a:r>
            <a:r>
              <a:rPr lang="tr-TR" dirty="0" err="1"/>
              <a:t>identity</a:t>
            </a:r>
            <a:r>
              <a:rPr lang="tr-TR" dirty="0"/>
              <a:t>") + </a:t>
            </a:r>
            <a:r>
              <a:rPr lang="tr-TR" dirty="0" err="1"/>
              <a:t>ylab</a:t>
            </a:r>
            <a:r>
              <a:rPr lang="tr-TR" dirty="0"/>
              <a:t>('Total </a:t>
            </a:r>
            <a:r>
              <a:rPr lang="tr-TR" dirty="0" err="1"/>
              <a:t>Generating</a:t>
            </a:r>
            <a:r>
              <a:rPr lang="tr-TR" dirty="0"/>
              <a:t> </a:t>
            </a:r>
            <a:r>
              <a:rPr lang="tr-TR" dirty="0" err="1"/>
              <a:t>Capacity</a:t>
            </a:r>
            <a:r>
              <a:rPr lang="tr-TR" dirty="0"/>
              <a:t> (MW)')</a:t>
            </a:r>
          </a:p>
        </p:txBody>
      </p:sp>
      <p:sp>
        <p:nvSpPr>
          <p:cNvPr id="4" name="Slayt Numarası Yer Tutucusu 3"/>
          <p:cNvSpPr>
            <a:spLocks noGrp="1"/>
          </p:cNvSpPr>
          <p:nvPr>
            <p:ph type="sldNum" sz="quarter" idx="5"/>
          </p:nvPr>
        </p:nvSpPr>
        <p:spPr/>
        <p:txBody>
          <a:bodyPr/>
          <a:lstStyle/>
          <a:p>
            <a:fld id="{4BDE1B54-5BA4-424B-BBD0-317F5F7E6B7E}" type="slidenum">
              <a:rPr lang="tr-TR" smtClean="0"/>
              <a:t>16</a:t>
            </a:fld>
            <a:endParaRPr lang="tr-TR"/>
          </a:p>
        </p:txBody>
      </p:sp>
    </p:spTree>
    <p:extLst>
      <p:ext uri="{BB962C8B-B14F-4D97-AF65-F5344CB8AC3E}">
        <p14:creationId xmlns:p14="http://schemas.microsoft.com/office/powerpoint/2010/main" val="2243538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BDE1B54-5BA4-424B-BBD0-317F5F7E6B7E}" type="slidenum">
              <a:rPr lang="tr-TR" smtClean="0"/>
              <a:t>17</a:t>
            </a:fld>
            <a:endParaRPr lang="tr-TR"/>
          </a:p>
        </p:txBody>
      </p:sp>
    </p:spTree>
    <p:extLst>
      <p:ext uri="{BB962C8B-B14F-4D97-AF65-F5344CB8AC3E}">
        <p14:creationId xmlns:p14="http://schemas.microsoft.com/office/powerpoint/2010/main" val="2193541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BDE1B54-5BA4-424B-BBD0-317F5F7E6B7E}" type="slidenum">
              <a:rPr lang="tr-TR" smtClean="0"/>
              <a:t>18</a:t>
            </a:fld>
            <a:endParaRPr lang="tr-TR"/>
          </a:p>
        </p:txBody>
      </p:sp>
    </p:spTree>
    <p:extLst>
      <p:ext uri="{BB962C8B-B14F-4D97-AF65-F5344CB8AC3E}">
        <p14:creationId xmlns:p14="http://schemas.microsoft.com/office/powerpoint/2010/main" val="1461345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BDE1B54-5BA4-424B-BBD0-317F5F7E6B7E}" type="slidenum">
              <a:rPr lang="tr-TR" smtClean="0"/>
              <a:t>19</a:t>
            </a:fld>
            <a:endParaRPr lang="tr-TR"/>
          </a:p>
        </p:txBody>
      </p:sp>
    </p:spTree>
    <p:extLst>
      <p:ext uri="{BB962C8B-B14F-4D97-AF65-F5344CB8AC3E}">
        <p14:creationId xmlns:p14="http://schemas.microsoft.com/office/powerpoint/2010/main" val="3942381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BDE1B54-5BA4-424B-BBD0-317F5F7E6B7E}" type="slidenum">
              <a:rPr lang="tr-TR" smtClean="0"/>
              <a:t>20</a:t>
            </a:fld>
            <a:endParaRPr lang="tr-TR"/>
          </a:p>
        </p:txBody>
      </p:sp>
    </p:spTree>
    <p:extLst>
      <p:ext uri="{BB962C8B-B14F-4D97-AF65-F5344CB8AC3E}">
        <p14:creationId xmlns:p14="http://schemas.microsoft.com/office/powerpoint/2010/main" val="377083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BDE1B54-5BA4-424B-BBD0-317F5F7E6B7E}" type="slidenum">
              <a:rPr lang="tr-TR" smtClean="0"/>
              <a:t>21</a:t>
            </a:fld>
            <a:endParaRPr lang="tr-TR"/>
          </a:p>
        </p:txBody>
      </p:sp>
    </p:spTree>
    <p:extLst>
      <p:ext uri="{BB962C8B-B14F-4D97-AF65-F5344CB8AC3E}">
        <p14:creationId xmlns:p14="http://schemas.microsoft.com/office/powerpoint/2010/main" val="1823909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fontAlgn="base"/>
            <a:r>
              <a:rPr lang="en-US" dirty="0"/>
              <a:t>There are 5 components in the formation of Big Data. These components are respectively; variety, velocity, volume, verification, and value. It is commonly referred to as 5v.</a:t>
            </a:r>
            <a:endParaRPr lang="tr-TR" dirty="0"/>
          </a:p>
        </p:txBody>
      </p:sp>
      <p:sp>
        <p:nvSpPr>
          <p:cNvPr id="4" name="Slayt Numarası Yer Tutucusu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77FFCC4-E993-4A4B-9FA3-34DF2758880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9895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BDE1B54-5BA4-424B-BBD0-317F5F7E6B7E}" type="slidenum">
              <a:rPr lang="tr-TR" smtClean="0"/>
              <a:t>22</a:t>
            </a:fld>
            <a:endParaRPr lang="tr-TR"/>
          </a:p>
        </p:txBody>
      </p:sp>
    </p:spTree>
    <p:extLst>
      <p:ext uri="{BB962C8B-B14F-4D97-AF65-F5344CB8AC3E}">
        <p14:creationId xmlns:p14="http://schemas.microsoft.com/office/powerpoint/2010/main" val="111391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fontAlgn="base"/>
            <a:r>
              <a:rPr lang="en-US" dirty="0"/>
              <a:t>There are 5 components in the formation of Big Data. These components are respectively; variety, velocity, volume, verification, and value. It is commonly referred to as 5v.</a:t>
            </a:r>
            <a:endParaRPr lang="tr-TR" dirty="0"/>
          </a:p>
        </p:txBody>
      </p:sp>
      <p:sp>
        <p:nvSpPr>
          <p:cNvPr id="4" name="Slayt Numarası Yer Tutucusu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77FFCC4-E993-4A4B-9FA3-34DF2758880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6317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a:solidFill>
                  <a:schemeClr val="tx1"/>
                </a:solidFill>
                <a:effectLst/>
                <a:latin typeface="+mn-lt"/>
                <a:ea typeface="+mn-ea"/>
                <a:cs typeface="+mn-cs"/>
              </a:rPr>
              <a:t>During this process it is very important that the electricity is optimized and distributed reliably. The reason why Smart Network is called smart is that digital technology provides two-way communication between service programs and customers. Smart networks such as the Internet also consist of computer, control, new technology, automation and equipment.</a:t>
            </a:r>
            <a:endParaRPr lang="tr-TR" dirty="0"/>
          </a:p>
        </p:txBody>
      </p:sp>
      <p:sp>
        <p:nvSpPr>
          <p:cNvPr id="4" name="Slayt Numarası Yer Tutucusu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77FFCC4-E993-4A4B-9FA3-34DF2758880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9178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Smart Grid, which brings the energy industries into a new era of safe use, is a unique opportunity. It is both beneficial in terms of environmental health and economically very beneficial. The main benefits of the smart network are:</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With Smart Grid systems, failures caused by both power outages and power outages are prevented. The intelligent network, which detects the fault location without allowing large scale interruptions, isolates the faults.</a:t>
            </a:r>
            <a:endParaRPr lang="tr-TR" dirty="0"/>
          </a:p>
        </p:txBody>
      </p:sp>
      <p:sp>
        <p:nvSpPr>
          <p:cNvPr id="4" name="Slayt Numarası Yer Tutucusu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77FFCC4-E993-4A4B-9FA3-34DF2758880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2355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As shown in the figure, the first step is to collect data to carry out the analysis. Data can be collected from many sources, such as smart meters, smart devices, and third-party data sets. When data is collected, the next step is data preprocessing. In this step, data is extracted from various sources (in various formats and possibly missing or incorrect values). This data is then cleared to remove the incorrect values. The data is then transferred to the destination store, then the data is loaded into a repository. Now, data analysis techniques are applied to pre-processed data to extract values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information) that some informed actions or decisions can be made. The analyzes performed to extract the value can be divided into three broad categories. consumer analytics, operational analytics and enterprise analytics. Includes consumer analysis, energy forecasting, consumption analysis and theft detection. Includes operational analytics, asset maintenance, downtime management and distribution optimization. Enterprise analytics include real-time grid awareness and visualization of data.</a:t>
            </a:r>
            <a:endParaRPr lang="tr-TR" sz="1200" b="0" i="0" kern="1200" dirty="0">
              <a:solidFill>
                <a:schemeClr val="tx1"/>
              </a:solidFill>
              <a:effectLst/>
              <a:latin typeface="+mn-lt"/>
              <a:ea typeface="+mn-ea"/>
              <a:cs typeface="+mn-cs"/>
            </a:endParaRPr>
          </a:p>
        </p:txBody>
      </p:sp>
      <p:sp>
        <p:nvSpPr>
          <p:cNvPr id="4" name="Slayt Numarası Yer Tutucusu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77FFCC4-E993-4A4B-9FA3-34DF2758880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2141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turbine_type_group</a:t>
            </a:r>
            <a:r>
              <a:rPr lang="tr-TR" dirty="0"/>
              <a:t> &lt;- </a:t>
            </a:r>
            <a:r>
              <a:rPr lang="tr-TR" dirty="0" err="1"/>
              <a:t>group_by</a:t>
            </a:r>
            <a:r>
              <a:rPr lang="tr-TR" dirty="0"/>
              <a:t>(</a:t>
            </a:r>
            <a:r>
              <a:rPr lang="tr-TR" dirty="0" err="1"/>
              <a:t>windTurbines</a:t>
            </a:r>
            <a:r>
              <a:rPr lang="tr-TR" dirty="0"/>
              <a:t>, </a:t>
            </a:r>
            <a:r>
              <a:rPr lang="tr-TR" dirty="0" err="1"/>
              <a:t>type_tower</a:t>
            </a:r>
            <a:r>
              <a:rPr lang="tr-TR" dirty="0"/>
              <a:t>)</a:t>
            </a:r>
          </a:p>
          <a:p>
            <a:r>
              <a:rPr lang="tr-TR" dirty="0" err="1"/>
              <a:t>turbine_type</a:t>
            </a:r>
            <a:r>
              <a:rPr lang="tr-TR" dirty="0"/>
              <a:t> &lt;- </a:t>
            </a:r>
            <a:r>
              <a:rPr lang="tr-TR" dirty="0" err="1"/>
              <a:t>summarise</a:t>
            </a:r>
            <a:r>
              <a:rPr lang="tr-TR" dirty="0"/>
              <a:t>(</a:t>
            </a:r>
            <a:r>
              <a:rPr lang="tr-TR" dirty="0" err="1"/>
              <a:t>turbine_type_group</a:t>
            </a:r>
            <a:r>
              <a:rPr lang="tr-TR" dirty="0"/>
              <a:t>, </a:t>
            </a:r>
            <a:r>
              <a:rPr lang="tr-TR" dirty="0" err="1"/>
              <a:t>total_count</a:t>
            </a:r>
            <a:r>
              <a:rPr lang="tr-TR" dirty="0"/>
              <a:t>= </a:t>
            </a:r>
            <a:r>
              <a:rPr lang="tr-TR" dirty="0" err="1"/>
              <a:t>n_distinct</a:t>
            </a:r>
            <a:r>
              <a:rPr lang="tr-TR" dirty="0"/>
              <a:t>(</a:t>
            </a:r>
            <a:r>
              <a:rPr lang="tr-TR" dirty="0" err="1"/>
              <a:t>unique_id</a:t>
            </a:r>
            <a:r>
              <a:rPr lang="tr-TR" dirty="0"/>
              <a:t>))</a:t>
            </a:r>
          </a:p>
          <a:p>
            <a:endParaRPr lang="tr-TR" dirty="0"/>
          </a:p>
          <a:p>
            <a:r>
              <a:rPr lang="tr-TR" dirty="0" err="1"/>
              <a:t>ggplot</a:t>
            </a:r>
            <a:r>
              <a:rPr lang="tr-TR" dirty="0"/>
              <a:t>(</a:t>
            </a:r>
            <a:r>
              <a:rPr lang="tr-TR" dirty="0" err="1"/>
              <a:t>turbine_type</a:t>
            </a:r>
            <a:r>
              <a:rPr lang="tr-TR" dirty="0"/>
              <a:t>, </a:t>
            </a:r>
            <a:r>
              <a:rPr lang="tr-TR" dirty="0" err="1"/>
              <a:t>aes</a:t>
            </a:r>
            <a:r>
              <a:rPr lang="tr-TR" dirty="0"/>
              <a:t>(x=</a:t>
            </a:r>
            <a:r>
              <a:rPr lang="tr-TR" dirty="0" err="1"/>
              <a:t>type_tower</a:t>
            </a:r>
            <a:r>
              <a:rPr lang="tr-TR" dirty="0"/>
              <a:t>, y=</a:t>
            </a:r>
            <a:r>
              <a:rPr lang="tr-TR" dirty="0" err="1"/>
              <a:t>total_count</a:t>
            </a:r>
            <a:r>
              <a:rPr lang="tr-TR" dirty="0"/>
              <a:t>))+ </a:t>
            </a:r>
            <a:r>
              <a:rPr lang="tr-TR" dirty="0" err="1"/>
              <a:t>theme</a:t>
            </a:r>
            <a:r>
              <a:rPr lang="tr-TR" dirty="0"/>
              <a:t>(</a:t>
            </a:r>
            <a:r>
              <a:rPr lang="tr-TR" dirty="0" err="1"/>
              <a:t>aspect.ratio</a:t>
            </a:r>
            <a:r>
              <a:rPr lang="tr-TR" dirty="0"/>
              <a:t>=2/5,axis.text.x=</a:t>
            </a:r>
            <a:r>
              <a:rPr lang="tr-TR" dirty="0" err="1"/>
              <a:t>element_text</a:t>
            </a:r>
            <a:r>
              <a:rPr lang="tr-TR" dirty="0"/>
              <a:t>(</a:t>
            </a:r>
            <a:r>
              <a:rPr lang="tr-TR" dirty="0" err="1"/>
              <a:t>angle</a:t>
            </a:r>
            <a:r>
              <a:rPr lang="tr-TR" dirty="0"/>
              <a:t> = -25, </a:t>
            </a:r>
            <a:r>
              <a:rPr lang="tr-TR" dirty="0" err="1"/>
              <a:t>hjust</a:t>
            </a:r>
            <a:r>
              <a:rPr lang="tr-TR" dirty="0"/>
              <a:t> = 0)) + </a:t>
            </a:r>
          </a:p>
          <a:p>
            <a:r>
              <a:rPr lang="tr-TR" dirty="0"/>
              <a:t>  </a:t>
            </a:r>
            <a:r>
              <a:rPr lang="tr-TR" dirty="0" err="1"/>
              <a:t>geom_bar</a:t>
            </a:r>
            <a:r>
              <a:rPr lang="tr-TR" dirty="0"/>
              <a:t>(stat="</a:t>
            </a:r>
            <a:r>
              <a:rPr lang="tr-TR" dirty="0" err="1"/>
              <a:t>identity</a:t>
            </a:r>
            <a:r>
              <a:rPr lang="tr-TR" dirty="0"/>
              <a:t>",</a:t>
            </a:r>
            <a:r>
              <a:rPr lang="tr-TR" dirty="0" err="1"/>
              <a:t>colour</a:t>
            </a:r>
            <a:r>
              <a:rPr lang="tr-TR" dirty="0"/>
              <a:t>="#FF9999", </a:t>
            </a:r>
            <a:r>
              <a:rPr lang="tr-TR" dirty="0" err="1"/>
              <a:t>fill</a:t>
            </a:r>
            <a:r>
              <a:rPr lang="tr-TR" dirty="0"/>
              <a:t>="#FF9999")</a:t>
            </a:r>
          </a:p>
          <a:p>
            <a:endParaRPr lang="tr-TR" dirty="0"/>
          </a:p>
        </p:txBody>
      </p:sp>
      <p:sp>
        <p:nvSpPr>
          <p:cNvPr id="4" name="Slayt Numarası Yer Tutucusu 3"/>
          <p:cNvSpPr>
            <a:spLocks noGrp="1"/>
          </p:cNvSpPr>
          <p:nvPr>
            <p:ph type="sldNum" sz="quarter" idx="5"/>
          </p:nvPr>
        </p:nvSpPr>
        <p:spPr/>
        <p:txBody>
          <a:bodyPr/>
          <a:lstStyle/>
          <a:p>
            <a:fld id="{4BDE1B54-5BA4-424B-BBD0-317F5F7E6B7E}" type="slidenum">
              <a:rPr lang="tr-TR" smtClean="0"/>
              <a:t>9</a:t>
            </a:fld>
            <a:endParaRPr lang="tr-TR"/>
          </a:p>
        </p:txBody>
      </p:sp>
    </p:spTree>
    <p:extLst>
      <p:ext uri="{BB962C8B-B14F-4D97-AF65-F5344CB8AC3E}">
        <p14:creationId xmlns:p14="http://schemas.microsoft.com/office/powerpoint/2010/main" val="293845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manufact_group</a:t>
            </a:r>
            <a:r>
              <a:rPr lang="tr-TR" dirty="0"/>
              <a:t> &lt;- </a:t>
            </a:r>
            <a:r>
              <a:rPr lang="tr-TR" dirty="0" err="1"/>
              <a:t>group_by</a:t>
            </a:r>
            <a:r>
              <a:rPr lang="tr-TR" dirty="0"/>
              <a:t>(</a:t>
            </a:r>
            <a:r>
              <a:rPr lang="tr-TR" dirty="0" err="1"/>
              <a:t>windTurbines</a:t>
            </a:r>
            <a:r>
              <a:rPr lang="tr-TR" dirty="0"/>
              <a:t>, </a:t>
            </a:r>
            <a:r>
              <a:rPr lang="tr-TR" dirty="0" err="1"/>
              <a:t>manufac</a:t>
            </a:r>
            <a:r>
              <a:rPr lang="tr-TR" dirty="0"/>
              <a:t>)</a:t>
            </a:r>
          </a:p>
          <a:p>
            <a:r>
              <a:rPr lang="tr-TR" dirty="0" err="1"/>
              <a:t>manufact_turbine_cnt</a:t>
            </a:r>
            <a:r>
              <a:rPr lang="tr-TR" dirty="0"/>
              <a:t> &lt;- </a:t>
            </a:r>
            <a:r>
              <a:rPr lang="tr-TR" dirty="0" err="1"/>
              <a:t>summarise</a:t>
            </a:r>
            <a:r>
              <a:rPr lang="tr-TR" dirty="0"/>
              <a:t>(</a:t>
            </a:r>
            <a:r>
              <a:rPr lang="tr-TR" dirty="0" err="1"/>
              <a:t>manufact_group</a:t>
            </a:r>
            <a:r>
              <a:rPr lang="tr-TR" dirty="0"/>
              <a:t>, </a:t>
            </a:r>
            <a:r>
              <a:rPr lang="tr-TR" dirty="0" err="1"/>
              <a:t>total_count</a:t>
            </a:r>
            <a:r>
              <a:rPr lang="tr-TR" dirty="0"/>
              <a:t>= </a:t>
            </a:r>
            <a:r>
              <a:rPr lang="tr-TR" dirty="0" err="1"/>
              <a:t>n_distinct</a:t>
            </a:r>
            <a:r>
              <a:rPr lang="tr-TR" dirty="0"/>
              <a:t>(</a:t>
            </a:r>
            <a:r>
              <a:rPr lang="tr-TR" dirty="0" err="1"/>
              <a:t>unique_id</a:t>
            </a:r>
            <a:r>
              <a:rPr lang="tr-TR" dirty="0"/>
              <a:t>))</a:t>
            </a:r>
          </a:p>
          <a:p>
            <a:r>
              <a:rPr lang="tr-TR" dirty="0" err="1"/>
              <a:t>manufact_turbine_cnt</a:t>
            </a:r>
            <a:r>
              <a:rPr lang="tr-TR" dirty="0"/>
              <a:t> &lt;- </a:t>
            </a:r>
            <a:r>
              <a:rPr lang="tr-TR" dirty="0" err="1"/>
              <a:t>arrange</a:t>
            </a:r>
            <a:r>
              <a:rPr lang="tr-TR" dirty="0"/>
              <a:t>(</a:t>
            </a:r>
            <a:r>
              <a:rPr lang="tr-TR" dirty="0" err="1"/>
              <a:t>manufact_turbine_cnt</a:t>
            </a:r>
            <a:r>
              <a:rPr lang="tr-TR" dirty="0"/>
              <a:t>, </a:t>
            </a:r>
            <a:r>
              <a:rPr lang="tr-TR" dirty="0" err="1"/>
              <a:t>desc</a:t>
            </a:r>
            <a:r>
              <a:rPr lang="tr-TR" dirty="0"/>
              <a:t>(</a:t>
            </a:r>
            <a:r>
              <a:rPr lang="tr-TR" dirty="0" err="1"/>
              <a:t>total_count</a:t>
            </a:r>
            <a:r>
              <a:rPr lang="tr-TR" dirty="0"/>
              <a:t>))</a:t>
            </a:r>
          </a:p>
          <a:p>
            <a:r>
              <a:rPr lang="tr-TR" dirty="0" err="1"/>
              <a:t>manufact_turbine_cnt</a:t>
            </a:r>
            <a:r>
              <a:rPr lang="tr-TR" dirty="0"/>
              <a:t> &lt;- </a:t>
            </a:r>
            <a:r>
              <a:rPr lang="tr-TR" dirty="0" err="1"/>
              <a:t>manufact_turbine_cnt</a:t>
            </a:r>
            <a:r>
              <a:rPr lang="tr-TR" dirty="0"/>
              <a:t>[</a:t>
            </a:r>
            <a:r>
              <a:rPr lang="tr-TR" dirty="0" err="1"/>
              <a:t>manufact_turbine_cnt$manufac</a:t>
            </a:r>
            <a:r>
              <a:rPr lang="tr-TR" dirty="0"/>
              <a:t> != '</a:t>
            </a:r>
            <a:r>
              <a:rPr lang="tr-TR" dirty="0" err="1"/>
              <a:t>unknown</a:t>
            </a:r>
            <a:r>
              <a:rPr lang="tr-TR" dirty="0"/>
              <a:t>',]</a:t>
            </a:r>
          </a:p>
          <a:p>
            <a:r>
              <a:rPr lang="tr-TR" dirty="0"/>
              <a:t>top_10 &lt;- </a:t>
            </a:r>
            <a:r>
              <a:rPr lang="tr-TR" dirty="0" err="1"/>
              <a:t>manufact_turbine_cnt</a:t>
            </a:r>
            <a:r>
              <a:rPr lang="tr-TR" dirty="0"/>
              <a:t>[1:10,]</a:t>
            </a:r>
          </a:p>
          <a:p>
            <a:endParaRPr lang="tr-TR" dirty="0"/>
          </a:p>
          <a:p>
            <a:r>
              <a:rPr lang="tr-TR" dirty="0" err="1"/>
              <a:t>ggplot</a:t>
            </a:r>
            <a:r>
              <a:rPr lang="tr-TR" dirty="0"/>
              <a:t>(top_10, </a:t>
            </a:r>
            <a:r>
              <a:rPr lang="tr-TR" dirty="0" err="1"/>
              <a:t>aes</a:t>
            </a:r>
            <a:r>
              <a:rPr lang="tr-TR" dirty="0"/>
              <a:t>(x=</a:t>
            </a:r>
            <a:r>
              <a:rPr lang="tr-TR" dirty="0" err="1"/>
              <a:t>manufac</a:t>
            </a:r>
            <a:r>
              <a:rPr lang="tr-TR" dirty="0"/>
              <a:t>, y=</a:t>
            </a:r>
            <a:r>
              <a:rPr lang="tr-TR" dirty="0" err="1"/>
              <a:t>total_count</a:t>
            </a:r>
            <a:r>
              <a:rPr lang="tr-TR" dirty="0"/>
              <a:t>, </a:t>
            </a:r>
            <a:r>
              <a:rPr lang="tr-TR" dirty="0" err="1"/>
              <a:t>fill</a:t>
            </a:r>
            <a:r>
              <a:rPr lang="tr-TR" dirty="0"/>
              <a:t>=</a:t>
            </a:r>
            <a:r>
              <a:rPr lang="tr-TR" dirty="0" err="1"/>
              <a:t>manufac</a:t>
            </a:r>
            <a:r>
              <a:rPr lang="tr-TR" dirty="0"/>
              <a:t>))+ </a:t>
            </a:r>
            <a:r>
              <a:rPr lang="tr-TR" dirty="0" err="1"/>
              <a:t>theme</a:t>
            </a:r>
            <a:r>
              <a:rPr lang="tr-TR" dirty="0"/>
              <a:t>(</a:t>
            </a:r>
            <a:r>
              <a:rPr lang="tr-TR" dirty="0" err="1"/>
              <a:t>aspect.ratio</a:t>
            </a:r>
            <a:r>
              <a:rPr lang="tr-TR" dirty="0"/>
              <a:t>=2/5,axis.text.x=</a:t>
            </a:r>
            <a:r>
              <a:rPr lang="tr-TR" dirty="0" err="1"/>
              <a:t>element_text</a:t>
            </a:r>
            <a:r>
              <a:rPr lang="tr-TR" dirty="0"/>
              <a:t>(</a:t>
            </a:r>
            <a:r>
              <a:rPr lang="tr-TR" dirty="0" err="1"/>
              <a:t>angle</a:t>
            </a:r>
            <a:r>
              <a:rPr lang="tr-TR" dirty="0"/>
              <a:t> = -25, </a:t>
            </a:r>
            <a:r>
              <a:rPr lang="tr-TR" dirty="0" err="1"/>
              <a:t>hjust</a:t>
            </a:r>
            <a:r>
              <a:rPr lang="tr-TR" dirty="0"/>
              <a:t> = 0)) +</a:t>
            </a:r>
          </a:p>
          <a:p>
            <a:r>
              <a:rPr lang="tr-TR" dirty="0"/>
              <a:t>  </a:t>
            </a:r>
            <a:r>
              <a:rPr lang="tr-TR" dirty="0" err="1"/>
              <a:t>geom_bar</a:t>
            </a:r>
            <a:r>
              <a:rPr lang="tr-TR" dirty="0"/>
              <a:t>(stat = "</a:t>
            </a:r>
            <a:r>
              <a:rPr lang="tr-TR" dirty="0" err="1"/>
              <a:t>identity</a:t>
            </a:r>
            <a:r>
              <a:rPr lang="tr-TR" dirty="0"/>
              <a:t>")</a:t>
            </a:r>
          </a:p>
        </p:txBody>
      </p:sp>
      <p:sp>
        <p:nvSpPr>
          <p:cNvPr id="4" name="Slayt Numarası Yer Tutucusu 3"/>
          <p:cNvSpPr>
            <a:spLocks noGrp="1"/>
          </p:cNvSpPr>
          <p:nvPr>
            <p:ph type="sldNum" sz="quarter" idx="5"/>
          </p:nvPr>
        </p:nvSpPr>
        <p:spPr/>
        <p:txBody>
          <a:bodyPr/>
          <a:lstStyle/>
          <a:p>
            <a:fld id="{4BDE1B54-5BA4-424B-BBD0-317F5F7E6B7E}" type="slidenum">
              <a:rPr lang="tr-TR" smtClean="0"/>
              <a:t>10</a:t>
            </a:fld>
            <a:endParaRPr lang="tr-TR"/>
          </a:p>
        </p:txBody>
      </p:sp>
    </p:spTree>
    <p:extLst>
      <p:ext uri="{BB962C8B-B14F-4D97-AF65-F5344CB8AC3E}">
        <p14:creationId xmlns:p14="http://schemas.microsoft.com/office/powerpoint/2010/main" val="1638188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t>
            </a:r>
            <a:r>
              <a:rPr lang="tr-TR" dirty="0" err="1"/>
              <a:t>find</a:t>
            </a:r>
            <a:r>
              <a:rPr lang="tr-TR" dirty="0"/>
              <a:t> </a:t>
            </a:r>
            <a:r>
              <a:rPr lang="tr-TR" dirty="0" err="1"/>
              <a:t>the</a:t>
            </a:r>
            <a:r>
              <a:rPr lang="tr-TR" dirty="0"/>
              <a:t> top 10 </a:t>
            </a:r>
            <a:r>
              <a:rPr lang="tr-TR" dirty="0" err="1"/>
              <a:t>cities</a:t>
            </a:r>
            <a:r>
              <a:rPr lang="tr-TR" dirty="0"/>
              <a:t> </a:t>
            </a:r>
            <a:r>
              <a:rPr lang="tr-TR" dirty="0" err="1"/>
              <a:t>against</a:t>
            </a:r>
            <a:r>
              <a:rPr lang="tr-TR" dirty="0"/>
              <a:t> </a:t>
            </a:r>
            <a:r>
              <a:rPr lang="tr-TR" dirty="0" err="1"/>
              <a:t>the</a:t>
            </a:r>
            <a:r>
              <a:rPr lang="tr-TR" dirty="0"/>
              <a:t> total </a:t>
            </a:r>
            <a:r>
              <a:rPr lang="tr-TR" dirty="0" err="1"/>
              <a:t>number</a:t>
            </a:r>
            <a:r>
              <a:rPr lang="tr-TR" dirty="0"/>
              <a:t> - not </a:t>
            </a:r>
            <a:r>
              <a:rPr lang="tr-TR" dirty="0" err="1"/>
              <a:t>including</a:t>
            </a:r>
            <a:r>
              <a:rPr lang="tr-TR" dirty="0"/>
              <a:t> </a:t>
            </a:r>
            <a:r>
              <a:rPr lang="tr-TR" dirty="0" err="1"/>
              <a:t>unknown</a:t>
            </a:r>
            <a:r>
              <a:rPr lang="tr-TR" dirty="0"/>
              <a:t> </a:t>
            </a:r>
            <a:r>
              <a:rPr lang="tr-TR" dirty="0" err="1"/>
              <a:t>cities</a:t>
            </a:r>
            <a:endParaRPr lang="tr-TR" dirty="0"/>
          </a:p>
          <a:p>
            <a:r>
              <a:rPr lang="tr-TR" dirty="0" err="1"/>
              <a:t>city_group</a:t>
            </a:r>
            <a:r>
              <a:rPr lang="tr-TR" dirty="0"/>
              <a:t> &lt;- </a:t>
            </a:r>
            <a:r>
              <a:rPr lang="tr-TR" dirty="0" err="1"/>
              <a:t>group_by</a:t>
            </a:r>
            <a:r>
              <a:rPr lang="tr-TR" dirty="0"/>
              <a:t>(</a:t>
            </a:r>
            <a:r>
              <a:rPr lang="tr-TR" dirty="0" err="1"/>
              <a:t>windTurbines</a:t>
            </a:r>
            <a:r>
              <a:rPr lang="tr-TR" dirty="0"/>
              <a:t>, </a:t>
            </a:r>
            <a:r>
              <a:rPr lang="tr-TR" dirty="0" err="1"/>
              <a:t>county</a:t>
            </a:r>
            <a:r>
              <a:rPr lang="tr-TR" dirty="0"/>
              <a:t>)</a:t>
            </a:r>
          </a:p>
          <a:p>
            <a:r>
              <a:rPr lang="tr-TR" dirty="0" err="1"/>
              <a:t>city_turbine_cnt</a:t>
            </a:r>
            <a:r>
              <a:rPr lang="tr-TR" dirty="0"/>
              <a:t> &lt;- </a:t>
            </a:r>
            <a:r>
              <a:rPr lang="tr-TR" dirty="0" err="1"/>
              <a:t>summarise</a:t>
            </a:r>
            <a:r>
              <a:rPr lang="tr-TR" dirty="0"/>
              <a:t>(</a:t>
            </a:r>
            <a:r>
              <a:rPr lang="tr-TR" dirty="0" err="1"/>
              <a:t>city_group</a:t>
            </a:r>
            <a:r>
              <a:rPr lang="tr-TR" dirty="0"/>
              <a:t>, </a:t>
            </a:r>
            <a:r>
              <a:rPr lang="tr-TR" dirty="0" err="1"/>
              <a:t>total_count</a:t>
            </a:r>
            <a:r>
              <a:rPr lang="tr-TR" dirty="0"/>
              <a:t>= </a:t>
            </a:r>
            <a:r>
              <a:rPr lang="tr-TR" dirty="0" err="1"/>
              <a:t>n_distinct</a:t>
            </a:r>
            <a:r>
              <a:rPr lang="tr-TR" dirty="0"/>
              <a:t>(</a:t>
            </a:r>
            <a:r>
              <a:rPr lang="tr-TR" dirty="0" err="1"/>
              <a:t>unique_id</a:t>
            </a:r>
            <a:r>
              <a:rPr lang="tr-TR" dirty="0"/>
              <a:t>))</a:t>
            </a:r>
          </a:p>
          <a:p>
            <a:r>
              <a:rPr lang="tr-TR" dirty="0" err="1"/>
              <a:t>city_turbine_cnt</a:t>
            </a:r>
            <a:r>
              <a:rPr lang="tr-TR" dirty="0"/>
              <a:t> &lt;- </a:t>
            </a:r>
            <a:r>
              <a:rPr lang="tr-TR" dirty="0" err="1"/>
              <a:t>arrange</a:t>
            </a:r>
            <a:r>
              <a:rPr lang="tr-TR" dirty="0"/>
              <a:t>(</a:t>
            </a:r>
            <a:r>
              <a:rPr lang="tr-TR" dirty="0" err="1"/>
              <a:t>city_turbine_cnt</a:t>
            </a:r>
            <a:r>
              <a:rPr lang="tr-TR" dirty="0"/>
              <a:t>, </a:t>
            </a:r>
            <a:r>
              <a:rPr lang="tr-TR" dirty="0" err="1"/>
              <a:t>desc</a:t>
            </a:r>
            <a:r>
              <a:rPr lang="tr-TR" dirty="0"/>
              <a:t>(</a:t>
            </a:r>
            <a:r>
              <a:rPr lang="tr-TR" dirty="0" err="1"/>
              <a:t>total_count</a:t>
            </a:r>
            <a:r>
              <a:rPr lang="tr-TR" dirty="0"/>
              <a:t>))</a:t>
            </a:r>
          </a:p>
          <a:p>
            <a:r>
              <a:rPr lang="tr-TR" dirty="0" err="1"/>
              <a:t>city_turbine_cnt</a:t>
            </a:r>
            <a:r>
              <a:rPr lang="tr-TR" dirty="0"/>
              <a:t> &lt;- </a:t>
            </a:r>
            <a:r>
              <a:rPr lang="tr-TR" dirty="0" err="1"/>
              <a:t>city_turbine_cnt</a:t>
            </a:r>
            <a:r>
              <a:rPr lang="tr-TR" dirty="0"/>
              <a:t>[</a:t>
            </a:r>
            <a:r>
              <a:rPr lang="tr-TR" dirty="0" err="1"/>
              <a:t>city_turbine_cnt$county</a:t>
            </a:r>
            <a:r>
              <a:rPr lang="tr-TR" dirty="0"/>
              <a:t> != '</a:t>
            </a:r>
            <a:r>
              <a:rPr lang="tr-TR" dirty="0" err="1"/>
              <a:t>unknown</a:t>
            </a:r>
            <a:r>
              <a:rPr lang="tr-TR" dirty="0"/>
              <a:t>',]</a:t>
            </a:r>
          </a:p>
          <a:p>
            <a:r>
              <a:rPr lang="tr-TR" dirty="0"/>
              <a:t>top_10 &lt;- </a:t>
            </a:r>
            <a:r>
              <a:rPr lang="tr-TR" dirty="0" err="1"/>
              <a:t>city_turbine_cnt</a:t>
            </a:r>
            <a:r>
              <a:rPr lang="tr-TR" dirty="0"/>
              <a:t>[1:10,]</a:t>
            </a:r>
          </a:p>
          <a:p>
            <a:endParaRPr lang="tr-TR" dirty="0"/>
          </a:p>
          <a:p>
            <a:r>
              <a:rPr lang="tr-TR" dirty="0" err="1"/>
              <a:t>ggplot</a:t>
            </a:r>
            <a:r>
              <a:rPr lang="tr-TR" dirty="0"/>
              <a:t>(top_10, </a:t>
            </a:r>
            <a:r>
              <a:rPr lang="tr-TR" dirty="0" err="1"/>
              <a:t>aes</a:t>
            </a:r>
            <a:r>
              <a:rPr lang="tr-TR" dirty="0"/>
              <a:t>(x=</a:t>
            </a:r>
            <a:r>
              <a:rPr lang="tr-TR" dirty="0" err="1"/>
              <a:t>county</a:t>
            </a:r>
            <a:r>
              <a:rPr lang="tr-TR" dirty="0"/>
              <a:t>, y=</a:t>
            </a:r>
            <a:r>
              <a:rPr lang="tr-TR" dirty="0" err="1"/>
              <a:t>total_count</a:t>
            </a:r>
            <a:r>
              <a:rPr lang="tr-TR" dirty="0"/>
              <a:t>, </a:t>
            </a:r>
            <a:r>
              <a:rPr lang="tr-TR" dirty="0" err="1"/>
              <a:t>fill</a:t>
            </a:r>
            <a:r>
              <a:rPr lang="tr-TR" dirty="0"/>
              <a:t>=</a:t>
            </a:r>
            <a:r>
              <a:rPr lang="tr-TR" dirty="0" err="1"/>
              <a:t>county</a:t>
            </a:r>
            <a:r>
              <a:rPr lang="tr-TR" dirty="0"/>
              <a:t>))+ </a:t>
            </a:r>
            <a:r>
              <a:rPr lang="tr-TR" dirty="0" err="1"/>
              <a:t>theme</a:t>
            </a:r>
            <a:r>
              <a:rPr lang="tr-TR" dirty="0"/>
              <a:t>(</a:t>
            </a:r>
            <a:r>
              <a:rPr lang="tr-TR" dirty="0" err="1"/>
              <a:t>aspect.ratio</a:t>
            </a:r>
            <a:r>
              <a:rPr lang="tr-TR" dirty="0"/>
              <a:t>=2/5,axis.text.x=</a:t>
            </a:r>
            <a:r>
              <a:rPr lang="tr-TR" dirty="0" err="1"/>
              <a:t>element_text</a:t>
            </a:r>
            <a:r>
              <a:rPr lang="tr-TR" dirty="0"/>
              <a:t>(</a:t>
            </a:r>
            <a:r>
              <a:rPr lang="tr-TR" dirty="0" err="1"/>
              <a:t>angle</a:t>
            </a:r>
            <a:r>
              <a:rPr lang="tr-TR" dirty="0"/>
              <a:t> = -25, </a:t>
            </a:r>
            <a:r>
              <a:rPr lang="tr-TR" dirty="0" err="1"/>
              <a:t>hjust</a:t>
            </a:r>
            <a:r>
              <a:rPr lang="tr-TR" dirty="0"/>
              <a:t> = 0)) +</a:t>
            </a:r>
          </a:p>
          <a:p>
            <a:r>
              <a:rPr lang="tr-TR" dirty="0"/>
              <a:t>  </a:t>
            </a:r>
            <a:r>
              <a:rPr lang="tr-TR" dirty="0" err="1"/>
              <a:t>geom_bar</a:t>
            </a:r>
            <a:r>
              <a:rPr lang="tr-TR" dirty="0"/>
              <a:t>(stat = "</a:t>
            </a:r>
            <a:r>
              <a:rPr lang="tr-TR" dirty="0" err="1"/>
              <a:t>identity</a:t>
            </a:r>
            <a:r>
              <a:rPr lang="tr-TR" dirty="0"/>
              <a:t>")</a:t>
            </a:r>
          </a:p>
        </p:txBody>
      </p:sp>
      <p:sp>
        <p:nvSpPr>
          <p:cNvPr id="4" name="Slayt Numarası Yer Tutucusu 3"/>
          <p:cNvSpPr>
            <a:spLocks noGrp="1"/>
          </p:cNvSpPr>
          <p:nvPr>
            <p:ph type="sldNum" sz="quarter" idx="5"/>
          </p:nvPr>
        </p:nvSpPr>
        <p:spPr/>
        <p:txBody>
          <a:bodyPr/>
          <a:lstStyle/>
          <a:p>
            <a:fld id="{4BDE1B54-5BA4-424B-BBD0-317F5F7E6B7E}" type="slidenum">
              <a:rPr lang="tr-TR" smtClean="0"/>
              <a:t>11</a:t>
            </a:fld>
            <a:endParaRPr lang="tr-TR"/>
          </a:p>
        </p:txBody>
      </p:sp>
    </p:spTree>
    <p:extLst>
      <p:ext uri="{BB962C8B-B14F-4D97-AF65-F5344CB8AC3E}">
        <p14:creationId xmlns:p14="http://schemas.microsoft.com/office/powerpoint/2010/main" val="620285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18D13CB-9489-4A69-B872-2B9E4F37FC6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943A029-12B6-440F-BB2F-F6BF597A52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F2EE4FA-E6D4-4ECE-857B-8A885C9CDA09}"/>
              </a:ext>
            </a:extLst>
          </p:cNvPr>
          <p:cNvSpPr>
            <a:spLocks noGrp="1"/>
          </p:cNvSpPr>
          <p:nvPr>
            <p:ph type="dt" sz="half" idx="10"/>
          </p:nvPr>
        </p:nvSpPr>
        <p:spPr/>
        <p:txBody>
          <a:bodyPr/>
          <a:lstStyle/>
          <a:p>
            <a:fld id="{3213F968-60F3-4D73-A860-07299EF79B51}" type="datetimeFigureOut">
              <a:rPr lang="tr-TR" smtClean="0"/>
              <a:t>21.01.2019</a:t>
            </a:fld>
            <a:endParaRPr lang="tr-TR"/>
          </a:p>
        </p:txBody>
      </p:sp>
      <p:sp>
        <p:nvSpPr>
          <p:cNvPr id="5" name="Alt Bilgi Yer Tutucusu 4">
            <a:extLst>
              <a:ext uri="{FF2B5EF4-FFF2-40B4-BE49-F238E27FC236}">
                <a16:creationId xmlns:a16="http://schemas.microsoft.com/office/drawing/2014/main" id="{3E698E1E-07F9-4FD3-A382-8C2581FC023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D1FC8DE-4477-4CAF-9BF0-D4BC918C231C}"/>
              </a:ext>
            </a:extLst>
          </p:cNvPr>
          <p:cNvSpPr>
            <a:spLocks noGrp="1"/>
          </p:cNvSpPr>
          <p:nvPr>
            <p:ph type="sldNum" sz="quarter" idx="12"/>
          </p:nvPr>
        </p:nvSpPr>
        <p:spPr/>
        <p:txBody>
          <a:bodyPr/>
          <a:lstStyle/>
          <a:p>
            <a:fld id="{DFED6F7E-9757-4B38-8614-2711748FB037}" type="slidenum">
              <a:rPr lang="tr-TR" smtClean="0"/>
              <a:t>‹#›</a:t>
            </a:fld>
            <a:endParaRPr lang="tr-TR"/>
          </a:p>
        </p:txBody>
      </p:sp>
    </p:spTree>
    <p:extLst>
      <p:ext uri="{BB962C8B-B14F-4D97-AF65-F5344CB8AC3E}">
        <p14:creationId xmlns:p14="http://schemas.microsoft.com/office/powerpoint/2010/main" val="116661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9EC2A12-838B-409D-B39C-8896115C7AD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10F0523-D490-4C22-83D8-44031289FBB0}"/>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9B09A66-58FF-49A6-844A-8C94317D2447}"/>
              </a:ext>
            </a:extLst>
          </p:cNvPr>
          <p:cNvSpPr>
            <a:spLocks noGrp="1"/>
          </p:cNvSpPr>
          <p:nvPr>
            <p:ph type="dt" sz="half" idx="10"/>
          </p:nvPr>
        </p:nvSpPr>
        <p:spPr/>
        <p:txBody>
          <a:bodyPr/>
          <a:lstStyle/>
          <a:p>
            <a:fld id="{3213F968-60F3-4D73-A860-07299EF79B51}" type="datetimeFigureOut">
              <a:rPr lang="tr-TR" smtClean="0"/>
              <a:t>21.01.2019</a:t>
            </a:fld>
            <a:endParaRPr lang="tr-TR"/>
          </a:p>
        </p:txBody>
      </p:sp>
      <p:sp>
        <p:nvSpPr>
          <p:cNvPr id="5" name="Alt Bilgi Yer Tutucusu 4">
            <a:extLst>
              <a:ext uri="{FF2B5EF4-FFF2-40B4-BE49-F238E27FC236}">
                <a16:creationId xmlns:a16="http://schemas.microsoft.com/office/drawing/2014/main" id="{94C34B03-9585-4927-9D60-B5311A9E161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0EDC398-4CF2-45A1-8916-50ABE639884A}"/>
              </a:ext>
            </a:extLst>
          </p:cNvPr>
          <p:cNvSpPr>
            <a:spLocks noGrp="1"/>
          </p:cNvSpPr>
          <p:nvPr>
            <p:ph type="sldNum" sz="quarter" idx="12"/>
          </p:nvPr>
        </p:nvSpPr>
        <p:spPr/>
        <p:txBody>
          <a:bodyPr/>
          <a:lstStyle/>
          <a:p>
            <a:fld id="{DFED6F7E-9757-4B38-8614-2711748FB037}" type="slidenum">
              <a:rPr lang="tr-TR" smtClean="0"/>
              <a:t>‹#›</a:t>
            </a:fld>
            <a:endParaRPr lang="tr-TR"/>
          </a:p>
        </p:txBody>
      </p:sp>
    </p:spTree>
    <p:extLst>
      <p:ext uri="{BB962C8B-B14F-4D97-AF65-F5344CB8AC3E}">
        <p14:creationId xmlns:p14="http://schemas.microsoft.com/office/powerpoint/2010/main" val="384023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2C41375-7B2C-4E6A-BBC7-0863A3559E0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C9E9C681-A4DE-442E-94CA-2E15B5B2E757}"/>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B854035-6E2B-434A-824A-536B5A763FE1}"/>
              </a:ext>
            </a:extLst>
          </p:cNvPr>
          <p:cNvSpPr>
            <a:spLocks noGrp="1"/>
          </p:cNvSpPr>
          <p:nvPr>
            <p:ph type="dt" sz="half" idx="10"/>
          </p:nvPr>
        </p:nvSpPr>
        <p:spPr/>
        <p:txBody>
          <a:bodyPr/>
          <a:lstStyle/>
          <a:p>
            <a:fld id="{3213F968-60F3-4D73-A860-07299EF79B51}" type="datetimeFigureOut">
              <a:rPr lang="tr-TR" smtClean="0"/>
              <a:t>21.01.2019</a:t>
            </a:fld>
            <a:endParaRPr lang="tr-TR"/>
          </a:p>
        </p:txBody>
      </p:sp>
      <p:sp>
        <p:nvSpPr>
          <p:cNvPr id="5" name="Alt Bilgi Yer Tutucusu 4">
            <a:extLst>
              <a:ext uri="{FF2B5EF4-FFF2-40B4-BE49-F238E27FC236}">
                <a16:creationId xmlns:a16="http://schemas.microsoft.com/office/drawing/2014/main" id="{1CB0B1A5-22A0-436E-ACE0-DF36D82BE60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6372E1E-A0DE-414E-8F4B-36D1C8ECE4C1}"/>
              </a:ext>
            </a:extLst>
          </p:cNvPr>
          <p:cNvSpPr>
            <a:spLocks noGrp="1"/>
          </p:cNvSpPr>
          <p:nvPr>
            <p:ph type="sldNum" sz="quarter" idx="12"/>
          </p:nvPr>
        </p:nvSpPr>
        <p:spPr/>
        <p:txBody>
          <a:bodyPr/>
          <a:lstStyle/>
          <a:p>
            <a:fld id="{DFED6F7E-9757-4B38-8614-2711748FB037}" type="slidenum">
              <a:rPr lang="tr-TR" smtClean="0"/>
              <a:t>‹#›</a:t>
            </a:fld>
            <a:endParaRPr lang="tr-TR"/>
          </a:p>
        </p:txBody>
      </p:sp>
    </p:spTree>
    <p:extLst>
      <p:ext uri="{BB962C8B-B14F-4D97-AF65-F5344CB8AC3E}">
        <p14:creationId xmlns:p14="http://schemas.microsoft.com/office/powerpoint/2010/main" val="2494349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77E1D80-CEEF-4B9A-B7A0-6A2055A8B358}" type="datetimeFigureOut">
              <a:rPr lang="tr-TR" smtClean="0"/>
              <a:t>21.01.2019</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134295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77E1D80-CEEF-4B9A-B7A0-6A2055A8B358}" type="datetimeFigureOut">
              <a:rPr lang="tr-TR" smtClean="0"/>
              <a:t>21.01.2019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2889133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F77E1D80-CEEF-4B9A-B7A0-6A2055A8B358}" type="datetimeFigureOut">
              <a:rPr lang="tr-TR" smtClean="0"/>
              <a:t>21.01.2019</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623968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77E1D80-CEEF-4B9A-B7A0-6A2055A8B358}" type="datetimeFigureOut">
              <a:rPr lang="tr-TR" smtClean="0"/>
              <a:t>21.01.2019</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762359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77E1D80-CEEF-4B9A-B7A0-6A2055A8B358}" type="datetimeFigureOut">
              <a:rPr lang="tr-TR" smtClean="0"/>
              <a:t>21.01.2019</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2533642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77E1D80-CEEF-4B9A-B7A0-6A2055A8B358}" type="datetimeFigureOut">
              <a:rPr lang="tr-TR" smtClean="0"/>
              <a:t>21.01.2019</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3720103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E1D80-CEEF-4B9A-B7A0-6A2055A8B358}" type="datetimeFigureOut">
              <a:rPr lang="tr-TR" smtClean="0"/>
              <a:t>21.01.2019</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286798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F77E1D80-CEEF-4B9A-B7A0-6A2055A8B358}" type="datetimeFigureOut">
              <a:rPr lang="tr-TR" smtClean="0"/>
              <a:t>21.01.2019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150226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432248D-B60B-4B40-AF55-AA86ED8CBF6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13A1731-3DC1-4E62-B292-3AA133F356B4}"/>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387F9D6-486D-49F7-85AC-CBB9B5385A3C}"/>
              </a:ext>
            </a:extLst>
          </p:cNvPr>
          <p:cNvSpPr>
            <a:spLocks noGrp="1"/>
          </p:cNvSpPr>
          <p:nvPr>
            <p:ph type="dt" sz="half" idx="10"/>
          </p:nvPr>
        </p:nvSpPr>
        <p:spPr/>
        <p:txBody>
          <a:bodyPr/>
          <a:lstStyle/>
          <a:p>
            <a:fld id="{3213F968-60F3-4D73-A860-07299EF79B51}" type="datetimeFigureOut">
              <a:rPr lang="tr-TR" smtClean="0"/>
              <a:t>21.01.2019</a:t>
            </a:fld>
            <a:endParaRPr lang="tr-TR"/>
          </a:p>
        </p:txBody>
      </p:sp>
      <p:sp>
        <p:nvSpPr>
          <p:cNvPr id="5" name="Alt Bilgi Yer Tutucusu 4">
            <a:extLst>
              <a:ext uri="{FF2B5EF4-FFF2-40B4-BE49-F238E27FC236}">
                <a16:creationId xmlns:a16="http://schemas.microsoft.com/office/drawing/2014/main" id="{C9D3E3E2-1B57-41FB-9BD6-59324623B3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6275132-0EF3-4007-B3FE-A80A7EFBE20D}"/>
              </a:ext>
            </a:extLst>
          </p:cNvPr>
          <p:cNvSpPr>
            <a:spLocks noGrp="1"/>
          </p:cNvSpPr>
          <p:nvPr>
            <p:ph type="sldNum" sz="quarter" idx="12"/>
          </p:nvPr>
        </p:nvSpPr>
        <p:spPr/>
        <p:txBody>
          <a:bodyPr/>
          <a:lstStyle/>
          <a:p>
            <a:fld id="{DFED6F7E-9757-4B38-8614-2711748FB037}" type="slidenum">
              <a:rPr lang="tr-TR" smtClean="0"/>
              <a:t>‹#›</a:t>
            </a:fld>
            <a:endParaRPr lang="tr-TR"/>
          </a:p>
        </p:txBody>
      </p:sp>
    </p:spTree>
    <p:extLst>
      <p:ext uri="{BB962C8B-B14F-4D97-AF65-F5344CB8AC3E}">
        <p14:creationId xmlns:p14="http://schemas.microsoft.com/office/powerpoint/2010/main" val="2273085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F77E1D80-CEEF-4B9A-B7A0-6A2055A8B358}" type="datetimeFigureOut">
              <a:rPr lang="tr-TR" smtClean="0"/>
              <a:t>21.01.2019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1237326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F77E1D80-CEEF-4B9A-B7A0-6A2055A8B358}" type="datetimeFigureOut">
              <a:rPr lang="tr-TR" smtClean="0"/>
              <a:t>21.01.2019</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2711843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F77E1D80-CEEF-4B9A-B7A0-6A2055A8B358}" type="datetimeFigureOut">
              <a:rPr lang="tr-TR" smtClean="0"/>
              <a:t>21.01.2019</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3E0394-77F8-45B3-B640-DF54BEF14F69}"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0065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F77E1D80-CEEF-4B9A-B7A0-6A2055A8B358}" type="datetimeFigureOut">
              <a:rPr lang="tr-TR" smtClean="0"/>
              <a:t>21.01.2019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2774592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F77E1D80-CEEF-4B9A-B7A0-6A2055A8B358}" type="datetimeFigureOut">
              <a:rPr lang="tr-TR" smtClean="0"/>
              <a:t>21.01.2019</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3E0394-77F8-45B3-B640-DF54BEF14F69}"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5944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F77E1D80-CEEF-4B9A-B7A0-6A2055A8B358}" type="datetimeFigureOut">
              <a:rPr lang="tr-TR" smtClean="0"/>
              <a:t>21.01.2019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1930245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77E1D80-CEEF-4B9A-B7A0-6A2055A8B358}" type="datetimeFigureOut">
              <a:rPr lang="tr-TR" smtClean="0"/>
              <a:t>21.01.2019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113715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77E1D80-CEEF-4B9A-B7A0-6A2055A8B358}" type="datetimeFigureOut">
              <a:rPr lang="tr-TR" smtClean="0"/>
              <a:t>21.01.2019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3E0394-77F8-45B3-B640-DF54BEF14F69}" type="slidenum">
              <a:rPr lang="tr-TR" smtClean="0"/>
              <a:t>‹#›</a:t>
            </a:fld>
            <a:endParaRPr lang="tr-TR"/>
          </a:p>
        </p:txBody>
      </p:sp>
    </p:spTree>
    <p:extLst>
      <p:ext uri="{BB962C8B-B14F-4D97-AF65-F5344CB8AC3E}">
        <p14:creationId xmlns:p14="http://schemas.microsoft.com/office/powerpoint/2010/main" val="386399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5D7D099-7B23-4B5C-8F87-521057A62BD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744535C-7672-480E-8B65-E09CC0F466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3F745DBF-CC0E-4D61-8869-3093E25C4E90}"/>
              </a:ext>
            </a:extLst>
          </p:cNvPr>
          <p:cNvSpPr>
            <a:spLocks noGrp="1"/>
          </p:cNvSpPr>
          <p:nvPr>
            <p:ph type="dt" sz="half" idx="10"/>
          </p:nvPr>
        </p:nvSpPr>
        <p:spPr/>
        <p:txBody>
          <a:bodyPr/>
          <a:lstStyle/>
          <a:p>
            <a:fld id="{3213F968-60F3-4D73-A860-07299EF79B51}" type="datetimeFigureOut">
              <a:rPr lang="tr-TR" smtClean="0"/>
              <a:t>21.01.2019</a:t>
            </a:fld>
            <a:endParaRPr lang="tr-TR"/>
          </a:p>
        </p:txBody>
      </p:sp>
      <p:sp>
        <p:nvSpPr>
          <p:cNvPr id="5" name="Alt Bilgi Yer Tutucusu 4">
            <a:extLst>
              <a:ext uri="{FF2B5EF4-FFF2-40B4-BE49-F238E27FC236}">
                <a16:creationId xmlns:a16="http://schemas.microsoft.com/office/drawing/2014/main" id="{3026BCCC-B6AA-4FE5-BCBF-974725F4E27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6A2DAAE-B648-4B78-A09D-187C42E09AC4}"/>
              </a:ext>
            </a:extLst>
          </p:cNvPr>
          <p:cNvSpPr>
            <a:spLocks noGrp="1"/>
          </p:cNvSpPr>
          <p:nvPr>
            <p:ph type="sldNum" sz="quarter" idx="12"/>
          </p:nvPr>
        </p:nvSpPr>
        <p:spPr/>
        <p:txBody>
          <a:bodyPr/>
          <a:lstStyle/>
          <a:p>
            <a:fld id="{DFED6F7E-9757-4B38-8614-2711748FB037}" type="slidenum">
              <a:rPr lang="tr-TR" smtClean="0"/>
              <a:t>‹#›</a:t>
            </a:fld>
            <a:endParaRPr lang="tr-TR"/>
          </a:p>
        </p:txBody>
      </p:sp>
    </p:spTree>
    <p:extLst>
      <p:ext uri="{BB962C8B-B14F-4D97-AF65-F5344CB8AC3E}">
        <p14:creationId xmlns:p14="http://schemas.microsoft.com/office/powerpoint/2010/main" val="239549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69C20D7-40C3-4591-A4B3-9C61D759CCA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2C560E0-C5BD-4BD0-8F64-62254BEF51A4}"/>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06288D8-6DB7-43AF-88D1-6DAC5C16B9FC}"/>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807C5FB-86F0-4543-8C91-94B409D58268}"/>
              </a:ext>
            </a:extLst>
          </p:cNvPr>
          <p:cNvSpPr>
            <a:spLocks noGrp="1"/>
          </p:cNvSpPr>
          <p:nvPr>
            <p:ph type="dt" sz="half" idx="10"/>
          </p:nvPr>
        </p:nvSpPr>
        <p:spPr/>
        <p:txBody>
          <a:bodyPr/>
          <a:lstStyle/>
          <a:p>
            <a:fld id="{3213F968-60F3-4D73-A860-07299EF79B51}" type="datetimeFigureOut">
              <a:rPr lang="tr-TR" smtClean="0"/>
              <a:t>21.01.2019</a:t>
            </a:fld>
            <a:endParaRPr lang="tr-TR"/>
          </a:p>
        </p:txBody>
      </p:sp>
      <p:sp>
        <p:nvSpPr>
          <p:cNvPr id="6" name="Alt Bilgi Yer Tutucusu 5">
            <a:extLst>
              <a:ext uri="{FF2B5EF4-FFF2-40B4-BE49-F238E27FC236}">
                <a16:creationId xmlns:a16="http://schemas.microsoft.com/office/drawing/2014/main" id="{2EEFC4F1-732C-475D-AE6D-3E4F03B5AB1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B1D1FDA-0F17-435C-AC89-0C6D42171BC8}"/>
              </a:ext>
            </a:extLst>
          </p:cNvPr>
          <p:cNvSpPr>
            <a:spLocks noGrp="1"/>
          </p:cNvSpPr>
          <p:nvPr>
            <p:ph type="sldNum" sz="quarter" idx="12"/>
          </p:nvPr>
        </p:nvSpPr>
        <p:spPr/>
        <p:txBody>
          <a:bodyPr/>
          <a:lstStyle/>
          <a:p>
            <a:fld id="{DFED6F7E-9757-4B38-8614-2711748FB037}" type="slidenum">
              <a:rPr lang="tr-TR" smtClean="0"/>
              <a:t>‹#›</a:t>
            </a:fld>
            <a:endParaRPr lang="tr-TR"/>
          </a:p>
        </p:txBody>
      </p:sp>
    </p:spTree>
    <p:extLst>
      <p:ext uri="{BB962C8B-B14F-4D97-AF65-F5344CB8AC3E}">
        <p14:creationId xmlns:p14="http://schemas.microsoft.com/office/powerpoint/2010/main" val="335715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DC24D8B-8A3C-4383-A1FF-2F211ED2871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E81CAA5-580D-4978-825E-540598661B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7724B1F8-B02A-4C71-941B-1F964683A827}"/>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DF3FF23-1399-434D-9756-4AA998693E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1AD3106A-721E-4714-BFAB-A626B5AC9EE2}"/>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DCE83F8-F4C2-4C22-A383-D7D4E20FFF54}"/>
              </a:ext>
            </a:extLst>
          </p:cNvPr>
          <p:cNvSpPr>
            <a:spLocks noGrp="1"/>
          </p:cNvSpPr>
          <p:nvPr>
            <p:ph type="dt" sz="half" idx="10"/>
          </p:nvPr>
        </p:nvSpPr>
        <p:spPr/>
        <p:txBody>
          <a:bodyPr/>
          <a:lstStyle/>
          <a:p>
            <a:fld id="{3213F968-60F3-4D73-A860-07299EF79B51}" type="datetimeFigureOut">
              <a:rPr lang="tr-TR" smtClean="0"/>
              <a:t>21.01.2019</a:t>
            </a:fld>
            <a:endParaRPr lang="tr-TR"/>
          </a:p>
        </p:txBody>
      </p:sp>
      <p:sp>
        <p:nvSpPr>
          <p:cNvPr id="8" name="Alt Bilgi Yer Tutucusu 7">
            <a:extLst>
              <a:ext uri="{FF2B5EF4-FFF2-40B4-BE49-F238E27FC236}">
                <a16:creationId xmlns:a16="http://schemas.microsoft.com/office/drawing/2014/main" id="{544E57BE-7BCD-45D1-8D8D-444B349EDC5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B211D7D-D76D-4B16-A378-CD25D0DA7A56}"/>
              </a:ext>
            </a:extLst>
          </p:cNvPr>
          <p:cNvSpPr>
            <a:spLocks noGrp="1"/>
          </p:cNvSpPr>
          <p:nvPr>
            <p:ph type="sldNum" sz="quarter" idx="12"/>
          </p:nvPr>
        </p:nvSpPr>
        <p:spPr/>
        <p:txBody>
          <a:bodyPr/>
          <a:lstStyle/>
          <a:p>
            <a:fld id="{DFED6F7E-9757-4B38-8614-2711748FB037}" type="slidenum">
              <a:rPr lang="tr-TR" smtClean="0"/>
              <a:t>‹#›</a:t>
            </a:fld>
            <a:endParaRPr lang="tr-TR"/>
          </a:p>
        </p:txBody>
      </p:sp>
    </p:spTree>
    <p:extLst>
      <p:ext uri="{BB962C8B-B14F-4D97-AF65-F5344CB8AC3E}">
        <p14:creationId xmlns:p14="http://schemas.microsoft.com/office/powerpoint/2010/main" val="64150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BF06AD-B079-411A-A571-CFEF2608026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D96B58E-38D5-4B43-86F2-721D20C3F1C8}"/>
              </a:ext>
            </a:extLst>
          </p:cNvPr>
          <p:cNvSpPr>
            <a:spLocks noGrp="1"/>
          </p:cNvSpPr>
          <p:nvPr>
            <p:ph type="dt" sz="half" idx="10"/>
          </p:nvPr>
        </p:nvSpPr>
        <p:spPr/>
        <p:txBody>
          <a:bodyPr/>
          <a:lstStyle/>
          <a:p>
            <a:fld id="{3213F968-60F3-4D73-A860-07299EF79B51}" type="datetimeFigureOut">
              <a:rPr lang="tr-TR" smtClean="0"/>
              <a:t>21.01.2019</a:t>
            </a:fld>
            <a:endParaRPr lang="tr-TR"/>
          </a:p>
        </p:txBody>
      </p:sp>
      <p:sp>
        <p:nvSpPr>
          <p:cNvPr id="4" name="Alt Bilgi Yer Tutucusu 3">
            <a:extLst>
              <a:ext uri="{FF2B5EF4-FFF2-40B4-BE49-F238E27FC236}">
                <a16:creationId xmlns:a16="http://schemas.microsoft.com/office/drawing/2014/main" id="{146267EA-63FD-47C6-B4C7-40E6D86FB0D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F17CEB3-5C76-428E-8CFA-E46DC66FE641}"/>
              </a:ext>
            </a:extLst>
          </p:cNvPr>
          <p:cNvSpPr>
            <a:spLocks noGrp="1"/>
          </p:cNvSpPr>
          <p:nvPr>
            <p:ph type="sldNum" sz="quarter" idx="12"/>
          </p:nvPr>
        </p:nvSpPr>
        <p:spPr/>
        <p:txBody>
          <a:bodyPr/>
          <a:lstStyle/>
          <a:p>
            <a:fld id="{DFED6F7E-9757-4B38-8614-2711748FB037}" type="slidenum">
              <a:rPr lang="tr-TR" smtClean="0"/>
              <a:t>‹#›</a:t>
            </a:fld>
            <a:endParaRPr lang="tr-TR"/>
          </a:p>
        </p:txBody>
      </p:sp>
    </p:spTree>
    <p:extLst>
      <p:ext uri="{BB962C8B-B14F-4D97-AF65-F5344CB8AC3E}">
        <p14:creationId xmlns:p14="http://schemas.microsoft.com/office/powerpoint/2010/main" val="129018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F6A7CDC-9DC4-49E9-BB84-421C5DA5D57D}"/>
              </a:ext>
            </a:extLst>
          </p:cNvPr>
          <p:cNvSpPr>
            <a:spLocks noGrp="1"/>
          </p:cNvSpPr>
          <p:nvPr>
            <p:ph type="dt" sz="half" idx="10"/>
          </p:nvPr>
        </p:nvSpPr>
        <p:spPr/>
        <p:txBody>
          <a:bodyPr/>
          <a:lstStyle/>
          <a:p>
            <a:fld id="{3213F968-60F3-4D73-A860-07299EF79B51}" type="datetimeFigureOut">
              <a:rPr lang="tr-TR" smtClean="0"/>
              <a:t>21.01.2019</a:t>
            </a:fld>
            <a:endParaRPr lang="tr-TR"/>
          </a:p>
        </p:txBody>
      </p:sp>
      <p:sp>
        <p:nvSpPr>
          <p:cNvPr id="3" name="Alt Bilgi Yer Tutucusu 2">
            <a:extLst>
              <a:ext uri="{FF2B5EF4-FFF2-40B4-BE49-F238E27FC236}">
                <a16:creationId xmlns:a16="http://schemas.microsoft.com/office/drawing/2014/main" id="{2A900AD0-660D-4C90-BEFE-00D6CD02A73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5993081-9AF2-4BF5-AE00-F36D7C3DD499}"/>
              </a:ext>
            </a:extLst>
          </p:cNvPr>
          <p:cNvSpPr>
            <a:spLocks noGrp="1"/>
          </p:cNvSpPr>
          <p:nvPr>
            <p:ph type="sldNum" sz="quarter" idx="12"/>
          </p:nvPr>
        </p:nvSpPr>
        <p:spPr/>
        <p:txBody>
          <a:bodyPr/>
          <a:lstStyle/>
          <a:p>
            <a:fld id="{DFED6F7E-9757-4B38-8614-2711748FB037}" type="slidenum">
              <a:rPr lang="tr-TR" smtClean="0"/>
              <a:t>‹#›</a:t>
            </a:fld>
            <a:endParaRPr lang="tr-TR"/>
          </a:p>
        </p:txBody>
      </p:sp>
    </p:spTree>
    <p:extLst>
      <p:ext uri="{BB962C8B-B14F-4D97-AF65-F5344CB8AC3E}">
        <p14:creationId xmlns:p14="http://schemas.microsoft.com/office/powerpoint/2010/main" val="2751783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40C2594-7AEB-4B42-87EB-2C3B5A2907E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855BDBF-4170-488A-BB67-179ADEDC54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2201970-7C9D-4EB1-9CEC-CD5B3087E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9308C309-AB00-4350-BAEA-DE6CB4352E8A}"/>
              </a:ext>
            </a:extLst>
          </p:cNvPr>
          <p:cNvSpPr>
            <a:spLocks noGrp="1"/>
          </p:cNvSpPr>
          <p:nvPr>
            <p:ph type="dt" sz="half" idx="10"/>
          </p:nvPr>
        </p:nvSpPr>
        <p:spPr/>
        <p:txBody>
          <a:bodyPr/>
          <a:lstStyle/>
          <a:p>
            <a:fld id="{3213F968-60F3-4D73-A860-07299EF79B51}" type="datetimeFigureOut">
              <a:rPr lang="tr-TR" smtClean="0"/>
              <a:t>21.01.2019</a:t>
            </a:fld>
            <a:endParaRPr lang="tr-TR"/>
          </a:p>
        </p:txBody>
      </p:sp>
      <p:sp>
        <p:nvSpPr>
          <p:cNvPr id="6" name="Alt Bilgi Yer Tutucusu 5">
            <a:extLst>
              <a:ext uri="{FF2B5EF4-FFF2-40B4-BE49-F238E27FC236}">
                <a16:creationId xmlns:a16="http://schemas.microsoft.com/office/drawing/2014/main" id="{4D53A6B6-3B3D-4D8B-911C-3B681D5E243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7E9B95E-299F-4A21-9307-441A097B52D7}"/>
              </a:ext>
            </a:extLst>
          </p:cNvPr>
          <p:cNvSpPr>
            <a:spLocks noGrp="1"/>
          </p:cNvSpPr>
          <p:nvPr>
            <p:ph type="sldNum" sz="quarter" idx="12"/>
          </p:nvPr>
        </p:nvSpPr>
        <p:spPr/>
        <p:txBody>
          <a:bodyPr/>
          <a:lstStyle/>
          <a:p>
            <a:fld id="{DFED6F7E-9757-4B38-8614-2711748FB037}" type="slidenum">
              <a:rPr lang="tr-TR" smtClean="0"/>
              <a:t>‹#›</a:t>
            </a:fld>
            <a:endParaRPr lang="tr-TR"/>
          </a:p>
        </p:txBody>
      </p:sp>
    </p:spTree>
    <p:extLst>
      <p:ext uri="{BB962C8B-B14F-4D97-AF65-F5344CB8AC3E}">
        <p14:creationId xmlns:p14="http://schemas.microsoft.com/office/powerpoint/2010/main" val="39688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4B8EA0A-C633-46AC-8FE4-EA7965C7E6E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4BDFFED-8F5B-4496-AB94-04F55BEE2D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B8A3F96-A5E4-461F-9507-1756DBC80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A95B3DF8-EADB-42BA-BECD-D961E459DAB3}"/>
              </a:ext>
            </a:extLst>
          </p:cNvPr>
          <p:cNvSpPr>
            <a:spLocks noGrp="1"/>
          </p:cNvSpPr>
          <p:nvPr>
            <p:ph type="dt" sz="half" idx="10"/>
          </p:nvPr>
        </p:nvSpPr>
        <p:spPr/>
        <p:txBody>
          <a:bodyPr/>
          <a:lstStyle/>
          <a:p>
            <a:fld id="{3213F968-60F3-4D73-A860-07299EF79B51}" type="datetimeFigureOut">
              <a:rPr lang="tr-TR" smtClean="0"/>
              <a:t>21.01.2019</a:t>
            </a:fld>
            <a:endParaRPr lang="tr-TR"/>
          </a:p>
        </p:txBody>
      </p:sp>
      <p:sp>
        <p:nvSpPr>
          <p:cNvPr id="6" name="Alt Bilgi Yer Tutucusu 5">
            <a:extLst>
              <a:ext uri="{FF2B5EF4-FFF2-40B4-BE49-F238E27FC236}">
                <a16:creationId xmlns:a16="http://schemas.microsoft.com/office/drawing/2014/main" id="{682BF75E-D2AD-4A4E-B55C-9E2372D9C59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5D1B88F-67FD-477F-9B95-8F861281FFF9}"/>
              </a:ext>
            </a:extLst>
          </p:cNvPr>
          <p:cNvSpPr>
            <a:spLocks noGrp="1"/>
          </p:cNvSpPr>
          <p:nvPr>
            <p:ph type="sldNum" sz="quarter" idx="12"/>
          </p:nvPr>
        </p:nvSpPr>
        <p:spPr/>
        <p:txBody>
          <a:bodyPr/>
          <a:lstStyle/>
          <a:p>
            <a:fld id="{DFED6F7E-9757-4B38-8614-2711748FB037}" type="slidenum">
              <a:rPr lang="tr-TR" smtClean="0"/>
              <a:t>‹#›</a:t>
            </a:fld>
            <a:endParaRPr lang="tr-TR"/>
          </a:p>
        </p:txBody>
      </p:sp>
    </p:spTree>
    <p:extLst>
      <p:ext uri="{BB962C8B-B14F-4D97-AF65-F5344CB8AC3E}">
        <p14:creationId xmlns:p14="http://schemas.microsoft.com/office/powerpoint/2010/main" val="115381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1ED1C72-2342-4818-AA8E-01D415F8F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6B11A8A-8677-4634-9C37-B2587F3BD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4025CB6-F9EE-46DB-BC2F-9D0E71EA6B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3F968-60F3-4D73-A860-07299EF79B51}" type="datetimeFigureOut">
              <a:rPr lang="tr-TR" smtClean="0"/>
              <a:t>21.01.2019</a:t>
            </a:fld>
            <a:endParaRPr lang="tr-TR"/>
          </a:p>
        </p:txBody>
      </p:sp>
      <p:sp>
        <p:nvSpPr>
          <p:cNvPr id="5" name="Alt Bilgi Yer Tutucusu 4">
            <a:extLst>
              <a:ext uri="{FF2B5EF4-FFF2-40B4-BE49-F238E27FC236}">
                <a16:creationId xmlns:a16="http://schemas.microsoft.com/office/drawing/2014/main" id="{3F1EFD0B-A0A9-4E5F-B201-7C4DE9E183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5FA2718-A355-41BF-9395-476CCD445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D6F7E-9757-4B38-8614-2711748FB037}" type="slidenum">
              <a:rPr lang="tr-TR" smtClean="0"/>
              <a:t>‹#›</a:t>
            </a:fld>
            <a:endParaRPr lang="tr-TR"/>
          </a:p>
        </p:txBody>
      </p:sp>
    </p:spTree>
    <p:extLst>
      <p:ext uri="{BB962C8B-B14F-4D97-AF65-F5344CB8AC3E}">
        <p14:creationId xmlns:p14="http://schemas.microsoft.com/office/powerpoint/2010/main" val="1227426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7E1D80-CEEF-4B9A-B7A0-6A2055A8B358}" type="datetimeFigureOut">
              <a:rPr lang="tr-TR" smtClean="0"/>
              <a:t>21.01.2019</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23E0394-77F8-45B3-B640-DF54BEF14F69}" type="slidenum">
              <a:rPr lang="tr-TR" smtClean="0"/>
              <a:t>‹#›</a:t>
            </a:fld>
            <a:endParaRPr lang="tr-TR"/>
          </a:p>
        </p:txBody>
      </p:sp>
    </p:spTree>
    <p:extLst>
      <p:ext uri="{BB962C8B-B14F-4D97-AF65-F5344CB8AC3E}">
        <p14:creationId xmlns:p14="http://schemas.microsoft.com/office/powerpoint/2010/main" val="1149670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3CA39CA9-D660-4E79-A398-48961DD3DBA9}"/>
              </a:ext>
            </a:extLst>
          </p:cNvPr>
          <p:cNvSpPr txBox="1"/>
          <p:nvPr/>
        </p:nvSpPr>
        <p:spPr>
          <a:xfrm>
            <a:off x="1423182" y="2303402"/>
            <a:ext cx="10276449" cy="1261884"/>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tr-TR" sz="28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AN OVERVIEW ABOUT BIG DATA IN SMART GRID</a:t>
            </a:r>
            <a:endParaRPr kumimoji="0" lang="tr-TR" sz="40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Seçkin CANBAZ</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Ocak, 2019</a:t>
            </a:r>
            <a:endParaRPr kumimoji="0" lang="tr-TR" sz="36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9" name="Metin kutusu 8">
            <a:extLst>
              <a:ext uri="{FF2B5EF4-FFF2-40B4-BE49-F238E27FC236}">
                <a16:creationId xmlns:a16="http://schemas.microsoft.com/office/drawing/2014/main" id="{495C915F-5CDE-4A47-8698-1CBE97B35792}"/>
              </a:ext>
            </a:extLst>
          </p:cNvPr>
          <p:cNvSpPr txBox="1"/>
          <p:nvPr/>
        </p:nvSpPr>
        <p:spPr>
          <a:xfrm>
            <a:off x="1737500" y="5446684"/>
            <a:ext cx="9962131"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tr-TR" sz="30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İSTANBUL SABAHATTİN ZAİM ÜNİVERSİTESİ</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30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Tree>
    <p:extLst>
      <p:ext uri="{BB962C8B-B14F-4D97-AF65-F5344CB8AC3E}">
        <p14:creationId xmlns:p14="http://schemas.microsoft.com/office/powerpoint/2010/main" val="428765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8286EC6-4487-410F-80EE-F9A811E1420C}"/>
              </a:ext>
            </a:extLst>
          </p:cNvPr>
          <p:cNvSpPr/>
          <p:nvPr/>
        </p:nvSpPr>
        <p:spPr>
          <a:xfrm>
            <a:off x="1468433" y="421801"/>
            <a:ext cx="10612199" cy="892552"/>
          </a:xfrm>
          <a:prstGeom prst="rect">
            <a:avLst/>
          </a:prstGeom>
        </p:spPr>
        <p:txBody>
          <a:bodyPr wrap="none">
            <a:spAutoFit/>
          </a:bodyPr>
          <a:lstStyle/>
          <a:p>
            <a:pPr algn="ct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ome</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nalyzes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O</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n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mart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rid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W</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ith</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B</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D</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ata</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a:p>
            <a:pPr algn="ctr"/>
            <a:r>
              <a:rPr lang="en-US"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The United States Geological Survey (USGS)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(First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Dataset</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sp>
        <p:nvSpPr>
          <p:cNvPr id="9" name="Metin kutusu 8">
            <a:extLst>
              <a:ext uri="{FF2B5EF4-FFF2-40B4-BE49-F238E27FC236}">
                <a16:creationId xmlns:a16="http://schemas.microsoft.com/office/drawing/2014/main" id="{1EC612BD-0277-4B4E-AFCF-DBCC2534BB23}"/>
              </a:ext>
            </a:extLst>
          </p:cNvPr>
          <p:cNvSpPr txBox="1"/>
          <p:nvPr/>
        </p:nvSpPr>
        <p:spPr>
          <a:xfrm>
            <a:off x="1046285" y="1503484"/>
            <a:ext cx="10964007" cy="646331"/>
          </a:xfrm>
          <a:prstGeom prst="rect">
            <a:avLst/>
          </a:prstGeom>
          <a:noFill/>
        </p:spPr>
        <p:txBody>
          <a:bodyPr wrap="square" rtlCol="0">
            <a:spAutoFit/>
          </a:bodyPr>
          <a:lstStyle/>
          <a:p>
            <a:r>
              <a:rPr lang="en-US" dirty="0"/>
              <a:t>We've found the most used turbine. What is the most preferred manufacturer in America? As you can see from the </a:t>
            </a:r>
            <a:r>
              <a:rPr lang="tr-TR" dirty="0" err="1"/>
              <a:t>graphic</a:t>
            </a:r>
            <a:r>
              <a:rPr lang="en-US" dirty="0"/>
              <a:t>, GE stands out as the most preferred brand.</a:t>
            </a:r>
            <a:r>
              <a:rPr lang="tr-TR" dirty="0"/>
              <a:t> </a:t>
            </a:r>
          </a:p>
        </p:txBody>
      </p:sp>
      <p:pic>
        <p:nvPicPr>
          <p:cNvPr id="3" name="Resim 2">
            <a:extLst>
              <a:ext uri="{FF2B5EF4-FFF2-40B4-BE49-F238E27FC236}">
                <a16:creationId xmlns:a16="http://schemas.microsoft.com/office/drawing/2014/main" id="{BB70578A-8CE5-46BB-A1C0-D180B22D0E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277" y="2694446"/>
            <a:ext cx="8431821" cy="4163554"/>
          </a:xfrm>
          <a:prstGeom prst="rect">
            <a:avLst/>
          </a:prstGeom>
        </p:spPr>
      </p:pic>
    </p:spTree>
    <p:extLst>
      <p:ext uri="{BB962C8B-B14F-4D97-AF65-F5344CB8AC3E}">
        <p14:creationId xmlns:p14="http://schemas.microsoft.com/office/powerpoint/2010/main" val="76798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8286EC6-4487-410F-80EE-F9A811E1420C}"/>
              </a:ext>
            </a:extLst>
          </p:cNvPr>
          <p:cNvSpPr/>
          <p:nvPr/>
        </p:nvSpPr>
        <p:spPr>
          <a:xfrm>
            <a:off x="1468433" y="421801"/>
            <a:ext cx="10612199" cy="892552"/>
          </a:xfrm>
          <a:prstGeom prst="rect">
            <a:avLst/>
          </a:prstGeom>
        </p:spPr>
        <p:txBody>
          <a:bodyPr wrap="none">
            <a:spAutoFit/>
          </a:bodyPr>
          <a:lstStyle/>
          <a:p>
            <a:pPr algn="ct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ome</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nalyzes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O</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n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mart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rid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W</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ith</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B</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D</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ata</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a:p>
            <a:pPr algn="ctr"/>
            <a:r>
              <a:rPr lang="en-US"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The United States Geological Survey (USGS)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(First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Dataset</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sp>
        <p:nvSpPr>
          <p:cNvPr id="9" name="Metin kutusu 8">
            <a:extLst>
              <a:ext uri="{FF2B5EF4-FFF2-40B4-BE49-F238E27FC236}">
                <a16:creationId xmlns:a16="http://schemas.microsoft.com/office/drawing/2014/main" id="{1EC612BD-0277-4B4E-AFCF-DBCC2534BB23}"/>
              </a:ext>
            </a:extLst>
          </p:cNvPr>
          <p:cNvSpPr txBox="1"/>
          <p:nvPr/>
        </p:nvSpPr>
        <p:spPr>
          <a:xfrm>
            <a:off x="1046285" y="1503484"/>
            <a:ext cx="10964007" cy="1200329"/>
          </a:xfrm>
          <a:prstGeom prst="rect">
            <a:avLst/>
          </a:prstGeom>
          <a:noFill/>
        </p:spPr>
        <p:txBody>
          <a:bodyPr wrap="square" rtlCol="0">
            <a:spAutoFit/>
          </a:bodyPr>
          <a:lstStyle/>
          <a:p>
            <a:r>
              <a:rPr lang="tr-TR" dirty="0"/>
              <a:t>W</a:t>
            </a:r>
            <a:r>
              <a:rPr lang="en-US" dirty="0"/>
              <a:t>e know the most used turbine</a:t>
            </a:r>
            <a:r>
              <a:rPr lang="tr-TR" dirty="0"/>
              <a:t> </a:t>
            </a:r>
            <a:r>
              <a:rPr lang="tr-TR" dirty="0" err="1"/>
              <a:t>type</a:t>
            </a:r>
            <a:r>
              <a:rPr lang="en-US" dirty="0"/>
              <a:t> and the most preferred </a:t>
            </a:r>
            <a:r>
              <a:rPr lang="tr-TR" dirty="0" err="1"/>
              <a:t>manufacturer</a:t>
            </a:r>
            <a:r>
              <a:rPr lang="en-US" dirty="0"/>
              <a:t>. So where are these wind turbines? </a:t>
            </a:r>
            <a:r>
              <a:rPr lang="tr-TR" dirty="0"/>
              <a:t>W</a:t>
            </a:r>
            <a:r>
              <a:rPr lang="en-US" dirty="0" err="1"/>
              <a:t>hich</a:t>
            </a:r>
            <a:r>
              <a:rPr lang="en-US" dirty="0"/>
              <a:t> cities are </a:t>
            </a:r>
            <a:r>
              <a:rPr lang="tr-TR" dirty="0" err="1"/>
              <a:t>located</a:t>
            </a:r>
            <a:r>
              <a:rPr lang="en-US" dirty="0"/>
              <a:t> and which city is the most preferred. As you can see from the </a:t>
            </a:r>
            <a:r>
              <a:rPr lang="tr-TR" dirty="0" err="1"/>
              <a:t>graphic</a:t>
            </a:r>
            <a:r>
              <a:rPr lang="en-US" dirty="0"/>
              <a:t> below, Kern city is </a:t>
            </a:r>
            <a:r>
              <a:rPr lang="tr-TR" dirty="0" err="1"/>
              <a:t>the</a:t>
            </a:r>
            <a:r>
              <a:rPr lang="tr-TR" dirty="0"/>
              <a:t> </a:t>
            </a:r>
            <a:r>
              <a:rPr lang="tr-TR" dirty="0" err="1"/>
              <a:t>most</a:t>
            </a:r>
            <a:r>
              <a:rPr lang="tr-TR" dirty="0"/>
              <a:t> </a:t>
            </a:r>
            <a:r>
              <a:rPr lang="en-US" dirty="0"/>
              <a:t>preferred</a:t>
            </a:r>
            <a:r>
              <a:rPr lang="tr-TR" dirty="0"/>
              <a:t> </a:t>
            </a:r>
            <a:r>
              <a:rPr lang="tr-TR" dirty="0" err="1"/>
              <a:t>city</a:t>
            </a:r>
            <a:r>
              <a:rPr lang="en-US" dirty="0"/>
              <a:t>. There are over 5000 wind turbines, then the Alameda is preferred.</a:t>
            </a:r>
            <a:r>
              <a:rPr lang="tr-TR" dirty="0"/>
              <a:t> </a:t>
            </a:r>
            <a:r>
              <a:rPr lang="en-US" dirty="0"/>
              <a:t>Why this place is preferred is a separate research topic</a:t>
            </a:r>
            <a:r>
              <a:rPr lang="tr-TR" dirty="0"/>
              <a:t>. </a:t>
            </a:r>
          </a:p>
        </p:txBody>
      </p:sp>
      <p:pic>
        <p:nvPicPr>
          <p:cNvPr id="5" name="Resim 4">
            <a:extLst>
              <a:ext uri="{FF2B5EF4-FFF2-40B4-BE49-F238E27FC236}">
                <a16:creationId xmlns:a16="http://schemas.microsoft.com/office/drawing/2014/main" id="{DB74A115-63CF-43F8-8727-9ABE92583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583" y="2703813"/>
            <a:ext cx="8506132" cy="3956781"/>
          </a:xfrm>
          <a:prstGeom prst="rect">
            <a:avLst/>
          </a:prstGeom>
        </p:spPr>
      </p:pic>
    </p:spTree>
    <p:extLst>
      <p:ext uri="{BB962C8B-B14F-4D97-AF65-F5344CB8AC3E}">
        <p14:creationId xmlns:p14="http://schemas.microsoft.com/office/powerpoint/2010/main" val="17915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8286EC6-4487-410F-80EE-F9A811E1420C}"/>
              </a:ext>
            </a:extLst>
          </p:cNvPr>
          <p:cNvSpPr/>
          <p:nvPr/>
        </p:nvSpPr>
        <p:spPr>
          <a:xfrm>
            <a:off x="1468433" y="421801"/>
            <a:ext cx="10612199" cy="892552"/>
          </a:xfrm>
          <a:prstGeom prst="rect">
            <a:avLst/>
          </a:prstGeom>
        </p:spPr>
        <p:txBody>
          <a:bodyPr wrap="none">
            <a:spAutoFit/>
          </a:bodyPr>
          <a:lstStyle/>
          <a:p>
            <a:pPr algn="ct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ome</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nalyzes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O</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n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mart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rid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W</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ith</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B</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D</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ata</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a:p>
            <a:pPr algn="ctr"/>
            <a:r>
              <a:rPr lang="en-US"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The United States Geological Survey (USGS)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(First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Dataset</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sp>
        <p:nvSpPr>
          <p:cNvPr id="9" name="Metin kutusu 8">
            <a:extLst>
              <a:ext uri="{FF2B5EF4-FFF2-40B4-BE49-F238E27FC236}">
                <a16:creationId xmlns:a16="http://schemas.microsoft.com/office/drawing/2014/main" id="{1EC612BD-0277-4B4E-AFCF-DBCC2534BB23}"/>
              </a:ext>
            </a:extLst>
          </p:cNvPr>
          <p:cNvSpPr txBox="1"/>
          <p:nvPr/>
        </p:nvSpPr>
        <p:spPr>
          <a:xfrm>
            <a:off x="3879241" y="1553949"/>
            <a:ext cx="5785338" cy="369332"/>
          </a:xfrm>
          <a:prstGeom prst="rect">
            <a:avLst/>
          </a:prstGeom>
          <a:noFill/>
        </p:spPr>
        <p:txBody>
          <a:bodyPr wrap="square" rtlCol="0">
            <a:spAutoFit/>
          </a:bodyPr>
          <a:lstStyle/>
          <a:p>
            <a:r>
              <a:rPr lang="en-US" dirty="0"/>
              <a:t>The following photo shows wind turbines in Kern.</a:t>
            </a:r>
            <a:endParaRPr lang="tr-TR" dirty="0"/>
          </a:p>
        </p:txBody>
      </p:sp>
      <p:pic>
        <p:nvPicPr>
          <p:cNvPr id="3" name="Resim 2">
            <a:extLst>
              <a:ext uri="{FF2B5EF4-FFF2-40B4-BE49-F238E27FC236}">
                <a16:creationId xmlns:a16="http://schemas.microsoft.com/office/drawing/2014/main" id="{69EB4F16-BAC2-45F8-ADE3-53F1119F4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817" y="2162877"/>
            <a:ext cx="7104185" cy="4418907"/>
          </a:xfrm>
          <a:prstGeom prst="rect">
            <a:avLst/>
          </a:prstGeom>
        </p:spPr>
      </p:pic>
    </p:spTree>
    <p:extLst>
      <p:ext uri="{BB962C8B-B14F-4D97-AF65-F5344CB8AC3E}">
        <p14:creationId xmlns:p14="http://schemas.microsoft.com/office/powerpoint/2010/main" val="1679545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8286EC6-4487-410F-80EE-F9A811E1420C}"/>
              </a:ext>
            </a:extLst>
          </p:cNvPr>
          <p:cNvSpPr/>
          <p:nvPr/>
        </p:nvSpPr>
        <p:spPr>
          <a:xfrm>
            <a:off x="3591610" y="421801"/>
            <a:ext cx="6365845" cy="892552"/>
          </a:xfrm>
          <a:prstGeom prst="rect">
            <a:avLst/>
          </a:prstGeom>
        </p:spPr>
        <p:txBody>
          <a:bodyPr wrap="none">
            <a:spAutoFit/>
          </a:bodyPr>
          <a:lstStyle/>
          <a:p>
            <a:pPr algn="ct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ome</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nalyzes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O</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n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mart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rid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W</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ith</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B</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D</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ata</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a:p>
            <a:pPr algn="ct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OpenEI</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(Second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Dataset</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sp>
        <p:nvSpPr>
          <p:cNvPr id="9" name="Metin kutusu 8">
            <a:extLst>
              <a:ext uri="{FF2B5EF4-FFF2-40B4-BE49-F238E27FC236}">
                <a16:creationId xmlns:a16="http://schemas.microsoft.com/office/drawing/2014/main" id="{1EC612BD-0277-4B4E-AFCF-DBCC2534BB23}"/>
              </a:ext>
            </a:extLst>
          </p:cNvPr>
          <p:cNvSpPr txBox="1"/>
          <p:nvPr/>
        </p:nvSpPr>
        <p:spPr>
          <a:xfrm>
            <a:off x="1142999" y="1314353"/>
            <a:ext cx="10964007" cy="2862322"/>
          </a:xfrm>
          <a:prstGeom prst="rect">
            <a:avLst/>
          </a:prstGeom>
          <a:noFill/>
        </p:spPr>
        <p:txBody>
          <a:bodyPr wrap="square" rtlCol="0">
            <a:spAutoFit/>
          </a:bodyPr>
          <a:lstStyle/>
          <a:p>
            <a:r>
              <a:rPr lang="tr-TR" dirty="0"/>
              <a:t>- </a:t>
            </a:r>
            <a:r>
              <a:rPr lang="en-US" dirty="0"/>
              <a:t>This map contains comprehensive wind farm project and installation information in the United States through the end of 2012. </a:t>
            </a:r>
            <a:br>
              <a:rPr lang="en-US" dirty="0"/>
            </a:br>
            <a:r>
              <a:rPr lang="tr-TR" dirty="0"/>
              <a:t>- </a:t>
            </a:r>
            <a:r>
              <a:rPr lang="en-US" b="1" dirty="0"/>
              <a:t>1146</a:t>
            </a:r>
            <a:r>
              <a:rPr lang="en-US" dirty="0"/>
              <a:t> wind project locations are in service with an installed cumulative wind power capacity of </a:t>
            </a:r>
            <a:r>
              <a:rPr lang="en-US" b="1" dirty="0"/>
              <a:t>60,999 MW</a:t>
            </a:r>
            <a:r>
              <a:rPr lang="en-US" dirty="0"/>
              <a:t>.</a:t>
            </a:r>
            <a:br>
              <a:rPr lang="en-US" dirty="0"/>
            </a:br>
            <a:r>
              <a:rPr lang="tr-TR" dirty="0"/>
              <a:t>- </a:t>
            </a:r>
            <a:r>
              <a:rPr lang="en-US" b="1" dirty="0"/>
              <a:t>8</a:t>
            </a:r>
            <a:r>
              <a:rPr lang="en-US" dirty="0"/>
              <a:t> wind project locations are under construction. These locations will add an additional </a:t>
            </a:r>
            <a:r>
              <a:rPr lang="en-US" b="1" dirty="0"/>
              <a:t>426 MW</a:t>
            </a:r>
            <a:r>
              <a:rPr lang="en-US" dirty="0"/>
              <a:t> of wind power capacity.</a:t>
            </a:r>
            <a:br>
              <a:rPr lang="en-US" dirty="0"/>
            </a:br>
            <a:r>
              <a:rPr lang="tr-TR" dirty="0"/>
              <a:t>- </a:t>
            </a:r>
            <a:r>
              <a:rPr lang="en-US" dirty="0"/>
              <a:t>This map contains </a:t>
            </a:r>
            <a:r>
              <a:rPr lang="en-US" b="1" dirty="0"/>
              <a:t>1785</a:t>
            </a:r>
            <a:r>
              <a:rPr lang="en-US" dirty="0"/>
              <a:t> total wind farm locations, including: in service, under construction and proposed locations.</a:t>
            </a:r>
            <a:br>
              <a:rPr lang="en-US" dirty="0"/>
            </a:br>
            <a:r>
              <a:rPr lang="tr-TR" dirty="0"/>
              <a:t>- </a:t>
            </a:r>
            <a:r>
              <a:rPr lang="en-US" dirty="0"/>
              <a:t>All locations have a combined wind power capacity with potential for generating up to </a:t>
            </a:r>
            <a:r>
              <a:rPr lang="en-US" b="1" dirty="0"/>
              <a:t>87,624 MW</a:t>
            </a:r>
            <a:r>
              <a:rPr lang="en-US" dirty="0"/>
              <a:t> .</a:t>
            </a:r>
          </a:p>
        </p:txBody>
      </p:sp>
      <p:pic>
        <p:nvPicPr>
          <p:cNvPr id="3" name="Resim 2">
            <a:extLst>
              <a:ext uri="{FF2B5EF4-FFF2-40B4-BE49-F238E27FC236}">
                <a16:creationId xmlns:a16="http://schemas.microsoft.com/office/drawing/2014/main" id="{6A56BFC9-C8D0-43E7-A722-9B73A31FC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610" y="3838008"/>
            <a:ext cx="6264686" cy="3019992"/>
          </a:xfrm>
          <a:prstGeom prst="rect">
            <a:avLst/>
          </a:prstGeom>
        </p:spPr>
      </p:pic>
    </p:spTree>
    <p:extLst>
      <p:ext uri="{BB962C8B-B14F-4D97-AF65-F5344CB8AC3E}">
        <p14:creationId xmlns:p14="http://schemas.microsoft.com/office/powerpoint/2010/main" val="2564450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8286EC6-4487-410F-80EE-F9A811E1420C}"/>
              </a:ext>
            </a:extLst>
          </p:cNvPr>
          <p:cNvSpPr/>
          <p:nvPr/>
        </p:nvSpPr>
        <p:spPr>
          <a:xfrm>
            <a:off x="3591610" y="421801"/>
            <a:ext cx="6365845" cy="892552"/>
          </a:xfrm>
          <a:prstGeom prst="rect">
            <a:avLst/>
          </a:prstGeom>
        </p:spPr>
        <p:txBody>
          <a:bodyPr wrap="none">
            <a:spAutoFit/>
          </a:bodyPr>
          <a:lstStyle/>
          <a:p>
            <a:pPr algn="ct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ome</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nalyzes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O</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n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mart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rid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W</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ith</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B</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D</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ata</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a:p>
            <a:pPr algn="ct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OpenEI</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(Second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Dataset</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sp>
        <p:nvSpPr>
          <p:cNvPr id="9" name="Metin kutusu 8">
            <a:extLst>
              <a:ext uri="{FF2B5EF4-FFF2-40B4-BE49-F238E27FC236}">
                <a16:creationId xmlns:a16="http://schemas.microsoft.com/office/drawing/2014/main" id="{1EC612BD-0277-4B4E-AFCF-DBCC2534BB23}"/>
              </a:ext>
            </a:extLst>
          </p:cNvPr>
          <p:cNvSpPr txBox="1"/>
          <p:nvPr/>
        </p:nvSpPr>
        <p:spPr>
          <a:xfrm>
            <a:off x="1142999" y="1314353"/>
            <a:ext cx="10964007" cy="646331"/>
          </a:xfrm>
          <a:prstGeom prst="rect">
            <a:avLst/>
          </a:prstGeom>
          <a:noFill/>
        </p:spPr>
        <p:txBody>
          <a:bodyPr wrap="square" rtlCol="0">
            <a:spAutoFit/>
          </a:bodyPr>
          <a:lstStyle/>
          <a:p>
            <a:r>
              <a:rPr lang="en-US" dirty="0"/>
              <a:t>The following chart shows the number of wind turbines by location. This is a different and updated data set. We can see the difference in the last few years.</a:t>
            </a:r>
          </a:p>
        </p:txBody>
      </p:sp>
      <p:pic>
        <p:nvPicPr>
          <p:cNvPr id="7" name="Resim 6">
            <a:extLst>
              <a:ext uri="{FF2B5EF4-FFF2-40B4-BE49-F238E27FC236}">
                <a16:creationId xmlns:a16="http://schemas.microsoft.com/office/drawing/2014/main" id="{8825C2AF-F946-4069-910C-E0B930732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006" y="2134757"/>
            <a:ext cx="9059991" cy="4389134"/>
          </a:xfrm>
          <a:prstGeom prst="rect">
            <a:avLst/>
          </a:prstGeom>
        </p:spPr>
      </p:pic>
    </p:spTree>
    <p:extLst>
      <p:ext uri="{BB962C8B-B14F-4D97-AF65-F5344CB8AC3E}">
        <p14:creationId xmlns:p14="http://schemas.microsoft.com/office/powerpoint/2010/main" val="1793963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8286EC6-4487-410F-80EE-F9A811E1420C}"/>
              </a:ext>
            </a:extLst>
          </p:cNvPr>
          <p:cNvSpPr/>
          <p:nvPr/>
        </p:nvSpPr>
        <p:spPr>
          <a:xfrm>
            <a:off x="3591610" y="421801"/>
            <a:ext cx="6365845" cy="892552"/>
          </a:xfrm>
          <a:prstGeom prst="rect">
            <a:avLst/>
          </a:prstGeom>
        </p:spPr>
        <p:txBody>
          <a:bodyPr wrap="none">
            <a:spAutoFit/>
          </a:bodyPr>
          <a:lstStyle/>
          <a:p>
            <a:pPr algn="ct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ome</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nalyzes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O</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n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mart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rid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W</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ith</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B</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D</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ata</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a:p>
            <a:pPr algn="ct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OpenEI</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(Second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Dataset</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sp>
        <p:nvSpPr>
          <p:cNvPr id="9" name="Metin kutusu 8">
            <a:extLst>
              <a:ext uri="{FF2B5EF4-FFF2-40B4-BE49-F238E27FC236}">
                <a16:creationId xmlns:a16="http://schemas.microsoft.com/office/drawing/2014/main" id="{1EC612BD-0277-4B4E-AFCF-DBCC2534BB23}"/>
              </a:ext>
            </a:extLst>
          </p:cNvPr>
          <p:cNvSpPr txBox="1"/>
          <p:nvPr/>
        </p:nvSpPr>
        <p:spPr>
          <a:xfrm>
            <a:off x="1142999" y="1314353"/>
            <a:ext cx="10964007" cy="646331"/>
          </a:xfrm>
          <a:prstGeom prst="rect">
            <a:avLst/>
          </a:prstGeom>
          <a:noFill/>
        </p:spPr>
        <p:txBody>
          <a:bodyPr wrap="square" rtlCol="0">
            <a:spAutoFit/>
          </a:bodyPr>
          <a:lstStyle/>
          <a:p>
            <a:r>
              <a:rPr lang="en-US" dirty="0"/>
              <a:t>The following </a:t>
            </a:r>
            <a:r>
              <a:rPr lang="tr-TR" dirty="0" err="1"/>
              <a:t>graphic</a:t>
            </a:r>
            <a:r>
              <a:rPr lang="en-US" dirty="0"/>
              <a:t> shows the total number of wind turbines found in America by wind turbine manufacturers. As can be seen, GE Wind is a great advantage in terms of numbers.</a:t>
            </a:r>
          </a:p>
        </p:txBody>
      </p:sp>
      <p:pic>
        <p:nvPicPr>
          <p:cNvPr id="3" name="Resim 2">
            <a:extLst>
              <a:ext uri="{FF2B5EF4-FFF2-40B4-BE49-F238E27FC236}">
                <a16:creationId xmlns:a16="http://schemas.microsoft.com/office/drawing/2014/main" id="{48D1227A-A6C4-4B4F-BC76-15C362F0F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875" y="2382203"/>
            <a:ext cx="8888055" cy="4053996"/>
          </a:xfrm>
          <a:prstGeom prst="rect">
            <a:avLst/>
          </a:prstGeom>
        </p:spPr>
      </p:pic>
    </p:spTree>
    <p:extLst>
      <p:ext uri="{BB962C8B-B14F-4D97-AF65-F5344CB8AC3E}">
        <p14:creationId xmlns:p14="http://schemas.microsoft.com/office/powerpoint/2010/main" val="400849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8286EC6-4487-410F-80EE-F9A811E1420C}"/>
              </a:ext>
            </a:extLst>
          </p:cNvPr>
          <p:cNvSpPr/>
          <p:nvPr/>
        </p:nvSpPr>
        <p:spPr>
          <a:xfrm>
            <a:off x="3591610" y="421801"/>
            <a:ext cx="6365845" cy="892552"/>
          </a:xfrm>
          <a:prstGeom prst="rect">
            <a:avLst/>
          </a:prstGeom>
        </p:spPr>
        <p:txBody>
          <a:bodyPr wrap="none">
            <a:spAutoFit/>
          </a:bodyPr>
          <a:lstStyle/>
          <a:p>
            <a:pPr algn="ct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ome</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nalyzes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O</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n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mart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rid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W</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ith</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B</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D</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ata</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a:p>
            <a:pPr algn="ct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OpenEI</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(Second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Dataset</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sp>
        <p:nvSpPr>
          <p:cNvPr id="9" name="Metin kutusu 8">
            <a:extLst>
              <a:ext uri="{FF2B5EF4-FFF2-40B4-BE49-F238E27FC236}">
                <a16:creationId xmlns:a16="http://schemas.microsoft.com/office/drawing/2014/main" id="{1EC612BD-0277-4B4E-AFCF-DBCC2534BB23}"/>
              </a:ext>
            </a:extLst>
          </p:cNvPr>
          <p:cNvSpPr txBox="1"/>
          <p:nvPr/>
        </p:nvSpPr>
        <p:spPr>
          <a:xfrm>
            <a:off x="1142999" y="1314353"/>
            <a:ext cx="10964007" cy="923330"/>
          </a:xfrm>
          <a:prstGeom prst="rect">
            <a:avLst/>
          </a:prstGeom>
          <a:noFill/>
        </p:spPr>
        <p:txBody>
          <a:bodyPr wrap="square" rtlCol="0">
            <a:spAutoFit/>
          </a:bodyPr>
          <a:lstStyle/>
          <a:p>
            <a:r>
              <a:rPr lang="en-US" dirty="0"/>
              <a:t>The following </a:t>
            </a:r>
            <a:r>
              <a:rPr lang="tr-TR" dirty="0" err="1"/>
              <a:t>graphic</a:t>
            </a:r>
            <a:r>
              <a:rPr lang="en-US" dirty="0"/>
              <a:t> shows the total </a:t>
            </a:r>
            <a:r>
              <a:rPr lang="tr-TR" dirty="0" err="1"/>
              <a:t>Generating</a:t>
            </a:r>
            <a:r>
              <a:rPr lang="tr-TR" dirty="0"/>
              <a:t> </a:t>
            </a:r>
            <a:r>
              <a:rPr lang="tr-TR" dirty="0" err="1"/>
              <a:t>Capacity</a:t>
            </a:r>
            <a:r>
              <a:rPr lang="tr-TR" dirty="0"/>
              <a:t> </a:t>
            </a:r>
            <a:r>
              <a:rPr lang="en-US" dirty="0"/>
              <a:t>of the wind turbines in America by wind turbine locations.</a:t>
            </a:r>
            <a:r>
              <a:rPr lang="tr-TR" dirty="0"/>
              <a:t> </a:t>
            </a:r>
            <a:r>
              <a:rPr lang="en-US" dirty="0"/>
              <a:t>As can be seen, San Gorgonio CA is the city with the highest </a:t>
            </a:r>
            <a:r>
              <a:rPr lang="tr-TR" dirty="0" err="1"/>
              <a:t>Generating</a:t>
            </a:r>
            <a:r>
              <a:rPr lang="en-US" dirty="0"/>
              <a:t> </a:t>
            </a:r>
            <a:r>
              <a:rPr lang="tr-TR" dirty="0" err="1"/>
              <a:t>Capacity</a:t>
            </a:r>
            <a:r>
              <a:rPr lang="en-US" dirty="0"/>
              <a:t>.</a:t>
            </a:r>
          </a:p>
        </p:txBody>
      </p:sp>
      <p:pic>
        <p:nvPicPr>
          <p:cNvPr id="3" name="Resim 2">
            <a:extLst>
              <a:ext uri="{FF2B5EF4-FFF2-40B4-BE49-F238E27FC236}">
                <a16:creationId xmlns:a16="http://schemas.microsoft.com/office/drawing/2014/main" id="{8AAB6277-8B41-4346-8B58-A98EFDCEE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535" y="2347034"/>
            <a:ext cx="9609993" cy="4089165"/>
          </a:xfrm>
          <a:prstGeom prst="rect">
            <a:avLst/>
          </a:prstGeom>
        </p:spPr>
      </p:pic>
    </p:spTree>
    <p:extLst>
      <p:ext uri="{BB962C8B-B14F-4D97-AF65-F5344CB8AC3E}">
        <p14:creationId xmlns:p14="http://schemas.microsoft.com/office/powerpoint/2010/main" val="303419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8286EC6-4487-410F-80EE-F9A811E1420C}"/>
              </a:ext>
            </a:extLst>
          </p:cNvPr>
          <p:cNvSpPr/>
          <p:nvPr/>
        </p:nvSpPr>
        <p:spPr>
          <a:xfrm>
            <a:off x="4986227" y="421801"/>
            <a:ext cx="3576621" cy="707886"/>
          </a:xfrm>
          <a:prstGeom prst="rect">
            <a:avLst/>
          </a:prstGeom>
        </p:spPr>
        <p:txBody>
          <a:bodyPr wrap="none">
            <a:spAutoFit/>
          </a:bodyPr>
          <a:lstStyle/>
          <a:p>
            <a:pPr algn="ctr"/>
            <a:r>
              <a:rPr lang="tr-TR" sz="4000" dirty="0">
                <a:ln w="0"/>
                <a:solidFill>
                  <a:prstClr val="black"/>
                </a:solidFill>
                <a:effectLst>
                  <a:outerShdw blurRad="38100" dist="19050" dir="2700000" algn="tl" rotWithShape="0">
                    <a:prstClr val="black">
                      <a:alpha val="40000"/>
                    </a:prstClr>
                  </a:outerShdw>
                </a:effectLst>
                <a:latin typeface="Georgia" panose="02040502050405020303" pitchFamily="18" charset="0"/>
              </a:rPr>
              <a:t>CONCLUSION</a:t>
            </a:r>
            <a:endParaRPr lang="tr-TR" sz="48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sp>
        <p:nvSpPr>
          <p:cNvPr id="2" name="Dikdörtgen 1">
            <a:extLst>
              <a:ext uri="{FF2B5EF4-FFF2-40B4-BE49-F238E27FC236}">
                <a16:creationId xmlns:a16="http://schemas.microsoft.com/office/drawing/2014/main" id="{6E7327DE-2C98-44FA-A49B-7B8C4BFC3069}"/>
              </a:ext>
            </a:extLst>
          </p:cNvPr>
          <p:cNvSpPr/>
          <p:nvPr/>
        </p:nvSpPr>
        <p:spPr>
          <a:xfrm>
            <a:off x="1820006" y="2093938"/>
            <a:ext cx="9574823" cy="3637278"/>
          </a:xfrm>
          <a:prstGeom prst="rect">
            <a:avLst/>
          </a:prstGeom>
        </p:spPr>
        <p:txBody>
          <a:bodyPr wrap="square">
            <a:spAutoFit/>
          </a:bodyPr>
          <a:lstStyle/>
          <a:p>
            <a:pPr algn="just">
              <a:lnSpc>
                <a:spcPct val="107000"/>
              </a:lnSpc>
              <a:spcAft>
                <a:spcPts val="800"/>
              </a:spcAft>
            </a:pPr>
            <a:r>
              <a:rPr lang="tr-TR" dirty="0"/>
              <a:t>	</a:t>
            </a:r>
            <a:r>
              <a:rPr lang="tr-TR" dirty="0" err="1"/>
              <a:t>In</a:t>
            </a:r>
            <a:r>
              <a:rPr lang="tr-TR" dirty="0"/>
              <a:t> </a:t>
            </a:r>
            <a:r>
              <a:rPr lang="tr-TR" dirty="0" err="1"/>
              <a:t>this</a:t>
            </a:r>
            <a:r>
              <a:rPr lang="tr-TR" dirty="0"/>
              <a:t> </a:t>
            </a:r>
            <a:r>
              <a:rPr lang="tr-TR" dirty="0" err="1"/>
              <a:t>project</a:t>
            </a:r>
            <a:r>
              <a:rPr lang="tr-TR" dirty="0"/>
              <a:t> </a:t>
            </a:r>
            <a:r>
              <a:rPr lang="tr-TR" dirty="0" err="1"/>
              <a:t>we</a:t>
            </a:r>
            <a:r>
              <a:rPr lang="tr-TR" dirty="0"/>
              <a:t> </a:t>
            </a:r>
            <a:r>
              <a:rPr lang="tr-TR" dirty="0" err="1"/>
              <a:t>have</a:t>
            </a:r>
            <a:r>
              <a:rPr lang="tr-TR" dirty="0"/>
              <a:t> </a:t>
            </a:r>
            <a:r>
              <a:rPr lang="tr-TR" dirty="0" err="1"/>
              <a:t>worked</a:t>
            </a:r>
            <a:r>
              <a:rPr lang="tr-TR" dirty="0"/>
              <a:t> </a:t>
            </a:r>
            <a:r>
              <a:rPr lang="tr-TR" dirty="0" err="1"/>
              <a:t>Big</a:t>
            </a:r>
            <a:r>
              <a:rPr lang="tr-TR" dirty="0"/>
              <a:t> Data on Smart </a:t>
            </a:r>
            <a:r>
              <a:rPr lang="tr-TR" dirty="0" err="1"/>
              <a:t>Grid</a:t>
            </a:r>
            <a:r>
              <a:rPr lang="tr-TR" dirty="0"/>
              <a:t>. At </a:t>
            </a:r>
            <a:r>
              <a:rPr lang="tr-TR" dirty="0" err="1"/>
              <a:t>first</a:t>
            </a:r>
            <a:r>
              <a:rPr lang="tr-TR" dirty="0"/>
              <a:t> </a:t>
            </a:r>
            <a:r>
              <a:rPr lang="tr-TR" dirty="0" err="1"/>
              <a:t>glance</a:t>
            </a:r>
            <a:r>
              <a:rPr lang="tr-TR" dirty="0"/>
              <a:t>, </a:t>
            </a:r>
            <a:r>
              <a:rPr lang="tr-TR" dirty="0" err="1"/>
              <a:t>Big</a:t>
            </a:r>
            <a:r>
              <a:rPr lang="tr-TR" dirty="0"/>
              <a:t> Data can be </a:t>
            </a:r>
            <a:r>
              <a:rPr lang="tr-TR" dirty="0" err="1"/>
              <a:t>thought</a:t>
            </a:r>
            <a:r>
              <a:rPr lang="tr-TR" dirty="0"/>
              <a:t> of as </a:t>
            </a:r>
            <a:r>
              <a:rPr lang="tr-TR" dirty="0" err="1"/>
              <a:t>complex</a:t>
            </a:r>
            <a:r>
              <a:rPr lang="tr-TR" dirty="0"/>
              <a:t> </a:t>
            </a:r>
            <a:r>
              <a:rPr lang="tr-TR" dirty="0" err="1"/>
              <a:t>and</a:t>
            </a:r>
            <a:r>
              <a:rPr lang="tr-TR" dirty="0"/>
              <a:t> </a:t>
            </a:r>
            <a:r>
              <a:rPr lang="tr-TR" dirty="0" err="1"/>
              <a:t>meaningless</a:t>
            </a:r>
            <a:r>
              <a:rPr lang="tr-TR" dirty="0"/>
              <a:t> data </a:t>
            </a:r>
            <a:r>
              <a:rPr lang="tr-TR" dirty="0" err="1"/>
              <a:t>rendering</a:t>
            </a:r>
            <a:r>
              <a:rPr lang="tr-TR" dirty="0"/>
              <a:t> </a:t>
            </a:r>
            <a:r>
              <a:rPr lang="tr-TR" dirty="0" err="1"/>
              <a:t>and</a:t>
            </a:r>
            <a:r>
              <a:rPr lang="tr-TR" dirty="0"/>
              <a:t> </a:t>
            </a:r>
            <a:r>
              <a:rPr lang="tr-TR" dirty="0" err="1"/>
              <a:t>usable</a:t>
            </a:r>
            <a:r>
              <a:rPr lang="tr-TR" dirty="0"/>
              <a:t> data </a:t>
            </a:r>
            <a:r>
              <a:rPr lang="tr-TR" dirty="0" err="1"/>
              <a:t>creation</a:t>
            </a:r>
            <a:r>
              <a:rPr lang="tr-TR" dirty="0"/>
              <a:t>. </a:t>
            </a:r>
            <a:r>
              <a:rPr lang="tr-TR" dirty="0" err="1"/>
              <a:t>In</a:t>
            </a:r>
            <a:r>
              <a:rPr lang="tr-TR" dirty="0"/>
              <a:t> Smart </a:t>
            </a:r>
            <a:r>
              <a:rPr lang="tr-TR" dirty="0" err="1"/>
              <a:t>Grid</a:t>
            </a:r>
            <a:r>
              <a:rPr lang="tr-TR" dirty="0"/>
              <a:t>, </a:t>
            </a:r>
            <a:r>
              <a:rPr lang="tr-TR" dirty="0" err="1"/>
              <a:t>this</a:t>
            </a:r>
            <a:r>
              <a:rPr lang="tr-TR" dirty="0"/>
              <a:t> is </a:t>
            </a:r>
            <a:r>
              <a:rPr lang="tr-TR" dirty="0" err="1"/>
              <a:t>also</a:t>
            </a:r>
            <a:r>
              <a:rPr lang="tr-TR" dirty="0"/>
              <a:t> </a:t>
            </a:r>
            <a:r>
              <a:rPr lang="tr-TR" dirty="0" err="1"/>
              <a:t>used</a:t>
            </a:r>
            <a:r>
              <a:rPr lang="tr-TR" dirty="0"/>
              <a:t> in </a:t>
            </a:r>
            <a:r>
              <a:rPr lang="tr-TR" dirty="0" err="1"/>
              <a:t>this</a:t>
            </a:r>
            <a:r>
              <a:rPr lang="tr-TR" dirty="0"/>
              <a:t> </a:t>
            </a:r>
            <a:r>
              <a:rPr lang="tr-TR" dirty="0" err="1"/>
              <a:t>way</a:t>
            </a:r>
            <a:r>
              <a:rPr lang="tr-TR" dirty="0"/>
              <a:t>. </a:t>
            </a:r>
            <a:r>
              <a:rPr lang="tr-TR" dirty="0" err="1"/>
              <a:t>The</a:t>
            </a:r>
            <a:r>
              <a:rPr lang="tr-TR" dirty="0"/>
              <a:t> data </a:t>
            </a:r>
            <a:r>
              <a:rPr lang="tr-TR" dirty="0" err="1"/>
              <a:t>obtained</a:t>
            </a:r>
            <a:r>
              <a:rPr lang="tr-TR" dirty="0"/>
              <a:t> </a:t>
            </a:r>
            <a:r>
              <a:rPr lang="tr-TR" dirty="0" err="1"/>
              <a:t>from</a:t>
            </a:r>
            <a:r>
              <a:rPr lang="tr-TR" dirty="0"/>
              <a:t> </a:t>
            </a:r>
            <a:r>
              <a:rPr lang="tr-TR" dirty="0" err="1"/>
              <a:t>any</a:t>
            </a:r>
            <a:r>
              <a:rPr lang="tr-TR" dirty="0"/>
              <a:t> </a:t>
            </a:r>
            <a:r>
              <a:rPr lang="tr-TR" dirty="0" err="1"/>
              <a:t>device</a:t>
            </a:r>
            <a:r>
              <a:rPr lang="tr-TR" dirty="0"/>
              <a:t> </a:t>
            </a:r>
            <a:r>
              <a:rPr lang="tr-TR" dirty="0" err="1"/>
              <a:t>related</a:t>
            </a:r>
            <a:r>
              <a:rPr lang="tr-TR" dirty="0"/>
              <a:t> </a:t>
            </a:r>
            <a:r>
              <a:rPr lang="tr-TR" dirty="0" err="1"/>
              <a:t>to</a:t>
            </a:r>
            <a:r>
              <a:rPr lang="tr-TR" dirty="0"/>
              <a:t> </a:t>
            </a:r>
            <a:r>
              <a:rPr lang="tr-TR" dirty="0" err="1"/>
              <a:t>the</a:t>
            </a:r>
            <a:r>
              <a:rPr lang="tr-TR" dirty="0"/>
              <a:t> Smart </a:t>
            </a:r>
            <a:r>
              <a:rPr lang="tr-TR" dirty="0" err="1"/>
              <a:t>Grid</a:t>
            </a:r>
            <a:r>
              <a:rPr lang="tr-TR" dirty="0"/>
              <a:t> </a:t>
            </a:r>
            <a:r>
              <a:rPr lang="tr-TR" dirty="0" err="1"/>
              <a:t>are</a:t>
            </a:r>
            <a:r>
              <a:rPr lang="tr-TR" dirty="0"/>
              <a:t> </a:t>
            </a:r>
            <a:r>
              <a:rPr lang="tr-TR" dirty="0" err="1"/>
              <a:t>processed</a:t>
            </a:r>
            <a:r>
              <a:rPr lang="tr-TR" dirty="0"/>
              <a:t> </a:t>
            </a:r>
            <a:r>
              <a:rPr lang="tr-TR" dirty="0" err="1"/>
              <a:t>and</a:t>
            </a:r>
            <a:r>
              <a:rPr lang="tr-TR" dirty="0"/>
              <a:t> </a:t>
            </a:r>
            <a:r>
              <a:rPr lang="tr-TR" dirty="0" err="1"/>
              <a:t>made</a:t>
            </a:r>
            <a:r>
              <a:rPr lang="tr-TR" dirty="0"/>
              <a:t> </a:t>
            </a:r>
            <a:r>
              <a:rPr lang="tr-TR" dirty="0" err="1"/>
              <a:t>available</a:t>
            </a:r>
            <a:r>
              <a:rPr lang="tr-TR" dirty="0"/>
              <a:t> </a:t>
            </a:r>
            <a:r>
              <a:rPr lang="tr-TR" dirty="0" err="1"/>
              <a:t>for</a:t>
            </a:r>
            <a:r>
              <a:rPr lang="tr-TR" dirty="0"/>
              <a:t> </a:t>
            </a:r>
            <a:r>
              <a:rPr lang="tr-TR" dirty="0" err="1"/>
              <a:t>use</a:t>
            </a:r>
            <a:r>
              <a:rPr lang="tr-TR" dirty="0"/>
              <a:t> in </a:t>
            </a:r>
            <a:r>
              <a:rPr lang="tr-TR" dirty="0" err="1"/>
              <a:t>the</a:t>
            </a:r>
            <a:r>
              <a:rPr lang="tr-TR" dirty="0"/>
              <a:t> </a:t>
            </a:r>
            <a:r>
              <a:rPr lang="tr-TR" dirty="0" err="1"/>
              <a:t>next</a:t>
            </a:r>
            <a:r>
              <a:rPr lang="tr-TR" dirty="0"/>
              <a:t> </a:t>
            </a:r>
            <a:r>
              <a:rPr lang="tr-TR" dirty="0" err="1"/>
              <a:t>steps</a:t>
            </a:r>
            <a:r>
              <a:rPr lang="tr-TR" dirty="0"/>
              <a:t> </a:t>
            </a:r>
            <a:r>
              <a:rPr lang="tr-TR" dirty="0" err="1"/>
              <a:t>and</a:t>
            </a:r>
            <a:r>
              <a:rPr lang="tr-TR" dirty="0"/>
              <a:t> </a:t>
            </a:r>
            <a:r>
              <a:rPr lang="tr-TR" dirty="0" err="1"/>
              <a:t>made</a:t>
            </a:r>
            <a:r>
              <a:rPr lang="tr-TR" dirty="0"/>
              <a:t> </a:t>
            </a:r>
            <a:r>
              <a:rPr lang="tr-TR" dirty="0" err="1"/>
              <a:t>available</a:t>
            </a:r>
            <a:r>
              <a:rPr lang="tr-TR" dirty="0"/>
              <a:t>.</a:t>
            </a:r>
          </a:p>
          <a:p>
            <a:pPr algn="just">
              <a:lnSpc>
                <a:spcPct val="107000"/>
              </a:lnSpc>
              <a:spcAft>
                <a:spcPts val="800"/>
              </a:spcAft>
            </a:pPr>
            <a:endParaRPr lang="tr-TR" dirty="0"/>
          </a:p>
          <a:p>
            <a:pPr algn="just">
              <a:lnSpc>
                <a:spcPct val="107000"/>
              </a:lnSpc>
              <a:spcAft>
                <a:spcPts val="800"/>
              </a:spcAft>
            </a:pPr>
            <a:r>
              <a:rPr lang="tr-TR" dirty="0"/>
              <a:t>	</a:t>
            </a:r>
            <a:r>
              <a:rPr lang="tr-TR" dirty="0" err="1"/>
              <a:t>This</a:t>
            </a:r>
            <a:r>
              <a:rPr lang="tr-TR" dirty="0"/>
              <a:t> </a:t>
            </a:r>
            <a:r>
              <a:rPr lang="tr-TR" dirty="0" err="1"/>
              <a:t>study</a:t>
            </a:r>
            <a:r>
              <a:rPr lang="tr-TR" dirty="0"/>
              <a:t> is </a:t>
            </a:r>
            <a:r>
              <a:rPr lang="tr-TR" dirty="0" err="1"/>
              <a:t>the</a:t>
            </a:r>
            <a:r>
              <a:rPr lang="tr-TR" dirty="0"/>
              <a:t> </a:t>
            </a:r>
            <a:r>
              <a:rPr lang="tr-TR" dirty="0" err="1"/>
              <a:t>preparation</a:t>
            </a:r>
            <a:r>
              <a:rPr lang="tr-TR" dirty="0"/>
              <a:t> </a:t>
            </a:r>
            <a:r>
              <a:rPr lang="tr-TR" dirty="0" err="1"/>
              <a:t>stage</a:t>
            </a:r>
            <a:r>
              <a:rPr lang="tr-TR" dirty="0"/>
              <a:t> </a:t>
            </a:r>
            <a:r>
              <a:rPr lang="tr-TR" dirty="0" err="1"/>
              <a:t>for</a:t>
            </a:r>
            <a:r>
              <a:rPr lang="tr-TR" dirty="0"/>
              <a:t> </a:t>
            </a:r>
            <a:r>
              <a:rPr lang="tr-TR" dirty="0" err="1"/>
              <a:t>the</a:t>
            </a:r>
            <a:r>
              <a:rPr lang="tr-TR" dirty="0"/>
              <a:t> </a:t>
            </a:r>
            <a:r>
              <a:rPr lang="tr-TR" dirty="0" err="1"/>
              <a:t>studies</a:t>
            </a:r>
            <a:r>
              <a:rPr lang="tr-TR" dirty="0"/>
              <a:t> </a:t>
            </a:r>
            <a:r>
              <a:rPr lang="tr-TR" dirty="0" err="1"/>
              <a:t>to</a:t>
            </a:r>
            <a:r>
              <a:rPr lang="tr-TR" dirty="0"/>
              <a:t> be </a:t>
            </a:r>
            <a:r>
              <a:rPr lang="tr-TR" dirty="0" err="1"/>
              <a:t>carried</a:t>
            </a:r>
            <a:r>
              <a:rPr lang="tr-TR" dirty="0"/>
              <a:t> </a:t>
            </a:r>
            <a:r>
              <a:rPr lang="tr-TR" dirty="0" err="1"/>
              <a:t>out</a:t>
            </a:r>
            <a:r>
              <a:rPr lang="tr-TR" dirty="0"/>
              <a:t>. </a:t>
            </a:r>
            <a:r>
              <a:rPr lang="tr-TR" dirty="0" err="1"/>
              <a:t>We</a:t>
            </a:r>
            <a:r>
              <a:rPr lang="tr-TR" dirty="0"/>
              <a:t> can </a:t>
            </a:r>
            <a:r>
              <a:rPr lang="tr-TR" dirty="0" err="1"/>
              <a:t>get</a:t>
            </a:r>
            <a:r>
              <a:rPr lang="tr-TR" dirty="0"/>
              <a:t> </a:t>
            </a:r>
            <a:r>
              <a:rPr lang="tr-TR" dirty="0" err="1"/>
              <a:t>the</a:t>
            </a:r>
            <a:r>
              <a:rPr lang="tr-TR" dirty="0"/>
              <a:t> </a:t>
            </a:r>
            <a:r>
              <a:rPr lang="tr-TR" dirty="0" err="1"/>
              <a:t>results</a:t>
            </a:r>
            <a:r>
              <a:rPr lang="tr-TR" dirty="0"/>
              <a:t> </a:t>
            </a:r>
            <a:r>
              <a:rPr lang="tr-TR" dirty="0" err="1"/>
              <a:t>we</a:t>
            </a:r>
            <a:r>
              <a:rPr lang="tr-TR" dirty="0"/>
              <a:t> </a:t>
            </a:r>
            <a:r>
              <a:rPr lang="tr-TR" dirty="0" err="1"/>
              <a:t>want</a:t>
            </a:r>
            <a:r>
              <a:rPr lang="tr-TR" dirty="0"/>
              <a:t> </a:t>
            </a:r>
            <a:r>
              <a:rPr lang="tr-TR" dirty="0" err="1"/>
              <a:t>by</a:t>
            </a:r>
            <a:r>
              <a:rPr lang="tr-TR" dirty="0"/>
              <a:t> </a:t>
            </a:r>
            <a:r>
              <a:rPr lang="tr-TR" dirty="0" err="1"/>
              <a:t>examining</a:t>
            </a:r>
            <a:r>
              <a:rPr lang="tr-TR" dirty="0"/>
              <a:t> </a:t>
            </a:r>
            <a:r>
              <a:rPr lang="tr-TR" dirty="0" err="1"/>
              <a:t>our</a:t>
            </a:r>
            <a:r>
              <a:rPr lang="tr-TR" dirty="0"/>
              <a:t> data </a:t>
            </a:r>
            <a:r>
              <a:rPr lang="tr-TR" dirty="0" err="1"/>
              <a:t>to</a:t>
            </a:r>
            <a:r>
              <a:rPr lang="tr-TR" dirty="0"/>
              <a:t> </a:t>
            </a:r>
            <a:r>
              <a:rPr lang="tr-TR" dirty="0" err="1"/>
              <a:t>get</a:t>
            </a:r>
            <a:r>
              <a:rPr lang="tr-TR" dirty="0"/>
              <a:t> a </a:t>
            </a:r>
            <a:r>
              <a:rPr lang="tr-TR" dirty="0" err="1"/>
              <a:t>result</a:t>
            </a:r>
            <a:r>
              <a:rPr lang="tr-TR" dirty="0"/>
              <a:t> </a:t>
            </a:r>
            <a:r>
              <a:rPr lang="tr-TR" dirty="0" err="1"/>
              <a:t>that</a:t>
            </a:r>
            <a:r>
              <a:rPr lang="tr-TR" dirty="0"/>
              <a:t> </a:t>
            </a:r>
            <a:r>
              <a:rPr lang="tr-TR" dirty="0" err="1"/>
              <a:t>we</a:t>
            </a:r>
            <a:r>
              <a:rPr lang="tr-TR" dirty="0"/>
              <a:t> </a:t>
            </a:r>
            <a:r>
              <a:rPr lang="tr-TR" dirty="0" err="1"/>
              <a:t>have</a:t>
            </a:r>
            <a:r>
              <a:rPr lang="tr-TR" dirty="0"/>
              <a:t> </a:t>
            </a:r>
            <a:r>
              <a:rPr lang="tr-TR" dirty="0" err="1"/>
              <a:t>targeted</a:t>
            </a:r>
            <a:r>
              <a:rPr lang="tr-TR" dirty="0"/>
              <a:t>. </a:t>
            </a:r>
            <a:r>
              <a:rPr lang="tr-TR" dirty="0" err="1"/>
              <a:t>Or</a:t>
            </a:r>
            <a:r>
              <a:rPr lang="tr-TR" dirty="0"/>
              <a:t> </a:t>
            </a:r>
            <a:r>
              <a:rPr lang="tr-TR" dirty="0" err="1"/>
              <a:t>we</a:t>
            </a:r>
            <a:r>
              <a:rPr lang="tr-TR" dirty="0"/>
              <a:t> can do </a:t>
            </a:r>
            <a:r>
              <a:rPr lang="tr-TR" dirty="0" err="1"/>
              <a:t>more</a:t>
            </a:r>
            <a:r>
              <a:rPr lang="tr-TR" dirty="0"/>
              <a:t> </a:t>
            </a:r>
            <a:r>
              <a:rPr lang="tr-TR" dirty="0" err="1"/>
              <a:t>studies</a:t>
            </a:r>
            <a:r>
              <a:rPr lang="tr-TR" dirty="0"/>
              <a:t> on </a:t>
            </a:r>
            <a:r>
              <a:rPr lang="tr-TR" dirty="0" err="1"/>
              <a:t>these</a:t>
            </a:r>
            <a:r>
              <a:rPr lang="tr-TR" dirty="0"/>
              <a:t> </a:t>
            </a:r>
            <a:r>
              <a:rPr lang="tr-TR" dirty="0" err="1"/>
              <a:t>results</a:t>
            </a:r>
            <a:r>
              <a:rPr lang="tr-TR" dirty="0"/>
              <a:t> </a:t>
            </a:r>
            <a:r>
              <a:rPr lang="tr-TR" dirty="0" err="1"/>
              <a:t>by</a:t>
            </a:r>
            <a:r>
              <a:rPr lang="tr-TR" dirty="0"/>
              <a:t> </a:t>
            </a:r>
            <a:r>
              <a:rPr lang="tr-TR" dirty="0" err="1"/>
              <a:t>making</a:t>
            </a:r>
            <a:r>
              <a:rPr lang="tr-TR" dirty="0"/>
              <a:t> </a:t>
            </a:r>
            <a:r>
              <a:rPr lang="tr-TR" dirty="0" err="1"/>
              <a:t>meaningful</a:t>
            </a:r>
            <a:r>
              <a:rPr lang="tr-TR" dirty="0"/>
              <a:t> </a:t>
            </a:r>
            <a:r>
              <a:rPr lang="tr-TR" dirty="0" err="1"/>
              <a:t>results</a:t>
            </a:r>
            <a:r>
              <a:rPr lang="tr-TR" dirty="0"/>
              <a:t> </a:t>
            </a:r>
            <a:r>
              <a:rPr lang="tr-TR" dirty="0" err="1"/>
              <a:t>from</a:t>
            </a:r>
            <a:r>
              <a:rPr lang="tr-TR" dirty="0"/>
              <a:t> a data set </a:t>
            </a:r>
            <a:r>
              <a:rPr lang="tr-TR" dirty="0" err="1"/>
              <a:t>that</a:t>
            </a:r>
            <a:r>
              <a:rPr lang="tr-TR" dirty="0"/>
              <a:t> </a:t>
            </a:r>
            <a:r>
              <a:rPr lang="tr-TR" dirty="0" err="1"/>
              <a:t>we</a:t>
            </a:r>
            <a:r>
              <a:rPr lang="tr-TR" dirty="0"/>
              <a:t> </a:t>
            </a:r>
            <a:r>
              <a:rPr lang="tr-TR" dirty="0" err="1"/>
              <a:t>don't</a:t>
            </a:r>
            <a:r>
              <a:rPr lang="tr-TR" dirty="0"/>
              <a:t> </a:t>
            </a:r>
            <a:r>
              <a:rPr lang="tr-TR" dirty="0" err="1"/>
              <a:t>know</a:t>
            </a:r>
            <a:r>
              <a:rPr lang="tr-TR" dirty="0"/>
              <a:t> </a:t>
            </a:r>
            <a:r>
              <a:rPr lang="tr-TR" dirty="0" err="1"/>
              <a:t>what</a:t>
            </a:r>
            <a:r>
              <a:rPr lang="tr-TR" dirty="0"/>
              <a:t> </a:t>
            </a:r>
            <a:r>
              <a:rPr lang="tr-TR" dirty="0" err="1"/>
              <a:t>to</a:t>
            </a:r>
            <a:r>
              <a:rPr lang="tr-TR" dirty="0"/>
              <a:t> do.</a:t>
            </a:r>
          </a:p>
          <a:p>
            <a:pPr algn="just">
              <a:lnSpc>
                <a:spcPct val="107000"/>
              </a:lnSpc>
              <a:spcAft>
                <a:spcPts val="800"/>
              </a:spcAft>
            </a:pPr>
            <a:endParaRPr lang="tr-TR" dirty="0"/>
          </a:p>
        </p:txBody>
      </p:sp>
    </p:spTree>
    <p:extLst>
      <p:ext uri="{BB962C8B-B14F-4D97-AF65-F5344CB8AC3E}">
        <p14:creationId xmlns:p14="http://schemas.microsoft.com/office/powerpoint/2010/main" val="962013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8286EC6-4487-410F-80EE-F9A811E1420C}"/>
              </a:ext>
            </a:extLst>
          </p:cNvPr>
          <p:cNvSpPr/>
          <p:nvPr/>
        </p:nvSpPr>
        <p:spPr>
          <a:xfrm>
            <a:off x="4986227" y="421801"/>
            <a:ext cx="3576621" cy="707886"/>
          </a:xfrm>
          <a:prstGeom prst="rect">
            <a:avLst/>
          </a:prstGeom>
        </p:spPr>
        <p:txBody>
          <a:bodyPr wrap="none">
            <a:spAutoFit/>
          </a:bodyPr>
          <a:lstStyle/>
          <a:p>
            <a:pPr algn="ctr"/>
            <a:r>
              <a:rPr lang="tr-TR" sz="4000" dirty="0">
                <a:ln w="0"/>
                <a:solidFill>
                  <a:prstClr val="black"/>
                </a:solidFill>
                <a:effectLst>
                  <a:outerShdw blurRad="38100" dist="19050" dir="2700000" algn="tl" rotWithShape="0">
                    <a:prstClr val="black">
                      <a:alpha val="40000"/>
                    </a:prstClr>
                  </a:outerShdw>
                </a:effectLst>
                <a:latin typeface="Georgia" panose="02040502050405020303" pitchFamily="18" charset="0"/>
              </a:rPr>
              <a:t>CONCLUSION</a:t>
            </a:r>
            <a:endParaRPr lang="tr-TR" sz="48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sp>
        <p:nvSpPr>
          <p:cNvPr id="2" name="Dikdörtgen 1">
            <a:extLst>
              <a:ext uri="{FF2B5EF4-FFF2-40B4-BE49-F238E27FC236}">
                <a16:creationId xmlns:a16="http://schemas.microsoft.com/office/drawing/2014/main" id="{6E7327DE-2C98-44FA-A49B-7B8C4BFC3069}"/>
              </a:ext>
            </a:extLst>
          </p:cNvPr>
          <p:cNvSpPr/>
          <p:nvPr/>
        </p:nvSpPr>
        <p:spPr>
          <a:xfrm>
            <a:off x="1855175" y="1671907"/>
            <a:ext cx="9574823" cy="3970318"/>
          </a:xfrm>
          <a:prstGeom prst="rect">
            <a:avLst/>
          </a:prstGeom>
        </p:spPr>
        <p:txBody>
          <a:bodyPr wrap="square">
            <a:spAutoFit/>
          </a:bodyPr>
          <a:lstStyle/>
          <a:p>
            <a:pPr algn="just"/>
            <a:r>
              <a:rPr lang="tr-TR" dirty="0" err="1"/>
              <a:t>For</a:t>
            </a:r>
            <a:r>
              <a:rPr lang="tr-TR" dirty="0"/>
              <a:t> </a:t>
            </a:r>
            <a:r>
              <a:rPr lang="tr-TR" dirty="0" err="1"/>
              <a:t>example</a:t>
            </a:r>
            <a:r>
              <a:rPr lang="tr-TR" dirty="0"/>
              <a:t>; </a:t>
            </a:r>
            <a:r>
              <a:rPr lang="tr-TR" dirty="0" err="1"/>
              <a:t>In</a:t>
            </a:r>
            <a:r>
              <a:rPr lang="tr-TR" dirty="0"/>
              <a:t> </a:t>
            </a:r>
            <a:r>
              <a:rPr lang="tr-TR" dirty="0" err="1"/>
              <a:t>the</a:t>
            </a:r>
            <a:r>
              <a:rPr lang="tr-TR" dirty="0"/>
              <a:t> </a:t>
            </a:r>
            <a:r>
              <a:rPr lang="tr-TR" dirty="0" err="1"/>
              <a:t>last</a:t>
            </a:r>
            <a:r>
              <a:rPr lang="tr-TR" dirty="0"/>
              <a:t> </a:t>
            </a:r>
            <a:r>
              <a:rPr lang="tr-TR" dirty="0" err="1"/>
              <a:t>graph</a:t>
            </a:r>
            <a:r>
              <a:rPr lang="tr-TR" dirty="0"/>
              <a:t> of </a:t>
            </a:r>
            <a:r>
              <a:rPr lang="tr-TR" dirty="0" err="1"/>
              <a:t>our</a:t>
            </a:r>
            <a:r>
              <a:rPr lang="tr-TR" dirty="0"/>
              <a:t> </a:t>
            </a:r>
            <a:r>
              <a:rPr lang="tr-TR" dirty="0" err="1"/>
              <a:t>second</a:t>
            </a:r>
            <a:r>
              <a:rPr lang="tr-TR" dirty="0"/>
              <a:t> data set, Total </a:t>
            </a:r>
            <a:r>
              <a:rPr lang="tr-TR" dirty="0" err="1"/>
              <a:t>Generating</a:t>
            </a:r>
            <a:r>
              <a:rPr lang="tr-TR" dirty="0"/>
              <a:t> </a:t>
            </a:r>
            <a:r>
              <a:rPr lang="tr-TR" dirty="0" err="1"/>
              <a:t>Capacity</a:t>
            </a:r>
            <a:r>
              <a:rPr lang="tr-TR" dirty="0"/>
              <a:t> </a:t>
            </a:r>
            <a:r>
              <a:rPr lang="tr-TR" dirty="0" err="1"/>
              <a:t>against</a:t>
            </a:r>
            <a:r>
              <a:rPr lang="tr-TR" dirty="0"/>
              <a:t> </a:t>
            </a:r>
            <a:r>
              <a:rPr lang="tr-TR" dirty="0" err="1"/>
              <a:t>to</a:t>
            </a:r>
            <a:r>
              <a:rPr lang="tr-TR" dirty="0"/>
              <a:t> </a:t>
            </a:r>
            <a:r>
              <a:rPr lang="tr-TR" dirty="0" err="1"/>
              <a:t>Place</a:t>
            </a:r>
            <a:r>
              <a:rPr lang="tr-TR" dirty="0"/>
              <a:t>, </a:t>
            </a:r>
            <a:r>
              <a:rPr lang="tr-TR" dirty="0" err="1"/>
              <a:t>we</a:t>
            </a:r>
            <a:r>
              <a:rPr lang="tr-TR" dirty="0"/>
              <a:t> </a:t>
            </a:r>
            <a:r>
              <a:rPr lang="tr-TR" dirty="0" err="1"/>
              <a:t>examined</a:t>
            </a:r>
            <a:r>
              <a:rPr lang="tr-TR" dirty="0"/>
              <a:t> </a:t>
            </a:r>
            <a:r>
              <a:rPr lang="tr-TR" dirty="0" err="1"/>
              <a:t>the</a:t>
            </a:r>
            <a:r>
              <a:rPr lang="tr-TR" dirty="0"/>
              <a:t> total </a:t>
            </a:r>
            <a:r>
              <a:rPr lang="tr-TR" dirty="0" err="1"/>
              <a:t>energy</a:t>
            </a:r>
            <a:r>
              <a:rPr lang="tr-TR" dirty="0"/>
              <a:t> </a:t>
            </a:r>
            <a:r>
              <a:rPr lang="tr-TR" dirty="0" err="1"/>
              <a:t>generated</a:t>
            </a:r>
            <a:r>
              <a:rPr lang="tr-TR" dirty="0"/>
              <a:t> </a:t>
            </a:r>
            <a:r>
              <a:rPr lang="tr-TR" dirty="0" err="1"/>
              <a:t>by</a:t>
            </a:r>
            <a:r>
              <a:rPr lang="tr-TR" dirty="0"/>
              <a:t> </a:t>
            </a:r>
            <a:r>
              <a:rPr lang="tr-TR" dirty="0" err="1"/>
              <a:t>the</a:t>
            </a:r>
            <a:r>
              <a:rPr lang="tr-TR" dirty="0"/>
              <a:t> </a:t>
            </a:r>
            <a:r>
              <a:rPr lang="tr-TR" dirty="0" err="1"/>
              <a:t>wind</a:t>
            </a:r>
            <a:r>
              <a:rPr lang="tr-TR" dirty="0"/>
              <a:t> </a:t>
            </a:r>
            <a:r>
              <a:rPr lang="tr-TR" dirty="0" err="1"/>
              <a:t>turbines</a:t>
            </a:r>
            <a:r>
              <a:rPr lang="tr-TR" dirty="0"/>
              <a:t> </a:t>
            </a:r>
            <a:r>
              <a:rPr lang="tr-TR" dirty="0" err="1"/>
              <a:t>that</a:t>
            </a:r>
            <a:r>
              <a:rPr lang="tr-TR" dirty="0"/>
              <a:t> </a:t>
            </a:r>
            <a:r>
              <a:rPr lang="tr-TR" dirty="0" err="1"/>
              <a:t>were</a:t>
            </a:r>
            <a:r>
              <a:rPr lang="tr-TR" dirty="0"/>
              <a:t> </a:t>
            </a:r>
            <a:r>
              <a:rPr lang="tr-TR" dirty="0" err="1"/>
              <a:t>built</a:t>
            </a:r>
            <a:r>
              <a:rPr lang="tr-TR" dirty="0"/>
              <a:t> </a:t>
            </a:r>
            <a:r>
              <a:rPr lang="tr-TR" dirty="0" err="1"/>
              <a:t>according</a:t>
            </a:r>
            <a:r>
              <a:rPr lang="tr-TR" dirty="0"/>
              <a:t> </a:t>
            </a:r>
            <a:r>
              <a:rPr lang="tr-TR" dirty="0" err="1"/>
              <a:t>to</a:t>
            </a:r>
            <a:r>
              <a:rPr lang="tr-TR" dirty="0"/>
              <a:t> </a:t>
            </a:r>
            <a:r>
              <a:rPr lang="tr-TR" dirty="0" err="1"/>
              <a:t>locations</a:t>
            </a:r>
            <a:r>
              <a:rPr lang="tr-TR" dirty="0"/>
              <a:t>. </a:t>
            </a:r>
            <a:r>
              <a:rPr lang="tr-TR" dirty="0" err="1"/>
              <a:t>We</a:t>
            </a:r>
            <a:r>
              <a:rPr lang="tr-TR" dirty="0"/>
              <a:t> can </a:t>
            </a:r>
            <a:r>
              <a:rPr lang="tr-TR" dirty="0" err="1"/>
              <a:t>get</a:t>
            </a:r>
            <a:r>
              <a:rPr lang="tr-TR" dirty="0"/>
              <a:t> </a:t>
            </a:r>
            <a:r>
              <a:rPr lang="tr-TR" dirty="0" err="1"/>
              <a:t>another</a:t>
            </a:r>
            <a:r>
              <a:rPr lang="tr-TR" dirty="0"/>
              <a:t> </a:t>
            </a:r>
            <a:r>
              <a:rPr lang="tr-TR" dirty="0" err="1"/>
              <a:t>work</a:t>
            </a:r>
            <a:r>
              <a:rPr lang="tr-TR" dirty="0"/>
              <a:t> </a:t>
            </a:r>
            <a:r>
              <a:rPr lang="tr-TR" dirty="0" err="1"/>
              <a:t>out</a:t>
            </a:r>
            <a:r>
              <a:rPr lang="tr-TR" dirty="0"/>
              <a:t> of here. First of </a:t>
            </a:r>
            <a:r>
              <a:rPr lang="tr-TR" dirty="0" err="1"/>
              <a:t>all</a:t>
            </a:r>
            <a:r>
              <a:rPr lang="tr-TR" dirty="0"/>
              <a:t>, </a:t>
            </a:r>
            <a:r>
              <a:rPr lang="tr-TR" dirty="0" err="1"/>
              <a:t>we</a:t>
            </a:r>
            <a:r>
              <a:rPr lang="tr-TR" dirty="0"/>
              <a:t> can </a:t>
            </a:r>
            <a:r>
              <a:rPr lang="tr-TR" dirty="0" err="1"/>
              <a:t>see</a:t>
            </a:r>
            <a:r>
              <a:rPr lang="tr-TR" dirty="0"/>
              <a:t> </a:t>
            </a:r>
            <a:r>
              <a:rPr lang="tr-TR" dirty="0" err="1"/>
              <a:t>why</a:t>
            </a:r>
            <a:r>
              <a:rPr lang="tr-TR" dirty="0"/>
              <a:t> </a:t>
            </a:r>
            <a:r>
              <a:rPr lang="tr-TR" dirty="0" err="1"/>
              <a:t>there</a:t>
            </a:r>
            <a:r>
              <a:rPr lang="tr-TR" dirty="0"/>
              <a:t> </a:t>
            </a:r>
            <a:r>
              <a:rPr lang="tr-TR" dirty="0" err="1"/>
              <a:t>are</a:t>
            </a:r>
            <a:r>
              <a:rPr lang="tr-TR" dirty="0"/>
              <a:t> </a:t>
            </a:r>
            <a:r>
              <a:rPr lang="tr-TR" dirty="0" err="1"/>
              <a:t>more</a:t>
            </a:r>
            <a:r>
              <a:rPr lang="tr-TR" dirty="0"/>
              <a:t> </a:t>
            </a:r>
            <a:r>
              <a:rPr lang="tr-TR" dirty="0" err="1"/>
              <a:t>Wind</a:t>
            </a:r>
            <a:r>
              <a:rPr lang="tr-TR" dirty="0"/>
              <a:t> </a:t>
            </a:r>
            <a:r>
              <a:rPr lang="tr-TR" dirty="0" err="1"/>
              <a:t>Turbines</a:t>
            </a:r>
            <a:r>
              <a:rPr lang="tr-TR" dirty="0"/>
              <a:t> in </a:t>
            </a:r>
            <a:r>
              <a:rPr lang="tr-TR" dirty="0" err="1"/>
              <a:t>the</a:t>
            </a:r>
            <a:r>
              <a:rPr lang="tr-TR" dirty="0"/>
              <a:t> </a:t>
            </a:r>
            <a:r>
              <a:rPr lang="tr-TR" dirty="0" err="1"/>
              <a:t>city</a:t>
            </a:r>
            <a:r>
              <a:rPr lang="tr-TR" dirty="0"/>
              <a:t> of San </a:t>
            </a:r>
            <a:r>
              <a:rPr lang="tr-TR" dirty="0" err="1"/>
              <a:t>Gorgonio</a:t>
            </a:r>
            <a:r>
              <a:rPr lang="tr-TR" dirty="0"/>
              <a:t> </a:t>
            </a:r>
            <a:r>
              <a:rPr lang="tr-TR" dirty="0" err="1"/>
              <a:t>than</a:t>
            </a:r>
            <a:r>
              <a:rPr lang="tr-TR" dirty="0"/>
              <a:t> in </a:t>
            </a:r>
            <a:r>
              <a:rPr lang="tr-TR" dirty="0" err="1"/>
              <a:t>other</a:t>
            </a:r>
            <a:r>
              <a:rPr lang="tr-TR" dirty="0"/>
              <a:t> </a:t>
            </a:r>
            <a:r>
              <a:rPr lang="tr-TR" dirty="0" err="1"/>
              <a:t>cities</a:t>
            </a:r>
            <a:r>
              <a:rPr lang="tr-TR" dirty="0"/>
              <a:t>. </a:t>
            </a:r>
            <a:r>
              <a:rPr lang="tr-TR" dirty="0" err="1"/>
              <a:t>Maybe</a:t>
            </a:r>
            <a:r>
              <a:rPr lang="tr-TR" dirty="0"/>
              <a:t> </a:t>
            </a:r>
            <a:r>
              <a:rPr lang="tr-TR" dirty="0" err="1"/>
              <a:t>the</a:t>
            </a:r>
            <a:r>
              <a:rPr lang="tr-TR" dirty="0"/>
              <a:t> </a:t>
            </a:r>
            <a:r>
              <a:rPr lang="tr-TR" dirty="0" err="1"/>
              <a:t>geographic</a:t>
            </a:r>
            <a:r>
              <a:rPr lang="tr-TR" dirty="0"/>
              <a:t> </a:t>
            </a:r>
            <a:r>
              <a:rPr lang="tr-TR" dirty="0" err="1"/>
              <a:t>location</a:t>
            </a:r>
            <a:r>
              <a:rPr lang="tr-TR" dirty="0"/>
              <a:t> of </a:t>
            </a:r>
            <a:r>
              <a:rPr lang="tr-TR" dirty="0" err="1"/>
              <a:t>the</a:t>
            </a:r>
            <a:r>
              <a:rPr lang="tr-TR" dirty="0"/>
              <a:t> </a:t>
            </a:r>
            <a:r>
              <a:rPr lang="tr-TR" dirty="0" err="1"/>
              <a:t>other</a:t>
            </a:r>
            <a:r>
              <a:rPr lang="tr-TR" dirty="0"/>
              <a:t> </a:t>
            </a:r>
            <a:r>
              <a:rPr lang="tr-TR" dirty="0" err="1"/>
              <a:t>provinces</a:t>
            </a:r>
            <a:r>
              <a:rPr lang="tr-TR" dirty="0"/>
              <a:t> </a:t>
            </a:r>
            <a:r>
              <a:rPr lang="tr-TR" dirty="0" err="1"/>
              <a:t>to</a:t>
            </a:r>
            <a:r>
              <a:rPr lang="tr-TR" dirty="0"/>
              <a:t> </a:t>
            </a:r>
            <a:r>
              <a:rPr lang="tr-TR" dirty="0" err="1"/>
              <a:t>receive</a:t>
            </a:r>
            <a:r>
              <a:rPr lang="tr-TR" dirty="0"/>
              <a:t> </a:t>
            </a:r>
            <a:r>
              <a:rPr lang="tr-TR" dirty="0" err="1"/>
              <a:t>more</a:t>
            </a:r>
            <a:r>
              <a:rPr lang="tr-TR" dirty="0"/>
              <a:t> </a:t>
            </a:r>
            <a:r>
              <a:rPr lang="tr-TR" dirty="0" err="1"/>
              <a:t>wind</a:t>
            </a:r>
            <a:r>
              <a:rPr lang="tr-TR" dirty="0"/>
              <a:t>. </a:t>
            </a:r>
            <a:r>
              <a:rPr lang="tr-TR" dirty="0" err="1"/>
              <a:t>Perhaps</a:t>
            </a:r>
            <a:r>
              <a:rPr lang="tr-TR" dirty="0"/>
              <a:t> </a:t>
            </a:r>
            <a:r>
              <a:rPr lang="tr-TR" dirty="0" err="1"/>
              <a:t>because</a:t>
            </a:r>
            <a:r>
              <a:rPr lang="tr-TR" dirty="0"/>
              <a:t> </a:t>
            </a:r>
            <a:r>
              <a:rPr lang="tr-TR" dirty="0" err="1"/>
              <a:t>this</a:t>
            </a:r>
            <a:r>
              <a:rPr lang="tr-TR" dirty="0"/>
              <a:t> is </a:t>
            </a:r>
            <a:r>
              <a:rPr lang="tr-TR" dirty="0" err="1"/>
              <a:t>the</a:t>
            </a:r>
            <a:r>
              <a:rPr lang="tr-TR" dirty="0"/>
              <a:t> </a:t>
            </a:r>
            <a:r>
              <a:rPr lang="tr-TR" dirty="0" err="1"/>
              <a:t>closest</a:t>
            </a:r>
            <a:r>
              <a:rPr lang="tr-TR" dirty="0"/>
              <a:t> </a:t>
            </a:r>
            <a:r>
              <a:rPr lang="tr-TR" dirty="0" err="1"/>
              <a:t>location</a:t>
            </a:r>
            <a:r>
              <a:rPr lang="tr-TR" dirty="0"/>
              <a:t> </a:t>
            </a:r>
            <a:r>
              <a:rPr lang="tr-TR" dirty="0" err="1"/>
              <a:t>to</a:t>
            </a:r>
            <a:r>
              <a:rPr lang="tr-TR" dirty="0"/>
              <a:t> </a:t>
            </a:r>
            <a:r>
              <a:rPr lang="tr-TR" dirty="0" err="1"/>
              <a:t>the</a:t>
            </a:r>
            <a:r>
              <a:rPr lang="tr-TR" dirty="0"/>
              <a:t> </a:t>
            </a:r>
            <a:r>
              <a:rPr lang="tr-TR" dirty="0" err="1"/>
              <a:t>regions</a:t>
            </a:r>
            <a:r>
              <a:rPr lang="tr-TR" dirty="0"/>
              <a:t> </a:t>
            </a:r>
            <a:r>
              <a:rPr lang="tr-TR" dirty="0" err="1"/>
              <a:t>that</a:t>
            </a:r>
            <a:r>
              <a:rPr lang="tr-TR" dirty="0"/>
              <a:t> </a:t>
            </a:r>
            <a:r>
              <a:rPr lang="tr-TR" dirty="0" err="1"/>
              <a:t>need</a:t>
            </a:r>
            <a:r>
              <a:rPr lang="tr-TR" dirty="0"/>
              <a:t> it, in </a:t>
            </a:r>
            <a:r>
              <a:rPr lang="tr-TR" dirty="0" err="1"/>
              <a:t>order</a:t>
            </a:r>
            <a:r>
              <a:rPr lang="tr-TR" dirty="0"/>
              <a:t> </a:t>
            </a:r>
            <a:r>
              <a:rPr lang="tr-TR" dirty="0" err="1"/>
              <a:t>to</a:t>
            </a:r>
            <a:r>
              <a:rPr lang="tr-TR" dirty="0"/>
              <a:t> be </a:t>
            </a:r>
            <a:r>
              <a:rPr lang="tr-TR" dirty="0" err="1"/>
              <a:t>easy</a:t>
            </a:r>
            <a:r>
              <a:rPr lang="tr-TR" dirty="0"/>
              <a:t> </a:t>
            </a:r>
            <a:r>
              <a:rPr lang="tr-TR" dirty="0" err="1"/>
              <a:t>to</a:t>
            </a:r>
            <a:r>
              <a:rPr lang="tr-TR" dirty="0"/>
              <a:t> </a:t>
            </a:r>
            <a:r>
              <a:rPr lang="tr-TR" dirty="0" err="1"/>
              <a:t>deploy</a:t>
            </a:r>
            <a:r>
              <a:rPr lang="tr-TR" dirty="0"/>
              <a:t>. </a:t>
            </a:r>
            <a:r>
              <a:rPr lang="tr-TR" dirty="0" err="1"/>
              <a:t>We</a:t>
            </a:r>
            <a:r>
              <a:rPr lang="tr-TR" dirty="0"/>
              <a:t> </a:t>
            </a:r>
            <a:r>
              <a:rPr lang="tr-TR" dirty="0" err="1"/>
              <a:t>would</a:t>
            </a:r>
            <a:r>
              <a:rPr lang="tr-TR" dirty="0"/>
              <a:t> </a:t>
            </a:r>
            <a:r>
              <a:rPr lang="tr-TR" dirty="0" err="1"/>
              <a:t>never</a:t>
            </a:r>
            <a:r>
              <a:rPr lang="tr-TR" dirty="0"/>
              <a:t> </a:t>
            </a:r>
            <a:r>
              <a:rPr lang="tr-TR" dirty="0" err="1"/>
              <a:t>know</a:t>
            </a:r>
            <a:r>
              <a:rPr lang="tr-TR" dirty="0"/>
              <a:t> </a:t>
            </a:r>
            <a:r>
              <a:rPr lang="tr-TR" dirty="0" err="1"/>
              <a:t>without</a:t>
            </a:r>
            <a:r>
              <a:rPr lang="tr-TR" dirty="0"/>
              <a:t> </a:t>
            </a:r>
            <a:r>
              <a:rPr lang="tr-TR" dirty="0" err="1"/>
              <a:t>investigating</a:t>
            </a:r>
            <a:r>
              <a:rPr lang="tr-TR" dirty="0"/>
              <a:t> </a:t>
            </a:r>
            <a:r>
              <a:rPr lang="tr-TR" dirty="0" err="1"/>
              <a:t>the</a:t>
            </a:r>
            <a:r>
              <a:rPr lang="tr-TR" dirty="0"/>
              <a:t> </a:t>
            </a:r>
            <a:r>
              <a:rPr lang="tr-TR" dirty="0" err="1"/>
              <a:t>causes</a:t>
            </a:r>
            <a:r>
              <a:rPr lang="tr-TR" dirty="0"/>
              <a:t>.</a:t>
            </a:r>
          </a:p>
          <a:p>
            <a:pPr algn="just"/>
            <a:r>
              <a:rPr lang="tr-TR" dirty="0"/>
              <a:t> </a:t>
            </a:r>
          </a:p>
          <a:p>
            <a:pPr algn="just"/>
            <a:r>
              <a:rPr lang="tr-TR" dirty="0" err="1"/>
              <a:t>The</a:t>
            </a:r>
            <a:r>
              <a:rPr lang="tr-TR" dirty="0"/>
              <a:t> </a:t>
            </a:r>
            <a:r>
              <a:rPr lang="tr-TR" dirty="0" err="1"/>
              <a:t>work</a:t>
            </a:r>
            <a:r>
              <a:rPr lang="tr-TR" dirty="0"/>
              <a:t> </a:t>
            </a:r>
            <a:r>
              <a:rPr lang="tr-TR" dirty="0" err="1"/>
              <a:t>we</a:t>
            </a:r>
            <a:r>
              <a:rPr lang="tr-TR" dirty="0"/>
              <a:t> </a:t>
            </a:r>
            <a:r>
              <a:rPr lang="tr-TR" dirty="0" err="1"/>
              <a:t>did</a:t>
            </a:r>
            <a:r>
              <a:rPr lang="tr-TR" dirty="0"/>
              <a:t> in </a:t>
            </a:r>
            <a:r>
              <a:rPr lang="tr-TR" dirty="0" err="1"/>
              <a:t>this</a:t>
            </a:r>
            <a:r>
              <a:rPr lang="tr-TR" dirty="0"/>
              <a:t> </a:t>
            </a:r>
            <a:r>
              <a:rPr lang="tr-TR" dirty="0" err="1"/>
              <a:t>project</a:t>
            </a:r>
            <a:r>
              <a:rPr lang="tr-TR" dirty="0"/>
              <a:t> </a:t>
            </a:r>
            <a:r>
              <a:rPr lang="tr-TR" dirty="0" err="1"/>
              <a:t>was</a:t>
            </a:r>
            <a:r>
              <a:rPr lang="tr-TR" dirty="0"/>
              <a:t> a </a:t>
            </a:r>
            <a:r>
              <a:rPr lang="tr-TR" dirty="0" err="1"/>
              <a:t>little</a:t>
            </a:r>
            <a:r>
              <a:rPr lang="tr-TR" dirty="0"/>
              <a:t> </a:t>
            </a:r>
            <a:r>
              <a:rPr lang="tr-TR" dirty="0" err="1"/>
              <a:t>challenging</a:t>
            </a:r>
            <a:r>
              <a:rPr lang="tr-TR" dirty="0"/>
              <a:t>. </a:t>
            </a:r>
            <a:r>
              <a:rPr lang="tr-TR" dirty="0" err="1"/>
              <a:t>We</a:t>
            </a:r>
            <a:r>
              <a:rPr lang="tr-TR" dirty="0"/>
              <a:t> had </a:t>
            </a:r>
            <a:r>
              <a:rPr lang="tr-TR" dirty="0" err="1"/>
              <a:t>two</a:t>
            </a:r>
            <a:r>
              <a:rPr lang="tr-TR" dirty="0"/>
              <a:t> </a:t>
            </a:r>
            <a:r>
              <a:rPr lang="tr-TR" dirty="0" err="1"/>
              <a:t>different</a:t>
            </a:r>
            <a:r>
              <a:rPr lang="tr-TR" dirty="0"/>
              <a:t> data </a:t>
            </a:r>
            <a:r>
              <a:rPr lang="tr-TR" dirty="0" err="1"/>
              <a:t>sets</a:t>
            </a:r>
            <a:r>
              <a:rPr lang="tr-TR" dirty="0"/>
              <a:t>. </a:t>
            </a:r>
            <a:r>
              <a:rPr lang="tr-TR" dirty="0" err="1"/>
              <a:t>In</a:t>
            </a:r>
            <a:r>
              <a:rPr lang="tr-TR" dirty="0"/>
              <a:t> </a:t>
            </a:r>
            <a:r>
              <a:rPr lang="tr-TR" dirty="0" err="1"/>
              <a:t>our</a:t>
            </a:r>
            <a:r>
              <a:rPr lang="tr-TR" dirty="0"/>
              <a:t> data set </a:t>
            </a:r>
            <a:r>
              <a:rPr lang="tr-TR" dirty="0" err="1"/>
              <a:t>named</a:t>
            </a:r>
            <a:r>
              <a:rPr lang="tr-TR" dirty="0"/>
              <a:t> “abd2012”, </a:t>
            </a:r>
            <a:r>
              <a:rPr lang="tr-TR" dirty="0" err="1"/>
              <a:t>we</a:t>
            </a:r>
            <a:r>
              <a:rPr lang="tr-TR" dirty="0"/>
              <a:t> had 23205 </a:t>
            </a:r>
            <a:r>
              <a:rPr lang="tr-TR" dirty="0" err="1"/>
              <a:t>pieces</a:t>
            </a:r>
            <a:r>
              <a:rPr lang="tr-TR" dirty="0"/>
              <a:t> of data. </a:t>
            </a:r>
            <a:r>
              <a:rPr lang="tr-TR" dirty="0" err="1"/>
              <a:t>This</a:t>
            </a:r>
            <a:r>
              <a:rPr lang="tr-TR" dirty="0"/>
              <a:t> is a </a:t>
            </a:r>
            <a:r>
              <a:rPr lang="tr-TR" dirty="0" err="1"/>
              <a:t>very</a:t>
            </a:r>
            <a:r>
              <a:rPr lang="tr-TR" dirty="0"/>
              <a:t> </a:t>
            </a:r>
            <a:r>
              <a:rPr lang="tr-TR" dirty="0" err="1"/>
              <a:t>small</a:t>
            </a:r>
            <a:r>
              <a:rPr lang="tr-TR" dirty="0"/>
              <a:t> data set </a:t>
            </a:r>
            <a:r>
              <a:rPr lang="tr-TR" dirty="0" err="1"/>
              <a:t>actually</a:t>
            </a:r>
            <a:r>
              <a:rPr lang="tr-TR" dirty="0"/>
              <a:t>. </a:t>
            </a:r>
            <a:r>
              <a:rPr lang="tr-TR" dirty="0" err="1"/>
              <a:t>Our</a:t>
            </a:r>
            <a:r>
              <a:rPr lang="tr-TR" dirty="0"/>
              <a:t> </a:t>
            </a:r>
            <a:r>
              <a:rPr lang="tr-TR" dirty="0" err="1"/>
              <a:t>WindTurbines</a:t>
            </a:r>
            <a:r>
              <a:rPr lang="tr-TR" dirty="0"/>
              <a:t> data set is </a:t>
            </a:r>
            <a:r>
              <a:rPr lang="tr-TR" dirty="0" err="1"/>
              <a:t>slightly</a:t>
            </a:r>
            <a:r>
              <a:rPr lang="tr-TR" dirty="0"/>
              <a:t> </a:t>
            </a:r>
            <a:r>
              <a:rPr lang="tr-TR" dirty="0" err="1"/>
              <a:t>larger</a:t>
            </a:r>
            <a:r>
              <a:rPr lang="tr-TR" dirty="0"/>
              <a:t>. </a:t>
            </a:r>
            <a:r>
              <a:rPr lang="tr-TR" dirty="0" err="1"/>
              <a:t>We</a:t>
            </a:r>
            <a:r>
              <a:rPr lang="tr-TR" dirty="0"/>
              <a:t> </a:t>
            </a:r>
            <a:r>
              <a:rPr lang="tr-TR" dirty="0" err="1"/>
              <a:t>have</a:t>
            </a:r>
            <a:r>
              <a:rPr lang="tr-TR" dirty="0"/>
              <a:t> 1.567.232 </a:t>
            </a:r>
            <a:r>
              <a:rPr lang="tr-TR" dirty="0" err="1"/>
              <a:t>pieces</a:t>
            </a:r>
            <a:r>
              <a:rPr lang="tr-TR" dirty="0"/>
              <a:t> of data. </a:t>
            </a:r>
            <a:r>
              <a:rPr lang="tr-TR" dirty="0" err="1"/>
              <a:t>It</a:t>
            </a:r>
            <a:r>
              <a:rPr lang="tr-TR" dirty="0"/>
              <a:t> is not an </a:t>
            </a:r>
            <a:r>
              <a:rPr lang="tr-TR" dirty="0" err="1"/>
              <a:t>easy</a:t>
            </a:r>
            <a:r>
              <a:rPr lang="tr-TR" dirty="0"/>
              <a:t> </a:t>
            </a:r>
            <a:r>
              <a:rPr lang="tr-TR" dirty="0" err="1"/>
              <a:t>task</a:t>
            </a:r>
            <a:r>
              <a:rPr lang="tr-TR" dirty="0"/>
              <a:t> </a:t>
            </a:r>
            <a:r>
              <a:rPr lang="tr-TR" dirty="0" err="1"/>
              <a:t>to</a:t>
            </a:r>
            <a:r>
              <a:rPr lang="tr-TR" dirty="0"/>
              <a:t> </a:t>
            </a:r>
            <a:r>
              <a:rPr lang="tr-TR" dirty="0" err="1"/>
              <a:t>get</a:t>
            </a:r>
            <a:r>
              <a:rPr lang="tr-TR" dirty="0"/>
              <a:t> </a:t>
            </a:r>
            <a:r>
              <a:rPr lang="tr-TR" dirty="0" err="1"/>
              <a:t>meaningful</a:t>
            </a:r>
            <a:r>
              <a:rPr lang="tr-TR" dirty="0"/>
              <a:t> data </a:t>
            </a:r>
            <a:r>
              <a:rPr lang="tr-TR" dirty="0" err="1"/>
              <a:t>from</a:t>
            </a:r>
            <a:r>
              <a:rPr lang="tr-TR" dirty="0"/>
              <a:t> </a:t>
            </a:r>
            <a:r>
              <a:rPr lang="tr-TR" dirty="0" err="1"/>
              <a:t>such</a:t>
            </a:r>
            <a:r>
              <a:rPr lang="tr-TR" dirty="0"/>
              <a:t> a </a:t>
            </a:r>
            <a:r>
              <a:rPr lang="tr-TR" dirty="0" err="1"/>
              <a:t>large</a:t>
            </a:r>
            <a:r>
              <a:rPr lang="tr-TR" dirty="0"/>
              <a:t> </a:t>
            </a:r>
            <a:r>
              <a:rPr lang="tr-TR" dirty="0" err="1"/>
              <a:t>dataset</a:t>
            </a:r>
            <a:r>
              <a:rPr lang="tr-TR" dirty="0"/>
              <a:t>. Of </a:t>
            </a:r>
            <a:r>
              <a:rPr lang="tr-TR" dirty="0" err="1"/>
              <a:t>course</a:t>
            </a:r>
            <a:r>
              <a:rPr lang="tr-TR" dirty="0"/>
              <a:t>, </a:t>
            </a:r>
            <a:r>
              <a:rPr lang="tr-TR" dirty="0" err="1"/>
              <a:t>if</a:t>
            </a:r>
            <a:r>
              <a:rPr lang="tr-TR" dirty="0"/>
              <a:t> </a:t>
            </a:r>
            <a:r>
              <a:rPr lang="tr-TR" dirty="0" err="1"/>
              <a:t>you</a:t>
            </a:r>
            <a:r>
              <a:rPr lang="tr-TR" dirty="0"/>
              <a:t> </a:t>
            </a:r>
            <a:r>
              <a:rPr lang="tr-TR" dirty="0" err="1"/>
              <a:t>are</a:t>
            </a:r>
            <a:r>
              <a:rPr lang="tr-TR" dirty="0"/>
              <a:t> </a:t>
            </a:r>
            <a:r>
              <a:rPr lang="tr-TR" dirty="0" err="1"/>
              <a:t>dealing</a:t>
            </a:r>
            <a:r>
              <a:rPr lang="tr-TR" dirty="0"/>
              <a:t> </a:t>
            </a:r>
            <a:r>
              <a:rPr lang="tr-TR" dirty="0" err="1"/>
              <a:t>with</a:t>
            </a:r>
            <a:r>
              <a:rPr lang="tr-TR" dirty="0"/>
              <a:t> </a:t>
            </a:r>
            <a:r>
              <a:rPr lang="tr-TR" dirty="0" err="1"/>
              <a:t>larger</a:t>
            </a:r>
            <a:r>
              <a:rPr lang="tr-TR" dirty="0"/>
              <a:t> data, </a:t>
            </a:r>
            <a:r>
              <a:rPr lang="tr-TR" dirty="0" err="1"/>
              <a:t>you</a:t>
            </a:r>
            <a:r>
              <a:rPr lang="tr-TR" dirty="0"/>
              <a:t> </a:t>
            </a:r>
            <a:r>
              <a:rPr lang="tr-TR" dirty="0" err="1"/>
              <a:t>should</a:t>
            </a:r>
            <a:r>
              <a:rPr lang="tr-TR" dirty="0"/>
              <a:t> be </a:t>
            </a:r>
            <a:r>
              <a:rPr lang="tr-TR" dirty="0" err="1"/>
              <a:t>more</a:t>
            </a:r>
            <a:r>
              <a:rPr lang="tr-TR" dirty="0"/>
              <a:t> </a:t>
            </a:r>
            <a:r>
              <a:rPr lang="tr-TR" dirty="0" err="1"/>
              <a:t>prepared</a:t>
            </a:r>
            <a:r>
              <a:rPr lang="tr-TR" dirty="0"/>
              <a:t>.</a:t>
            </a:r>
          </a:p>
        </p:txBody>
      </p:sp>
    </p:spTree>
    <p:extLst>
      <p:ext uri="{BB962C8B-B14F-4D97-AF65-F5344CB8AC3E}">
        <p14:creationId xmlns:p14="http://schemas.microsoft.com/office/powerpoint/2010/main" val="1439884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8286EC6-4487-410F-80EE-F9A811E1420C}"/>
              </a:ext>
            </a:extLst>
          </p:cNvPr>
          <p:cNvSpPr/>
          <p:nvPr/>
        </p:nvSpPr>
        <p:spPr>
          <a:xfrm>
            <a:off x="4986227" y="421801"/>
            <a:ext cx="3576621" cy="707886"/>
          </a:xfrm>
          <a:prstGeom prst="rect">
            <a:avLst/>
          </a:prstGeom>
        </p:spPr>
        <p:txBody>
          <a:bodyPr wrap="none">
            <a:spAutoFit/>
          </a:bodyPr>
          <a:lstStyle/>
          <a:p>
            <a:pPr algn="ctr"/>
            <a:r>
              <a:rPr lang="tr-TR" sz="4000" dirty="0">
                <a:ln w="0"/>
                <a:solidFill>
                  <a:prstClr val="black"/>
                </a:solidFill>
                <a:effectLst>
                  <a:outerShdw blurRad="38100" dist="19050" dir="2700000" algn="tl" rotWithShape="0">
                    <a:prstClr val="black">
                      <a:alpha val="40000"/>
                    </a:prstClr>
                  </a:outerShdw>
                </a:effectLst>
                <a:latin typeface="Georgia" panose="02040502050405020303" pitchFamily="18" charset="0"/>
              </a:rPr>
              <a:t>CONCLUSION</a:t>
            </a:r>
            <a:endParaRPr lang="tr-TR" sz="48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sp>
        <p:nvSpPr>
          <p:cNvPr id="2" name="Dikdörtgen 1">
            <a:extLst>
              <a:ext uri="{FF2B5EF4-FFF2-40B4-BE49-F238E27FC236}">
                <a16:creationId xmlns:a16="http://schemas.microsoft.com/office/drawing/2014/main" id="{6E7327DE-2C98-44FA-A49B-7B8C4BFC3069}"/>
              </a:ext>
            </a:extLst>
          </p:cNvPr>
          <p:cNvSpPr/>
          <p:nvPr/>
        </p:nvSpPr>
        <p:spPr>
          <a:xfrm>
            <a:off x="1987125" y="1838961"/>
            <a:ext cx="9574823" cy="3416320"/>
          </a:xfrm>
          <a:prstGeom prst="rect">
            <a:avLst/>
          </a:prstGeom>
        </p:spPr>
        <p:txBody>
          <a:bodyPr wrap="square">
            <a:spAutoFit/>
          </a:bodyPr>
          <a:lstStyle/>
          <a:p>
            <a:r>
              <a:rPr lang="tr-TR" dirty="0" err="1"/>
              <a:t>The</a:t>
            </a:r>
            <a:r>
              <a:rPr lang="tr-TR" dirty="0"/>
              <a:t> </a:t>
            </a:r>
            <a:r>
              <a:rPr lang="tr-TR" dirty="0" err="1"/>
              <a:t>first</a:t>
            </a:r>
            <a:r>
              <a:rPr lang="tr-TR" dirty="0"/>
              <a:t> </a:t>
            </a:r>
            <a:r>
              <a:rPr lang="tr-TR" dirty="0" err="1"/>
              <a:t>thing</a:t>
            </a:r>
            <a:r>
              <a:rPr lang="tr-TR" dirty="0"/>
              <a:t> </a:t>
            </a:r>
            <a:r>
              <a:rPr lang="tr-TR" dirty="0" err="1"/>
              <a:t>we</a:t>
            </a:r>
            <a:r>
              <a:rPr lang="tr-TR" dirty="0"/>
              <a:t> </a:t>
            </a:r>
            <a:r>
              <a:rPr lang="tr-TR" dirty="0" err="1"/>
              <a:t>did</a:t>
            </a:r>
            <a:r>
              <a:rPr lang="tr-TR" dirty="0"/>
              <a:t> </a:t>
            </a:r>
            <a:r>
              <a:rPr lang="tr-TR" dirty="0" err="1"/>
              <a:t>was</a:t>
            </a:r>
            <a:r>
              <a:rPr lang="tr-TR" dirty="0"/>
              <a:t> </a:t>
            </a:r>
            <a:r>
              <a:rPr lang="tr-TR" dirty="0" err="1"/>
              <a:t>to</a:t>
            </a:r>
            <a:r>
              <a:rPr lang="tr-TR" dirty="0"/>
              <a:t> </a:t>
            </a:r>
            <a:r>
              <a:rPr lang="tr-TR" dirty="0" err="1"/>
              <a:t>upload</a:t>
            </a:r>
            <a:r>
              <a:rPr lang="tr-TR" dirty="0"/>
              <a:t> </a:t>
            </a:r>
            <a:r>
              <a:rPr lang="tr-TR" dirty="0" err="1"/>
              <a:t>the</a:t>
            </a:r>
            <a:r>
              <a:rPr lang="tr-TR" dirty="0"/>
              <a:t> data </a:t>
            </a:r>
            <a:r>
              <a:rPr lang="tr-TR" dirty="0" err="1"/>
              <a:t>to</a:t>
            </a:r>
            <a:r>
              <a:rPr lang="tr-TR" dirty="0"/>
              <a:t> </a:t>
            </a:r>
            <a:r>
              <a:rPr lang="tr-TR" dirty="0" err="1"/>
              <a:t>the</a:t>
            </a:r>
            <a:r>
              <a:rPr lang="tr-TR" dirty="0"/>
              <a:t> R </a:t>
            </a:r>
            <a:r>
              <a:rPr lang="tr-TR" dirty="0" err="1"/>
              <a:t>Studio</a:t>
            </a:r>
            <a:r>
              <a:rPr lang="tr-TR" dirty="0"/>
              <a:t> program </a:t>
            </a:r>
            <a:r>
              <a:rPr lang="tr-TR" dirty="0" err="1"/>
              <a:t>that</a:t>
            </a:r>
            <a:r>
              <a:rPr lang="tr-TR" dirty="0"/>
              <a:t> </a:t>
            </a:r>
            <a:r>
              <a:rPr lang="tr-TR" dirty="0" err="1"/>
              <a:t>we</a:t>
            </a:r>
            <a:r>
              <a:rPr lang="tr-TR" dirty="0"/>
              <a:t> </a:t>
            </a:r>
            <a:r>
              <a:rPr lang="tr-TR" dirty="0" err="1"/>
              <a:t>used</a:t>
            </a:r>
            <a:r>
              <a:rPr lang="tr-TR" dirty="0"/>
              <a:t> </a:t>
            </a:r>
            <a:r>
              <a:rPr lang="tr-TR" dirty="0" err="1"/>
              <a:t>to</a:t>
            </a:r>
            <a:r>
              <a:rPr lang="tr-TR" dirty="0"/>
              <a:t> </a:t>
            </a:r>
            <a:r>
              <a:rPr lang="tr-TR" dirty="0" err="1"/>
              <a:t>examine</a:t>
            </a:r>
            <a:r>
              <a:rPr lang="tr-TR" dirty="0"/>
              <a:t> </a:t>
            </a:r>
            <a:r>
              <a:rPr lang="tr-TR" dirty="0" err="1"/>
              <a:t>these</a:t>
            </a:r>
            <a:r>
              <a:rPr lang="tr-TR" dirty="0"/>
              <a:t> </a:t>
            </a:r>
            <a:r>
              <a:rPr lang="tr-TR" dirty="0" err="1"/>
              <a:t>complex</a:t>
            </a:r>
            <a:r>
              <a:rPr lang="tr-TR" dirty="0"/>
              <a:t> data. </a:t>
            </a:r>
            <a:r>
              <a:rPr lang="tr-TR" dirty="0" err="1"/>
              <a:t>Then</a:t>
            </a:r>
            <a:r>
              <a:rPr lang="tr-TR" dirty="0"/>
              <a:t>, </a:t>
            </a:r>
            <a:r>
              <a:rPr lang="tr-TR" dirty="0" err="1"/>
              <a:t>by</a:t>
            </a:r>
            <a:r>
              <a:rPr lang="tr-TR" dirty="0"/>
              <a:t> </a:t>
            </a:r>
            <a:r>
              <a:rPr lang="tr-TR" dirty="0" err="1"/>
              <a:t>looking</a:t>
            </a:r>
            <a:r>
              <a:rPr lang="tr-TR" dirty="0"/>
              <a:t> at </a:t>
            </a:r>
            <a:r>
              <a:rPr lang="tr-TR" dirty="0" err="1"/>
              <a:t>the</a:t>
            </a:r>
            <a:r>
              <a:rPr lang="tr-TR" dirty="0"/>
              <a:t> data </a:t>
            </a:r>
            <a:r>
              <a:rPr lang="tr-TR" dirty="0" err="1"/>
              <a:t>headers</a:t>
            </a:r>
            <a:r>
              <a:rPr lang="tr-TR" dirty="0"/>
              <a:t>, </a:t>
            </a:r>
            <a:r>
              <a:rPr lang="tr-TR" dirty="0" err="1"/>
              <a:t>we</a:t>
            </a:r>
            <a:r>
              <a:rPr lang="tr-TR" dirty="0"/>
              <a:t> </a:t>
            </a:r>
            <a:r>
              <a:rPr lang="tr-TR" dirty="0" err="1"/>
              <a:t>decided</a:t>
            </a:r>
            <a:r>
              <a:rPr lang="tr-TR" dirty="0"/>
              <a:t> </a:t>
            </a:r>
            <a:r>
              <a:rPr lang="tr-TR" dirty="0" err="1"/>
              <a:t>what</a:t>
            </a:r>
            <a:r>
              <a:rPr lang="tr-TR" dirty="0"/>
              <a:t> </a:t>
            </a:r>
            <a:r>
              <a:rPr lang="tr-TR" dirty="0" err="1"/>
              <a:t>to</a:t>
            </a:r>
            <a:r>
              <a:rPr lang="tr-TR" dirty="0"/>
              <a:t> do </a:t>
            </a:r>
            <a:r>
              <a:rPr lang="tr-TR" dirty="0" err="1"/>
              <a:t>or</a:t>
            </a:r>
            <a:r>
              <a:rPr lang="tr-TR" dirty="0"/>
              <a:t> </a:t>
            </a:r>
            <a:r>
              <a:rPr lang="tr-TR" dirty="0" err="1"/>
              <a:t>what</a:t>
            </a:r>
            <a:r>
              <a:rPr lang="tr-TR" dirty="0"/>
              <a:t> </a:t>
            </a:r>
            <a:r>
              <a:rPr lang="tr-TR" dirty="0" err="1"/>
              <a:t>we</a:t>
            </a:r>
            <a:r>
              <a:rPr lang="tr-TR" dirty="0"/>
              <a:t> </a:t>
            </a:r>
            <a:r>
              <a:rPr lang="tr-TR" dirty="0" err="1"/>
              <a:t>needed</a:t>
            </a:r>
            <a:r>
              <a:rPr lang="tr-TR" dirty="0"/>
              <a:t>. </a:t>
            </a:r>
            <a:r>
              <a:rPr lang="tr-TR" dirty="0" err="1"/>
              <a:t>Later</a:t>
            </a:r>
            <a:r>
              <a:rPr lang="tr-TR" dirty="0"/>
              <a:t>, </a:t>
            </a:r>
            <a:r>
              <a:rPr lang="tr-TR" dirty="0" err="1"/>
              <a:t>we</a:t>
            </a:r>
            <a:r>
              <a:rPr lang="tr-TR" dirty="0"/>
              <a:t> </a:t>
            </a:r>
            <a:r>
              <a:rPr lang="tr-TR" dirty="0" err="1"/>
              <a:t>have</a:t>
            </a:r>
            <a:r>
              <a:rPr lang="tr-TR" dirty="0"/>
              <a:t> </a:t>
            </a:r>
            <a:r>
              <a:rPr lang="tr-TR" dirty="0" err="1"/>
              <a:t>simplified</a:t>
            </a:r>
            <a:r>
              <a:rPr lang="tr-TR" dirty="0"/>
              <a:t> </a:t>
            </a:r>
            <a:r>
              <a:rPr lang="tr-TR" dirty="0" err="1"/>
              <a:t>the</a:t>
            </a:r>
            <a:r>
              <a:rPr lang="tr-TR" dirty="0"/>
              <a:t> data set </a:t>
            </a:r>
            <a:r>
              <a:rPr lang="tr-TR" dirty="0" err="1"/>
              <a:t>by</a:t>
            </a:r>
            <a:r>
              <a:rPr lang="tr-TR" dirty="0"/>
              <a:t> </a:t>
            </a:r>
            <a:r>
              <a:rPr lang="tr-TR" dirty="0" err="1"/>
              <a:t>removing</a:t>
            </a:r>
            <a:r>
              <a:rPr lang="tr-TR" dirty="0"/>
              <a:t> </a:t>
            </a:r>
            <a:r>
              <a:rPr lang="tr-TR" dirty="0" err="1"/>
              <a:t>the</a:t>
            </a:r>
            <a:r>
              <a:rPr lang="tr-TR" dirty="0"/>
              <a:t> </a:t>
            </a:r>
            <a:r>
              <a:rPr lang="tr-TR" dirty="0" err="1"/>
              <a:t>undesirable</a:t>
            </a:r>
            <a:r>
              <a:rPr lang="tr-TR" dirty="0"/>
              <a:t> data. </a:t>
            </a:r>
            <a:r>
              <a:rPr lang="tr-TR" dirty="0" err="1"/>
              <a:t>Then</a:t>
            </a:r>
            <a:r>
              <a:rPr lang="tr-TR" dirty="0"/>
              <a:t> </a:t>
            </a:r>
            <a:r>
              <a:rPr lang="tr-TR" dirty="0" err="1"/>
              <a:t>we</a:t>
            </a:r>
            <a:r>
              <a:rPr lang="tr-TR" dirty="0"/>
              <a:t> </a:t>
            </a:r>
            <a:r>
              <a:rPr lang="tr-TR" dirty="0" err="1"/>
              <a:t>cleared</a:t>
            </a:r>
            <a:r>
              <a:rPr lang="tr-TR" dirty="0"/>
              <a:t> </a:t>
            </a:r>
            <a:r>
              <a:rPr lang="tr-TR" dirty="0" err="1"/>
              <a:t>the</a:t>
            </a:r>
            <a:r>
              <a:rPr lang="tr-TR" dirty="0"/>
              <a:t> </a:t>
            </a:r>
            <a:r>
              <a:rPr lang="tr-TR" dirty="0" err="1"/>
              <a:t>rows</a:t>
            </a:r>
            <a:r>
              <a:rPr lang="tr-TR" dirty="0"/>
              <a:t> </a:t>
            </a:r>
            <a:r>
              <a:rPr lang="tr-TR" dirty="0" err="1"/>
              <a:t>and</a:t>
            </a:r>
            <a:r>
              <a:rPr lang="tr-TR" dirty="0"/>
              <a:t> </a:t>
            </a:r>
            <a:r>
              <a:rPr lang="tr-TR" dirty="0" err="1"/>
              <a:t>columns</a:t>
            </a:r>
            <a:r>
              <a:rPr lang="tr-TR" dirty="0"/>
              <a:t> </a:t>
            </a:r>
            <a:r>
              <a:rPr lang="tr-TR" dirty="0" err="1"/>
              <a:t>that</a:t>
            </a:r>
            <a:r>
              <a:rPr lang="tr-TR" dirty="0"/>
              <a:t> </a:t>
            </a:r>
            <a:r>
              <a:rPr lang="tr-TR" dirty="0" err="1"/>
              <a:t>are</a:t>
            </a:r>
            <a:r>
              <a:rPr lang="tr-TR" dirty="0"/>
              <a:t> </a:t>
            </a:r>
            <a:r>
              <a:rPr lang="tr-TR" dirty="0" err="1"/>
              <a:t>meaningless</a:t>
            </a:r>
            <a:r>
              <a:rPr lang="tr-TR" dirty="0"/>
              <a:t> </a:t>
            </a:r>
            <a:r>
              <a:rPr lang="tr-TR" dirty="0" err="1"/>
              <a:t>and</a:t>
            </a:r>
            <a:r>
              <a:rPr lang="tr-TR" dirty="0"/>
              <a:t> </a:t>
            </a:r>
            <a:r>
              <a:rPr lang="tr-TR" dirty="0" err="1"/>
              <a:t>empty</a:t>
            </a:r>
            <a:r>
              <a:rPr lang="tr-TR" dirty="0"/>
              <a:t> </a:t>
            </a:r>
            <a:r>
              <a:rPr lang="tr-TR" dirty="0" err="1"/>
              <a:t>from</a:t>
            </a:r>
            <a:r>
              <a:rPr lang="tr-TR" dirty="0"/>
              <a:t> </a:t>
            </a:r>
            <a:r>
              <a:rPr lang="tr-TR" dirty="0" err="1"/>
              <a:t>the</a:t>
            </a:r>
            <a:r>
              <a:rPr lang="tr-TR" dirty="0"/>
              <a:t> </a:t>
            </a:r>
            <a:r>
              <a:rPr lang="tr-TR" dirty="0" err="1"/>
              <a:t>remaining</a:t>
            </a:r>
            <a:r>
              <a:rPr lang="tr-TR" dirty="0"/>
              <a:t> data. </a:t>
            </a:r>
            <a:r>
              <a:rPr lang="tr-TR" dirty="0" err="1"/>
              <a:t>And</a:t>
            </a:r>
            <a:r>
              <a:rPr lang="tr-TR" dirty="0"/>
              <a:t> in </a:t>
            </a:r>
            <a:r>
              <a:rPr lang="tr-TR" dirty="0" err="1"/>
              <a:t>the</a:t>
            </a:r>
            <a:r>
              <a:rPr lang="tr-TR" dirty="0"/>
              <a:t> </a:t>
            </a:r>
            <a:r>
              <a:rPr lang="tr-TR" dirty="0" err="1"/>
              <a:t>end</a:t>
            </a:r>
            <a:r>
              <a:rPr lang="tr-TR" dirty="0"/>
              <a:t> </a:t>
            </a:r>
            <a:r>
              <a:rPr lang="tr-TR" dirty="0" err="1"/>
              <a:t>we</a:t>
            </a:r>
            <a:r>
              <a:rPr lang="tr-TR" dirty="0"/>
              <a:t> </a:t>
            </a:r>
            <a:r>
              <a:rPr lang="tr-TR" dirty="0" err="1"/>
              <a:t>have</a:t>
            </a:r>
            <a:r>
              <a:rPr lang="tr-TR" dirty="0"/>
              <a:t> a </a:t>
            </a:r>
            <a:r>
              <a:rPr lang="tr-TR" dirty="0" err="1"/>
              <a:t>meaningful</a:t>
            </a:r>
            <a:r>
              <a:rPr lang="tr-TR" dirty="0"/>
              <a:t> data set. </a:t>
            </a:r>
            <a:r>
              <a:rPr lang="tr-TR" dirty="0" err="1"/>
              <a:t>Then</a:t>
            </a:r>
            <a:r>
              <a:rPr lang="tr-TR" dirty="0"/>
              <a:t> </a:t>
            </a:r>
            <a:r>
              <a:rPr lang="tr-TR" dirty="0" err="1"/>
              <a:t>we</a:t>
            </a:r>
            <a:r>
              <a:rPr lang="tr-TR" dirty="0"/>
              <a:t> </a:t>
            </a:r>
            <a:r>
              <a:rPr lang="tr-TR" dirty="0" err="1"/>
              <a:t>grouped</a:t>
            </a:r>
            <a:r>
              <a:rPr lang="tr-TR" dirty="0"/>
              <a:t> </a:t>
            </a:r>
            <a:r>
              <a:rPr lang="tr-TR" dirty="0" err="1"/>
              <a:t>them</a:t>
            </a:r>
            <a:r>
              <a:rPr lang="tr-TR" dirty="0"/>
              <a:t> </a:t>
            </a:r>
            <a:r>
              <a:rPr lang="tr-TR" dirty="0" err="1"/>
              <a:t>more</a:t>
            </a:r>
            <a:r>
              <a:rPr lang="tr-TR" dirty="0"/>
              <a:t> </a:t>
            </a:r>
            <a:r>
              <a:rPr lang="tr-TR" dirty="0" err="1"/>
              <a:t>comprehensible</a:t>
            </a:r>
            <a:r>
              <a:rPr lang="tr-TR" dirty="0"/>
              <a:t> </a:t>
            </a:r>
            <a:r>
              <a:rPr lang="tr-TR" dirty="0" err="1"/>
              <a:t>and</a:t>
            </a:r>
            <a:r>
              <a:rPr lang="tr-TR" dirty="0"/>
              <a:t> </a:t>
            </a:r>
            <a:r>
              <a:rPr lang="tr-TR" dirty="0" err="1"/>
              <a:t>finally</a:t>
            </a:r>
            <a:r>
              <a:rPr lang="tr-TR" dirty="0"/>
              <a:t> </a:t>
            </a:r>
            <a:r>
              <a:rPr lang="tr-TR" dirty="0" err="1"/>
              <a:t>we</a:t>
            </a:r>
            <a:r>
              <a:rPr lang="tr-TR" dirty="0"/>
              <a:t> </a:t>
            </a:r>
            <a:r>
              <a:rPr lang="tr-TR" dirty="0" err="1"/>
              <a:t>use</a:t>
            </a:r>
            <a:r>
              <a:rPr lang="tr-TR" dirty="0"/>
              <a:t> </a:t>
            </a:r>
            <a:r>
              <a:rPr lang="tr-TR" dirty="0" err="1"/>
              <a:t>our</a:t>
            </a:r>
            <a:r>
              <a:rPr lang="tr-TR" dirty="0"/>
              <a:t> </a:t>
            </a:r>
            <a:r>
              <a:rPr lang="tr-TR" dirty="0" err="1"/>
              <a:t>vision</a:t>
            </a:r>
            <a:r>
              <a:rPr lang="tr-TR" dirty="0"/>
              <a:t> </a:t>
            </a:r>
            <a:r>
              <a:rPr lang="tr-TR" dirty="0" err="1"/>
              <a:t>to</a:t>
            </a:r>
            <a:r>
              <a:rPr lang="tr-TR" dirty="0"/>
              <a:t> </a:t>
            </a:r>
            <a:r>
              <a:rPr lang="tr-TR" dirty="0" err="1"/>
              <a:t>draw</a:t>
            </a:r>
            <a:r>
              <a:rPr lang="tr-TR" dirty="0"/>
              <a:t> a </a:t>
            </a:r>
            <a:r>
              <a:rPr lang="tr-TR" dirty="0" err="1"/>
              <a:t>better</a:t>
            </a:r>
            <a:r>
              <a:rPr lang="tr-TR" dirty="0"/>
              <a:t> </a:t>
            </a:r>
            <a:r>
              <a:rPr lang="tr-TR" dirty="0" err="1"/>
              <a:t>interpretation</a:t>
            </a:r>
            <a:r>
              <a:rPr lang="tr-TR" dirty="0"/>
              <a:t> of </a:t>
            </a:r>
            <a:r>
              <a:rPr lang="tr-TR" dirty="0" err="1"/>
              <a:t>our</a:t>
            </a:r>
            <a:r>
              <a:rPr lang="tr-TR" dirty="0"/>
              <a:t> data </a:t>
            </a:r>
            <a:r>
              <a:rPr lang="tr-TR" dirty="0" err="1"/>
              <a:t>using</a:t>
            </a:r>
            <a:r>
              <a:rPr lang="tr-TR" dirty="0"/>
              <a:t> </a:t>
            </a:r>
            <a:r>
              <a:rPr lang="tr-TR" dirty="0" err="1"/>
              <a:t>the</a:t>
            </a:r>
            <a:r>
              <a:rPr lang="tr-TR" dirty="0"/>
              <a:t> </a:t>
            </a:r>
            <a:r>
              <a:rPr lang="tr-TR" dirty="0" err="1"/>
              <a:t>graphical</a:t>
            </a:r>
            <a:r>
              <a:rPr lang="tr-TR" dirty="0"/>
              <a:t> </a:t>
            </a:r>
            <a:r>
              <a:rPr lang="tr-TR" dirty="0" err="1"/>
              <a:t>function</a:t>
            </a:r>
            <a:r>
              <a:rPr lang="tr-TR" dirty="0"/>
              <a:t>.</a:t>
            </a:r>
          </a:p>
          <a:p>
            <a:r>
              <a:rPr lang="tr-TR" dirty="0"/>
              <a:t> </a:t>
            </a:r>
          </a:p>
          <a:p>
            <a:r>
              <a:rPr lang="tr-TR" dirty="0"/>
              <a:t> </a:t>
            </a:r>
          </a:p>
          <a:p>
            <a:r>
              <a:rPr lang="tr-TR" dirty="0" err="1"/>
              <a:t>Every</a:t>
            </a:r>
            <a:r>
              <a:rPr lang="tr-TR" dirty="0"/>
              <a:t> </a:t>
            </a:r>
            <a:r>
              <a:rPr lang="tr-TR" dirty="0" err="1"/>
              <a:t>result</a:t>
            </a:r>
            <a:r>
              <a:rPr lang="tr-TR" dirty="0"/>
              <a:t> </a:t>
            </a:r>
            <a:r>
              <a:rPr lang="tr-TR" dirty="0" err="1"/>
              <a:t>we</a:t>
            </a:r>
            <a:r>
              <a:rPr lang="tr-TR" dirty="0"/>
              <a:t> </a:t>
            </a:r>
            <a:r>
              <a:rPr lang="tr-TR" dirty="0" err="1"/>
              <a:t>get</a:t>
            </a:r>
            <a:r>
              <a:rPr lang="tr-TR" dirty="0"/>
              <a:t> </a:t>
            </a:r>
            <a:r>
              <a:rPr lang="tr-TR" dirty="0" err="1"/>
              <a:t>and</a:t>
            </a:r>
            <a:r>
              <a:rPr lang="tr-TR" dirty="0"/>
              <a:t> </a:t>
            </a:r>
            <a:r>
              <a:rPr lang="tr-TR" dirty="0" err="1"/>
              <a:t>each</a:t>
            </a:r>
            <a:r>
              <a:rPr lang="tr-TR" dirty="0"/>
              <a:t> </a:t>
            </a:r>
            <a:r>
              <a:rPr lang="tr-TR" dirty="0" err="1"/>
              <a:t>chart</a:t>
            </a:r>
            <a:r>
              <a:rPr lang="tr-TR" dirty="0"/>
              <a:t> is </a:t>
            </a:r>
            <a:r>
              <a:rPr lang="tr-TR" dirty="0" err="1"/>
              <a:t>now</a:t>
            </a:r>
            <a:r>
              <a:rPr lang="tr-TR" dirty="0"/>
              <a:t> a </a:t>
            </a:r>
            <a:r>
              <a:rPr lang="tr-TR" dirty="0" err="1"/>
              <a:t>new</a:t>
            </a:r>
            <a:r>
              <a:rPr lang="tr-TR" dirty="0"/>
              <a:t> </a:t>
            </a:r>
            <a:r>
              <a:rPr lang="tr-TR" dirty="0" err="1"/>
              <a:t>project</a:t>
            </a:r>
            <a:r>
              <a:rPr lang="tr-TR" dirty="0"/>
              <a:t>. </a:t>
            </a:r>
            <a:r>
              <a:rPr lang="tr-TR" dirty="0" err="1"/>
              <a:t>After</a:t>
            </a:r>
            <a:r>
              <a:rPr lang="tr-TR" dirty="0"/>
              <a:t> </a:t>
            </a:r>
            <a:r>
              <a:rPr lang="tr-TR" dirty="0" err="1"/>
              <a:t>that</a:t>
            </a:r>
            <a:r>
              <a:rPr lang="tr-TR" dirty="0"/>
              <a:t>, </a:t>
            </a:r>
            <a:r>
              <a:rPr lang="tr-TR" dirty="0" err="1"/>
              <a:t>decide</a:t>
            </a:r>
            <a:r>
              <a:rPr lang="tr-TR" dirty="0"/>
              <a:t> </a:t>
            </a:r>
            <a:r>
              <a:rPr lang="tr-TR" dirty="0" err="1"/>
              <a:t>which</a:t>
            </a:r>
            <a:r>
              <a:rPr lang="tr-TR" dirty="0"/>
              <a:t> </a:t>
            </a:r>
            <a:r>
              <a:rPr lang="tr-TR" dirty="0" err="1"/>
              <a:t>one</a:t>
            </a:r>
            <a:r>
              <a:rPr lang="tr-TR" dirty="0"/>
              <a:t> </a:t>
            </a:r>
            <a:r>
              <a:rPr lang="tr-TR" dirty="0" err="1"/>
              <a:t>we</a:t>
            </a:r>
            <a:r>
              <a:rPr lang="tr-TR" dirty="0"/>
              <a:t> </a:t>
            </a:r>
            <a:r>
              <a:rPr lang="tr-TR" dirty="0" err="1"/>
              <a:t>want</a:t>
            </a:r>
            <a:r>
              <a:rPr lang="tr-TR" dirty="0"/>
              <a:t> </a:t>
            </a:r>
            <a:r>
              <a:rPr lang="tr-TR" dirty="0" err="1"/>
              <a:t>to</a:t>
            </a:r>
            <a:r>
              <a:rPr lang="tr-TR" dirty="0"/>
              <a:t> do </a:t>
            </a:r>
            <a:r>
              <a:rPr lang="tr-TR" dirty="0" err="1"/>
              <a:t>or</a:t>
            </a:r>
            <a:r>
              <a:rPr lang="tr-TR" dirty="0"/>
              <a:t> </a:t>
            </a:r>
            <a:r>
              <a:rPr lang="tr-TR" dirty="0" err="1"/>
              <a:t>which</a:t>
            </a:r>
            <a:r>
              <a:rPr lang="tr-TR" dirty="0"/>
              <a:t> </a:t>
            </a:r>
            <a:r>
              <a:rPr lang="tr-TR" dirty="0" err="1"/>
              <a:t>one</a:t>
            </a:r>
            <a:r>
              <a:rPr lang="tr-TR" dirty="0"/>
              <a:t> </a:t>
            </a:r>
            <a:r>
              <a:rPr lang="tr-TR" dirty="0" err="1"/>
              <a:t>we</a:t>
            </a:r>
            <a:r>
              <a:rPr lang="tr-TR" dirty="0"/>
              <a:t> </a:t>
            </a:r>
            <a:r>
              <a:rPr lang="tr-TR" dirty="0" err="1"/>
              <a:t>need</a:t>
            </a:r>
            <a:r>
              <a:rPr lang="tr-TR" dirty="0"/>
              <a:t> </a:t>
            </a:r>
            <a:r>
              <a:rPr lang="tr-TR" dirty="0" err="1"/>
              <a:t>to</a:t>
            </a:r>
            <a:r>
              <a:rPr lang="tr-TR" dirty="0"/>
              <a:t> do </a:t>
            </a:r>
            <a:r>
              <a:rPr lang="tr-TR" dirty="0" err="1"/>
              <a:t>and</a:t>
            </a:r>
            <a:r>
              <a:rPr lang="tr-TR" dirty="0"/>
              <a:t> start a </a:t>
            </a:r>
            <a:r>
              <a:rPr lang="tr-TR" dirty="0" err="1"/>
              <a:t>new</a:t>
            </a:r>
            <a:r>
              <a:rPr lang="tr-TR" dirty="0"/>
              <a:t> </a:t>
            </a:r>
            <a:r>
              <a:rPr lang="tr-TR" dirty="0" err="1"/>
              <a:t>research</a:t>
            </a:r>
            <a:r>
              <a:rPr lang="tr-TR" dirty="0"/>
              <a:t> on </a:t>
            </a:r>
            <a:r>
              <a:rPr lang="tr-TR" dirty="0" err="1"/>
              <a:t>those</a:t>
            </a:r>
            <a:r>
              <a:rPr lang="tr-TR" dirty="0"/>
              <a:t> </a:t>
            </a:r>
            <a:r>
              <a:rPr lang="tr-TR" dirty="0" err="1"/>
              <a:t>results</a:t>
            </a:r>
            <a:r>
              <a:rPr lang="tr-TR" dirty="0"/>
              <a:t>. </a:t>
            </a:r>
            <a:r>
              <a:rPr lang="tr-TR" dirty="0" err="1"/>
              <a:t>It</a:t>
            </a:r>
            <a:r>
              <a:rPr lang="tr-TR" dirty="0"/>
              <a:t> </a:t>
            </a:r>
            <a:r>
              <a:rPr lang="tr-TR" dirty="0" err="1"/>
              <a:t>should</a:t>
            </a:r>
            <a:r>
              <a:rPr lang="tr-TR" dirty="0"/>
              <a:t> not be </a:t>
            </a:r>
            <a:r>
              <a:rPr lang="tr-TR" dirty="0" err="1"/>
              <a:t>forgotten</a:t>
            </a:r>
            <a:r>
              <a:rPr lang="tr-TR" dirty="0"/>
              <a:t> </a:t>
            </a:r>
            <a:r>
              <a:rPr lang="tr-TR" dirty="0" err="1"/>
              <a:t>that</a:t>
            </a:r>
            <a:r>
              <a:rPr lang="tr-TR" dirty="0"/>
              <a:t> </a:t>
            </a:r>
            <a:r>
              <a:rPr lang="tr-TR" dirty="0" err="1"/>
              <a:t>this</a:t>
            </a:r>
            <a:r>
              <a:rPr lang="tr-TR" dirty="0"/>
              <a:t> </a:t>
            </a:r>
            <a:r>
              <a:rPr lang="tr-TR" dirty="0" err="1"/>
              <a:t>work</a:t>
            </a:r>
            <a:r>
              <a:rPr lang="tr-TR" dirty="0"/>
              <a:t> can </a:t>
            </a:r>
            <a:r>
              <a:rPr lang="tr-TR" dirty="0" err="1"/>
              <a:t>prepare</a:t>
            </a:r>
            <a:r>
              <a:rPr lang="tr-TR" dirty="0"/>
              <a:t> a lot of </a:t>
            </a:r>
            <a:r>
              <a:rPr lang="tr-TR" dirty="0" err="1"/>
              <a:t>new</a:t>
            </a:r>
            <a:r>
              <a:rPr lang="tr-TR" dirty="0"/>
              <a:t> </a:t>
            </a:r>
            <a:r>
              <a:rPr lang="tr-TR" dirty="0" err="1"/>
              <a:t>work</a:t>
            </a:r>
            <a:r>
              <a:rPr lang="tr-TR" dirty="0"/>
              <a:t>.</a:t>
            </a:r>
          </a:p>
        </p:txBody>
      </p:sp>
    </p:spTree>
    <p:extLst>
      <p:ext uri="{BB962C8B-B14F-4D97-AF65-F5344CB8AC3E}">
        <p14:creationId xmlns:p14="http://schemas.microsoft.com/office/powerpoint/2010/main" val="200782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620D5FC-F3BD-42A9-81C7-7E2765D771D3}"/>
              </a:ext>
            </a:extLst>
          </p:cNvPr>
          <p:cNvSpPr/>
          <p:nvPr/>
        </p:nvSpPr>
        <p:spPr>
          <a:xfrm>
            <a:off x="2327709" y="531865"/>
            <a:ext cx="9286929" cy="1908215"/>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rPr>
              <a:t>How </a:t>
            </a:r>
            <a:r>
              <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rPr>
              <a:t>Can </a:t>
            </a:r>
            <a:r>
              <a:rPr lang="tr-TR" sz="32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We</a:t>
            </a:r>
            <a:r>
              <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32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Explain</a:t>
            </a:r>
            <a:r>
              <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kumimoji="0" lang="tr-TR" sz="3200" b="0" i="0" u="none" strike="noStrike" kern="1200" cap="none" spc="0" normalizeH="0" baseline="0" noProof="0" dirty="0" err="1">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rPr>
              <a:t>Big</a:t>
            </a:r>
            <a:r>
              <a:rPr kumimoji="0" lang="tr-TR"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rPr>
              <a:t> Data?</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endParaRPr>
          </a:p>
          <a:p>
            <a:pPr lvl="0" algn="just" defTabSz="457200"/>
            <a:r>
              <a:rPr kumimoji="0" lang="tr-TR" sz="16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rPr>
              <a:t>- </a:t>
            </a:r>
            <a:r>
              <a:rPr lang="en-US" dirty="0">
                <a:solidFill>
                  <a:prstClr val="black"/>
                </a:solidFill>
              </a:rPr>
              <a:t>Big data; social media shares, network logs, blogs, photos, videos, log files, such as all the data recovered from a variety of sources are converted into a meaningful and processable format.</a:t>
            </a:r>
            <a:endParaRPr kumimoji="0" lang="tr-TR" sz="28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endParaRPr>
          </a:p>
        </p:txBody>
      </p:sp>
      <p:pic>
        <p:nvPicPr>
          <p:cNvPr id="6" name="Resim 5">
            <a:extLst>
              <a:ext uri="{FF2B5EF4-FFF2-40B4-BE49-F238E27FC236}">
                <a16:creationId xmlns:a16="http://schemas.microsoft.com/office/drawing/2014/main" id="{6CFD2CBC-FD60-435A-818A-E1B40709D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878" y="2780907"/>
            <a:ext cx="7315199" cy="3121021"/>
          </a:xfrm>
          <a:prstGeom prst="rect">
            <a:avLst/>
          </a:prstGeom>
        </p:spPr>
      </p:pic>
    </p:spTree>
    <p:extLst>
      <p:ext uri="{BB962C8B-B14F-4D97-AF65-F5344CB8AC3E}">
        <p14:creationId xmlns:p14="http://schemas.microsoft.com/office/powerpoint/2010/main" val="1382702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8286EC6-4487-410F-80EE-F9A811E1420C}"/>
              </a:ext>
            </a:extLst>
          </p:cNvPr>
          <p:cNvSpPr/>
          <p:nvPr/>
        </p:nvSpPr>
        <p:spPr>
          <a:xfrm>
            <a:off x="2830061" y="1971469"/>
            <a:ext cx="7414210" cy="707886"/>
          </a:xfrm>
          <a:prstGeom prst="rect">
            <a:avLst/>
          </a:prstGeom>
        </p:spPr>
        <p:txBody>
          <a:bodyPr wrap="none">
            <a:spAutoFit/>
          </a:bodyPr>
          <a:lstStyle/>
          <a:p>
            <a:pPr algn="ctr"/>
            <a:r>
              <a:rPr lang="tr-TR" sz="40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Where</a:t>
            </a:r>
            <a:r>
              <a:rPr lang="tr-TR" sz="40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Can </a:t>
            </a:r>
            <a:r>
              <a:rPr lang="tr-TR" sz="40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You</a:t>
            </a:r>
            <a:r>
              <a:rPr lang="tr-TR" sz="40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40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Find</a:t>
            </a:r>
            <a:r>
              <a:rPr lang="tr-TR" sz="40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My </a:t>
            </a:r>
            <a:r>
              <a:rPr lang="tr-TR" sz="40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a:t>
            </a:r>
            <a:r>
              <a:rPr lang="tr-TR" sz="40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t>
            </a:r>
            <a:endParaRPr lang="tr-TR" sz="48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sp>
        <p:nvSpPr>
          <p:cNvPr id="3" name="Dikdörtgen 2">
            <a:extLst>
              <a:ext uri="{FF2B5EF4-FFF2-40B4-BE49-F238E27FC236}">
                <a16:creationId xmlns:a16="http://schemas.microsoft.com/office/drawing/2014/main" id="{ABF01509-CBBD-46A5-89B7-406F153E5FA0}"/>
              </a:ext>
            </a:extLst>
          </p:cNvPr>
          <p:cNvSpPr/>
          <p:nvPr/>
        </p:nvSpPr>
        <p:spPr>
          <a:xfrm>
            <a:off x="2339900" y="3255745"/>
            <a:ext cx="8394531" cy="1569660"/>
          </a:xfrm>
          <a:prstGeom prst="rect">
            <a:avLst/>
          </a:prstGeom>
        </p:spPr>
        <p:txBody>
          <a:bodyPr wrap="square">
            <a:spAutoFit/>
          </a:bodyPr>
          <a:lstStyle/>
          <a:p>
            <a:pPr algn="ctr"/>
            <a:r>
              <a:rPr lang="tr-TR" sz="2400" dirty="0" err="1"/>
              <a:t>You</a:t>
            </a:r>
            <a:r>
              <a:rPr lang="tr-TR" sz="2400" dirty="0"/>
              <a:t> can </a:t>
            </a:r>
            <a:r>
              <a:rPr lang="tr-TR" sz="2400" dirty="0" err="1"/>
              <a:t>find</a:t>
            </a:r>
            <a:r>
              <a:rPr lang="tr-TR" sz="2400" dirty="0"/>
              <a:t> </a:t>
            </a:r>
            <a:r>
              <a:rPr lang="tr-TR" sz="2400" dirty="0" err="1"/>
              <a:t>the</a:t>
            </a:r>
            <a:r>
              <a:rPr lang="tr-TR" sz="2400" dirty="0"/>
              <a:t> </a:t>
            </a:r>
            <a:r>
              <a:rPr lang="tr-TR" sz="2400" dirty="0" err="1"/>
              <a:t>presentation</a:t>
            </a:r>
            <a:r>
              <a:rPr lang="tr-TR" sz="2400" dirty="0"/>
              <a:t>, </a:t>
            </a:r>
            <a:r>
              <a:rPr lang="tr-TR" sz="2400" dirty="0" err="1"/>
              <a:t>all</a:t>
            </a:r>
            <a:r>
              <a:rPr lang="tr-TR" sz="2400" dirty="0"/>
              <a:t> R </a:t>
            </a:r>
            <a:r>
              <a:rPr lang="tr-TR" sz="2400" dirty="0" err="1"/>
              <a:t>codes</a:t>
            </a:r>
            <a:r>
              <a:rPr lang="tr-TR" sz="2400" dirty="0"/>
              <a:t>, </a:t>
            </a:r>
            <a:r>
              <a:rPr lang="tr-TR" sz="2400" dirty="0" err="1"/>
              <a:t>datasets</a:t>
            </a:r>
            <a:r>
              <a:rPr lang="tr-TR" sz="2400" dirty="0"/>
              <a:t> </a:t>
            </a:r>
            <a:r>
              <a:rPr lang="tr-TR" sz="2400" dirty="0" err="1"/>
              <a:t>and</a:t>
            </a:r>
            <a:r>
              <a:rPr lang="tr-TR" sz="2400" dirty="0"/>
              <a:t> </a:t>
            </a:r>
            <a:r>
              <a:rPr lang="tr-TR" sz="2400" dirty="0" err="1"/>
              <a:t>graphics</a:t>
            </a:r>
            <a:r>
              <a:rPr lang="tr-TR" sz="2400" dirty="0"/>
              <a:t> in </a:t>
            </a:r>
            <a:r>
              <a:rPr lang="tr-TR" sz="2400" dirty="0" err="1"/>
              <a:t>my</a:t>
            </a:r>
            <a:r>
              <a:rPr lang="tr-TR" sz="2400" dirty="0"/>
              <a:t> </a:t>
            </a:r>
            <a:r>
              <a:rPr lang="tr-TR" sz="2400" dirty="0" err="1"/>
              <a:t>github</a:t>
            </a:r>
            <a:r>
              <a:rPr lang="tr-TR" sz="2400" dirty="0"/>
              <a:t>.</a:t>
            </a:r>
          </a:p>
          <a:p>
            <a:pPr algn="ctr"/>
            <a:br>
              <a:rPr lang="tr-TR" sz="2400" dirty="0"/>
            </a:br>
            <a:r>
              <a:rPr lang="tr-TR" sz="2400" dirty="0"/>
              <a:t>«https://github.com/seckincanbaz/SmartGrid.git»</a:t>
            </a:r>
          </a:p>
        </p:txBody>
      </p:sp>
    </p:spTree>
    <p:extLst>
      <p:ext uri="{BB962C8B-B14F-4D97-AF65-F5344CB8AC3E}">
        <p14:creationId xmlns:p14="http://schemas.microsoft.com/office/powerpoint/2010/main" val="1103957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8286EC6-4487-410F-80EE-F9A811E1420C}"/>
              </a:ext>
            </a:extLst>
          </p:cNvPr>
          <p:cNvSpPr/>
          <p:nvPr/>
        </p:nvSpPr>
        <p:spPr>
          <a:xfrm>
            <a:off x="5172029" y="835687"/>
            <a:ext cx="2672526" cy="707886"/>
          </a:xfrm>
          <a:prstGeom prst="rect">
            <a:avLst/>
          </a:prstGeom>
        </p:spPr>
        <p:txBody>
          <a:bodyPr wrap="none">
            <a:spAutoFit/>
          </a:bodyPr>
          <a:lstStyle/>
          <a:p>
            <a:pPr algn="ctr"/>
            <a:r>
              <a:rPr lang="tr-TR" sz="4000" u="sng"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References</a:t>
            </a:r>
            <a:endParaRPr lang="tr-TR" sz="4800" u="sng"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sp>
        <p:nvSpPr>
          <p:cNvPr id="3" name="Dikdörtgen 2">
            <a:extLst>
              <a:ext uri="{FF2B5EF4-FFF2-40B4-BE49-F238E27FC236}">
                <a16:creationId xmlns:a16="http://schemas.microsoft.com/office/drawing/2014/main" id="{ABF01509-CBBD-46A5-89B7-406F153E5FA0}"/>
              </a:ext>
            </a:extLst>
          </p:cNvPr>
          <p:cNvSpPr/>
          <p:nvPr/>
        </p:nvSpPr>
        <p:spPr>
          <a:xfrm>
            <a:off x="2273812" y="2149966"/>
            <a:ext cx="9458038" cy="3293209"/>
          </a:xfrm>
          <a:prstGeom prst="rect">
            <a:avLst/>
          </a:prstGeom>
        </p:spPr>
        <p:txBody>
          <a:bodyPr wrap="none">
            <a:spAutoFit/>
          </a:bodyPr>
          <a:lstStyle/>
          <a:p>
            <a:pPr marL="285750" indent="-285750">
              <a:buFont typeface="Arial" panose="020B0604020202020204" pitchFamily="34" charset="0"/>
              <a:buChar char="•"/>
            </a:pPr>
            <a:r>
              <a:rPr lang="pt-BR" sz="1600" dirty="0"/>
              <a:t>https://openei.org/wiki/Information</a:t>
            </a:r>
          </a:p>
          <a:p>
            <a:pPr marL="285750" indent="-285750">
              <a:buFont typeface="Arial" panose="020B0604020202020204" pitchFamily="34" charset="0"/>
              <a:buChar char="•"/>
            </a:pPr>
            <a:r>
              <a:rPr lang="pt-BR" sz="1600" dirty="0"/>
              <a:t>https://openei.org/wiki/Data</a:t>
            </a:r>
          </a:p>
          <a:p>
            <a:pPr marL="285750" indent="-285750">
              <a:buFont typeface="Arial" panose="020B0604020202020204" pitchFamily="34" charset="0"/>
              <a:buChar char="•"/>
            </a:pPr>
            <a:r>
              <a:rPr lang="pt-BR" sz="1600" dirty="0"/>
              <a:t>https://openei.org/wiki/Map_of_Wind_Farms</a:t>
            </a:r>
          </a:p>
          <a:p>
            <a:pPr marL="285750" indent="-285750">
              <a:buFont typeface="Arial" panose="020B0604020202020204" pitchFamily="34" charset="0"/>
              <a:buChar char="•"/>
            </a:pPr>
            <a:r>
              <a:rPr lang="pt-BR" sz="1600" dirty="0"/>
              <a:t>https://openei.org/wiki/Map_of_Wind_Farms/Data</a:t>
            </a:r>
          </a:p>
          <a:p>
            <a:pPr marL="285750" indent="-285750">
              <a:buFont typeface="Arial" panose="020B0604020202020204" pitchFamily="34" charset="0"/>
              <a:buChar char="•"/>
            </a:pPr>
            <a:r>
              <a:rPr lang="pt-BR" sz="1600" dirty="0"/>
              <a:t>https://link.springer.com/article/10.1186/s40537-017-0070-y "DOI 10.1186/s40537-017-0070-y"</a:t>
            </a:r>
          </a:p>
          <a:p>
            <a:pPr marL="285750" indent="-285750">
              <a:buFont typeface="Arial" panose="020B0604020202020204" pitchFamily="34" charset="0"/>
              <a:buChar char="•"/>
            </a:pPr>
            <a:r>
              <a:rPr lang="pt-BR" sz="1600" dirty="0"/>
              <a:t>https://netvent.com/big-data-nedir/</a:t>
            </a:r>
          </a:p>
          <a:p>
            <a:pPr marL="285750" indent="-285750">
              <a:buFont typeface="Arial" panose="020B0604020202020204" pitchFamily="34" charset="0"/>
              <a:buChar char="•"/>
            </a:pPr>
            <a:r>
              <a:rPr lang="pt-BR" sz="1600" dirty="0"/>
              <a:t>http://www.prowmes.com/blog/akilli-sebeke-nedir/</a:t>
            </a:r>
          </a:p>
          <a:p>
            <a:pPr marL="285750" indent="-285750">
              <a:buFont typeface="Arial" panose="020B0604020202020204" pitchFamily="34" charset="0"/>
              <a:buChar char="•"/>
            </a:pPr>
            <a:r>
              <a:rPr lang="pt-BR" sz="1600" dirty="0"/>
              <a:t>https://smartgrid.ieee.org/images/files/pdf/big_data_analytics_white_paper.pdf</a:t>
            </a:r>
          </a:p>
          <a:p>
            <a:pPr marL="285750" indent="-285750">
              <a:buFont typeface="Arial" panose="020B0604020202020204" pitchFamily="34" charset="0"/>
              <a:buChar char="•"/>
            </a:pPr>
            <a:r>
              <a:rPr lang="pt-BR" sz="1600" dirty="0"/>
              <a:t>http://www.windturbinestar.com/monopole-tower.html</a:t>
            </a:r>
          </a:p>
          <a:p>
            <a:pPr marL="285750" indent="-285750">
              <a:buFont typeface="Arial" panose="020B0604020202020204" pitchFamily="34" charset="0"/>
              <a:buChar char="•"/>
            </a:pPr>
            <a:r>
              <a:rPr lang="pt-BR" sz="1600" dirty="0"/>
              <a:t>https://www.usgs.gov/about/about-us</a:t>
            </a:r>
          </a:p>
          <a:p>
            <a:pPr marL="285750" indent="-285750">
              <a:buFont typeface="Arial" panose="020B0604020202020204" pitchFamily="34" charset="0"/>
              <a:buChar char="•"/>
            </a:pPr>
            <a:r>
              <a:rPr lang="pt-BR" sz="1600" dirty="0"/>
              <a:t>https://www.kaggle.com/kumarmanish/wind-turbine-data-analysis/log</a:t>
            </a:r>
          </a:p>
          <a:p>
            <a:pPr marL="285750" indent="-285750">
              <a:buFont typeface="Arial" panose="020B0604020202020204" pitchFamily="34" charset="0"/>
              <a:buChar char="•"/>
            </a:pPr>
            <a:r>
              <a:rPr lang="pt-BR" sz="1600" dirty="0"/>
              <a:t>https://chesterenergyandpolicy.com/2018/05/29/making-energy-data-a-breeze-</a:t>
            </a:r>
            <a:endParaRPr lang="tr-TR" sz="1600" dirty="0"/>
          </a:p>
          <a:p>
            <a:pPr marL="285750" indent="-285750">
              <a:buFont typeface="Arial" panose="020B0604020202020204" pitchFamily="34" charset="0"/>
              <a:buChar char="•"/>
            </a:pPr>
            <a:r>
              <a:rPr lang="pt-BR" sz="1600" dirty="0"/>
              <a:t>the-u-s-wind-turbine-database/</a:t>
            </a:r>
            <a:endParaRPr lang="tr-TR" sz="1600" dirty="0"/>
          </a:p>
        </p:txBody>
      </p:sp>
    </p:spTree>
    <p:extLst>
      <p:ext uri="{BB962C8B-B14F-4D97-AF65-F5344CB8AC3E}">
        <p14:creationId xmlns:p14="http://schemas.microsoft.com/office/powerpoint/2010/main" val="1231755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FD327965-21A3-4E09-871F-A85C2B1C9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312" y="2440337"/>
            <a:ext cx="1887728" cy="1977325"/>
          </a:xfrm>
          <a:prstGeom prst="rect">
            <a:avLst/>
          </a:prstGeom>
        </p:spPr>
      </p:pic>
      <p:pic>
        <p:nvPicPr>
          <p:cNvPr id="5" name="Resim 4">
            <a:extLst>
              <a:ext uri="{FF2B5EF4-FFF2-40B4-BE49-F238E27FC236}">
                <a16:creationId xmlns:a16="http://schemas.microsoft.com/office/drawing/2014/main" id="{E76FEC3A-DB8E-4B19-8765-641110448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5288" y="2440337"/>
            <a:ext cx="1887728" cy="1977325"/>
          </a:xfrm>
          <a:prstGeom prst="rect">
            <a:avLst/>
          </a:prstGeom>
        </p:spPr>
      </p:pic>
      <p:sp>
        <p:nvSpPr>
          <p:cNvPr id="4" name="Dikdörtgen 3">
            <a:extLst>
              <a:ext uri="{FF2B5EF4-FFF2-40B4-BE49-F238E27FC236}">
                <a16:creationId xmlns:a16="http://schemas.microsoft.com/office/drawing/2014/main" id="{28286EC6-4487-410F-80EE-F9A811E1420C}"/>
              </a:ext>
            </a:extLst>
          </p:cNvPr>
          <p:cNvSpPr/>
          <p:nvPr/>
        </p:nvSpPr>
        <p:spPr>
          <a:xfrm>
            <a:off x="1925053" y="660883"/>
            <a:ext cx="9144000" cy="5401479"/>
          </a:xfrm>
          <a:prstGeom prst="rect">
            <a:avLst/>
          </a:prstGeom>
        </p:spPr>
        <p:txBody>
          <a:bodyPr wrap="square">
            <a:spAutoFit/>
          </a:bodyPr>
          <a:lstStyle/>
          <a:p>
            <a:pPr algn="ctr"/>
            <a:r>
              <a:rPr lang="tr-TR" sz="11500" u="sng" dirty="0">
                <a:ln w="0"/>
                <a:solidFill>
                  <a:srgbClr val="FF0000"/>
                </a:solidFill>
                <a:effectLst>
                  <a:outerShdw blurRad="38100" dist="19050" dir="2700000" algn="tl" rotWithShape="0">
                    <a:prstClr val="black">
                      <a:alpha val="40000"/>
                    </a:prstClr>
                  </a:outerShdw>
                </a:effectLst>
                <a:latin typeface="Georgia" panose="02040502050405020303" pitchFamily="18" charset="0"/>
              </a:rPr>
              <a:t>THANK YOU</a:t>
            </a:r>
          </a:p>
          <a:p>
            <a:pPr algn="ctr"/>
            <a:r>
              <a:rPr lang="tr-TR" sz="11500" u="sng" dirty="0">
                <a:ln w="0"/>
                <a:solidFill>
                  <a:srgbClr val="FF0000"/>
                </a:solidFill>
                <a:effectLst>
                  <a:outerShdw blurRad="38100" dist="19050" dir="2700000" algn="tl" rotWithShape="0">
                    <a:prstClr val="black">
                      <a:alpha val="40000"/>
                    </a:prstClr>
                  </a:outerShdw>
                </a:effectLst>
                <a:latin typeface="Georgia" panose="02040502050405020303" pitchFamily="18" charset="0"/>
              </a:rPr>
              <a:t>FOR</a:t>
            </a:r>
          </a:p>
          <a:p>
            <a:pPr algn="ctr"/>
            <a:r>
              <a:rPr lang="tr-TR" sz="11500" u="sng" dirty="0">
                <a:ln w="0"/>
                <a:solidFill>
                  <a:srgbClr val="FF0000"/>
                </a:solidFill>
                <a:effectLst>
                  <a:outerShdw blurRad="38100" dist="19050" dir="2700000" algn="tl" rotWithShape="0">
                    <a:prstClr val="black">
                      <a:alpha val="40000"/>
                    </a:prstClr>
                  </a:outerShdw>
                </a:effectLst>
                <a:latin typeface="Georgia" panose="02040502050405020303" pitchFamily="18" charset="0"/>
              </a:rPr>
              <a:t>LISTENING</a:t>
            </a:r>
            <a:endParaRPr lang="tr-TR" sz="16600" u="sng" dirty="0">
              <a:ln w="0"/>
              <a:solidFill>
                <a:srgbClr val="FF0000"/>
              </a:solidFill>
              <a:effectLst>
                <a:outerShdw blurRad="38100" dist="19050" dir="2700000" algn="tl" rotWithShape="0">
                  <a:prstClr val="black">
                    <a:alpha val="40000"/>
                  </a:prstClr>
                </a:outerShdw>
              </a:effectLst>
              <a:latin typeface="Georgia" panose="02040502050405020303" pitchFamily="18" charset="0"/>
            </a:endParaRPr>
          </a:p>
        </p:txBody>
      </p:sp>
    </p:spTree>
    <p:extLst>
      <p:ext uri="{BB962C8B-B14F-4D97-AF65-F5344CB8AC3E}">
        <p14:creationId xmlns:p14="http://schemas.microsoft.com/office/powerpoint/2010/main" val="124524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620D5FC-F3BD-42A9-81C7-7E2765D771D3}"/>
              </a:ext>
            </a:extLst>
          </p:cNvPr>
          <p:cNvSpPr/>
          <p:nvPr/>
        </p:nvSpPr>
        <p:spPr>
          <a:xfrm>
            <a:off x="2327709" y="531865"/>
            <a:ext cx="9286929" cy="1077218"/>
          </a:xfrm>
          <a:prstGeom prst="rect">
            <a:avLst/>
          </a:prstGeom>
          <a:noFill/>
        </p:spPr>
        <p:txBody>
          <a:bodyPr wrap="square" lIns="91440" tIns="45720" rIns="91440" bIns="45720">
            <a:spAutoFit/>
          </a:bodyPr>
          <a:lstStyle/>
          <a:p>
            <a:pPr lvl="0" algn="ctr" defTabSz="457200">
              <a:defRPr/>
            </a:pPr>
            <a:r>
              <a:rPr lang="en-US" sz="3200" dirty="0">
                <a:ln w="0"/>
                <a:solidFill>
                  <a:prstClr val="black"/>
                </a:solidFill>
                <a:effectLst>
                  <a:outerShdw blurRad="38100" dist="19050" dir="2700000" algn="tl" rotWithShape="0">
                    <a:prstClr val="black">
                      <a:alpha val="40000"/>
                    </a:prstClr>
                  </a:outerShdw>
                </a:effectLst>
                <a:latin typeface="Georgia" panose="02040502050405020303" pitchFamily="18" charset="0"/>
              </a:rPr>
              <a:t>The features of 5Vs Big Data model </a:t>
            </a:r>
            <a:r>
              <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endParaRPr>
          </a:p>
        </p:txBody>
      </p:sp>
      <p:pic>
        <p:nvPicPr>
          <p:cNvPr id="3" name="Resim 2">
            <a:extLst>
              <a:ext uri="{FF2B5EF4-FFF2-40B4-BE49-F238E27FC236}">
                <a16:creationId xmlns:a16="http://schemas.microsoft.com/office/drawing/2014/main" id="{4F9BFB88-E8E2-44CC-AF43-37BBAADF73E7}"/>
              </a:ext>
            </a:extLst>
          </p:cNvPr>
          <p:cNvPicPr>
            <a:picLocks noChangeAspect="1"/>
          </p:cNvPicPr>
          <p:nvPr/>
        </p:nvPicPr>
        <p:blipFill>
          <a:blip r:embed="rId3"/>
          <a:stretch>
            <a:fillRect/>
          </a:stretch>
        </p:blipFill>
        <p:spPr>
          <a:xfrm>
            <a:off x="4327639" y="1203439"/>
            <a:ext cx="5287067" cy="5122696"/>
          </a:xfrm>
          <a:prstGeom prst="rect">
            <a:avLst/>
          </a:prstGeom>
        </p:spPr>
      </p:pic>
    </p:spTree>
    <p:extLst>
      <p:ext uri="{BB962C8B-B14F-4D97-AF65-F5344CB8AC3E}">
        <p14:creationId xmlns:p14="http://schemas.microsoft.com/office/powerpoint/2010/main" val="333097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620D5FC-F3BD-42A9-81C7-7E2765D771D3}"/>
              </a:ext>
            </a:extLst>
          </p:cNvPr>
          <p:cNvSpPr/>
          <p:nvPr/>
        </p:nvSpPr>
        <p:spPr>
          <a:xfrm>
            <a:off x="2327709" y="531865"/>
            <a:ext cx="9286929" cy="5524589"/>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rPr>
              <a:t>Büyük Veri (</a:t>
            </a:r>
            <a:r>
              <a:rPr kumimoji="0" lang="tr-TR" sz="3200" b="0" i="0" u="none" strike="noStrike" kern="1200" cap="none" spc="0" normalizeH="0" baseline="0" noProof="0" dirty="0" err="1">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rPr>
              <a:t>Big</a:t>
            </a:r>
            <a:r>
              <a:rPr kumimoji="0" lang="tr-TR"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rPr>
              <a:t> Data) Bileşenleri</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endParaRPr>
          </a:p>
          <a:p>
            <a:pPr lvl="0" algn="just" defTabSz="457200" fontAlgn="base"/>
            <a:r>
              <a:rPr kumimoji="0" lang="tr-TR" sz="1700" b="1" i="0" u="none" strike="noStrike" kern="1200" cap="none" spc="0" normalizeH="0" baseline="0" noProof="0" dirty="0" err="1">
                <a:ln>
                  <a:noFill/>
                </a:ln>
                <a:solidFill>
                  <a:prstClr val="black"/>
                </a:solidFill>
                <a:effectLst/>
                <a:uLnTx/>
                <a:uFillTx/>
                <a:latin typeface="Century Gothic" panose="020B0502020202020204"/>
                <a:ea typeface="+mn-ea"/>
                <a:cs typeface="+mn-cs"/>
              </a:rPr>
              <a:t>Variety</a:t>
            </a:r>
            <a:r>
              <a:rPr lang="tr-TR" sz="1700" b="1" dirty="0">
                <a:solidFill>
                  <a:prstClr val="black"/>
                </a:solidFill>
                <a:latin typeface="Century Gothic" panose="020B0502020202020204"/>
              </a:rPr>
              <a:t> </a:t>
            </a:r>
            <a:r>
              <a:rPr kumimoji="0" lang="tr-TR" sz="1700" b="1"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kumimoji="0" lang="tr-TR" sz="17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lang="en-US" sz="1700" dirty="0">
                <a:solidFill>
                  <a:prstClr val="black"/>
                </a:solidFill>
              </a:rPr>
              <a:t>Since the data produced are generally non-structural and consist of data formats obtained from many different media, they must be integrated and can be transformed into each other.</a:t>
            </a:r>
            <a:endParaRPr lang="tr-TR" sz="1700" dirty="0">
              <a:solidFill>
                <a:prstClr val="black"/>
              </a:solidFill>
            </a:endParaRPr>
          </a:p>
          <a:p>
            <a:pPr lvl="0" algn="just" defTabSz="457200" fontAlgn="base"/>
            <a:r>
              <a:rPr kumimoji="0" lang="tr-TR" sz="1700" b="1" i="0" u="none" strike="noStrike" kern="1200" cap="none" spc="0" normalizeH="0" baseline="0" noProof="0" dirty="0" err="1">
                <a:ln>
                  <a:noFill/>
                </a:ln>
                <a:solidFill>
                  <a:prstClr val="black"/>
                </a:solidFill>
                <a:effectLst/>
                <a:uLnTx/>
                <a:uFillTx/>
                <a:latin typeface="Century Gothic" panose="020B0502020202020204"/>
                <a:ea typeface="+mn-ea"/>
                <a:cs typeface="+mn-cs"/>
              </a:rPr>
              <a:t>Velocity</a:t>
            </a:r>
            <a:r>
              <a:rPr kumimoji="0" lang="tr-TR" sz="1700" b="1"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tr-TR" sz="17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lang="en-US" sz="1700" dirty="0">
                <a:solidFill>
                  <a:prstClr val="black"/>
                </a:solidFill>
              </a:rPr>
              <a:t>Big data production is accelerating every day and this data reaches an incredible size per second. The fast growing data results in the increase in the number and variety of transactions that need the data, and we should be able to remove this density both software and hardware.</a:t>
            </a:r>
            <a:endParaRPr lang="tr-TR" sz="1700" dirty="0">
              <a:solidFill>
                <a:prstClr val="black"/>
              </a:solidFill>
            </a:endParaRPr>
          </a:p>
          <a:p>
            <a:pPr lvl="0" algn="just" defTabSz="457200" fontAlgn="base"/>
            <a:r>
              <a:rPr kumimoji="0" lang="tr-TR" sz="1700" b="1" i="0" u="none" strike="noStrike" kern="1200" cap="none" spc="0" normalizeH="0" baseline="0" noProof="0" dirty="0">
                <a:ln>
                  <a:noFill/>
                </a:ln>
                <a:solidFill>
                  <a:prstClr val="black"/>
                </a:solidFill>
                <a:effectLst/>
                <a:uLnTx/>
                <a:uFillTx/>
                <a:latin typeface="Century Gothic" panose="020B0502020202020204"/>
                <a:ea typeface="+mn-ea"/>
                <a:cs typeface="+mn-cs"/>
              </a:rPr>
              <a:t>Volume :</a:t>
            </a:r>
            <a:r>
              <a:rPr kumimoji="0" lang="tr-TR" sz="17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lang="en-US" sz="1700" dirty="0">
                <a:solidFill>
                  <a:prstClr val="black"/>
                </a:solidFill>
              </a:rPr>
              <a:t>Our data, which we call big data, may increase by increasing speed. Therefore, we need to think about how to deal with these masses of data and make our plans accordingly.</a:t>
            </a:r>
            <a:endParaRPr lang="tr-TR" sz="1700" dirty="0">
              <a:solidFill>
                <a:prstClr val="black"/>
              </a:solidFill>
            </a:endParaRPr>
          </a:p>
          <a:p>
            <a:pPr lvl="0" algn="just" defTabSz="457200" fontAlgn="base"/>
            <a:r>
              <a:rPr kumimoji="0" lang="tr-TR" sz="1700" b="1" i="0" u="none" strike="noStrike" kern="1200" cap="none" spc="0" normalizeH="0" baseline="0" noProof="0" dirty="0" err="1">
                <a:ln>
                  <a:noFill/>
                </a:ln>
                <a:solidFill>
                  <a:prstClr val="black"/>
                </a:solidFill>
                <a:effectLst/>
                <a:uLnTx/>
                <a:uFillTx/>
                <a:latin typeface="Century Gothic" panose="020B0502020202020204"/>
                <a:ea typeface="+mn-ea"/>
                <a:cs typeface="+mn-cs"/>
              </a:rPr>
              <a:t>Verification</a:t>
            </a:r>
            <a:r>
              <a:rPr kumimoji="0" lang="tr-TR" sz="1700" b="1" i="0" u="none" strike="noStrike" kern="1200" cap="none" spc="0" normalizeH="0" baseline="0" noProof="0" dirty="0">
                <a:ln>
                  <a:noFill/>
                </a:ln>
                <a:solidFill>
                  <a:prstClr val="black"/>
                </a:solidFill>
                <a:effectLst/>
                <a:uLnTx/>
                <a:uFillTx/>
                <a:latin typeface="Century Gothic" panose="020B0502020202020204"/>
                <a:ea typeface="+mn-ea"/>
                <a:cs typeface="+mn-cs"/>
              </a:rPr>
              <a:t> : </a:t>
            </a:r>
            <a:r>
              <a:rPr lang="en-US" sz="1700" dirty="0">
                <a:solidFill>
                  <a:prstClr val="black"/>
                </a:solidFill>
              </a:rPr>
              <a:t>Verification as another data component can also be seen when we need to check if the incoming data is safe during the flow of such rapidly growing data. This data may be seen by the right people or may need to remain hidden.</a:t>
            </a:r>
            <a:endParaRPr lang="tr-TR" sz="1700" dirty="0">
              <a:solidFill>
                <a:prstClr val="black"/>
              </a:solidFill>
            </a:endParaRPr>
          </a:p>
          <a:p>
            <a:pPr lvl="0" algn="just" defTabSz="457200" fontAlgn="base"/>
            <a:r>
              <a:rPr kumimoji="0" lang="tr-TR" sz="1700" b="1" i="0" u="none" strike="noStrike" kern="1200" cap="none" spc="0" normalizeH="0" baseline="0" noProof="0" dirty="0">
                <a:ln>
                  <a:noFill/>
                </a:ln>
                <a:solidFill>
                  <a:prstClr val="black"/>
                </a:solidFill>
                <a:effectLst/>
                <a:uLnTx/>
                <a:uFillTx/>
                <a:latin typeface="Century Gothic" panose="020B0502020202020204"/>
                <a:ea typeface="+mn-ea"/>
                <a:cs typeface="+mn-cs"/>
              </a:rPr>
              <a:t>Value :</a:t>
            </a:r>
            <a:r>
              <a:rPr kumimoji="0" lang="tr-TR" sz="17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lang="en-US" sz="1700" dirty="0">
                <a:solidFill>
                  <a:prstClr val="black"/>
                </a:solidFill>
              </a:rPr>
              <a:t> Perhaps one of the most important layers is the </a:t>
            </a:r>
            <a:r>
              <a:rPr lang="en-US" sz="1700" dirty="0" err="1">
                <a:solidFill>
                  <a:prstClr val="black"/>
                </a:solidFill>
              </a:rPr>
              <a:t>er</a:t>
            </a:r>
            <a:r>
              <a:rPr lang="en-US" sz="1700" dirty="0">
                <a:solidFill>
                  <a:prstClr val="black"/>
                </a:solidFill>
              </a:rPr>
              <a:t> Value </a:t>
            </a:r>
            <a:r>
              <a:rPr lang="en-US" sz="1700" dirty="0" err="1">
                <a:solidFill>
                  <a:prstClr val="black"/>
                </a:solidFill>
              </a:rPr>
              <a:t>en</a:t>
            </a:r>
            <a:r>
              <a:rPr lang="en-US" sz="1700" dirty="0">
                <a:solidFill>
                  <a:prstClr val="black"/>
                </a:solidFill>
              </a:rPr>
              <a:t> layer, after the data has been filtered from the above data components, the data obtained in the production and processing layers of the large data must provide added value for our company.</a:t>
            </a:r>
            <a:endParaRPr kumimoji="0" lang="tr-TR" sz="17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89026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620D5FC-F3BD-42A9-81C7-7E2765D771D3}"/>
              </a:ext>
            </a:extLst>
          </p:cNvPr>
          <p:cNvSpPr/>
          <p:nvPr/>
        </p:nvSpPr>
        <p:spPr>
          <a:xfrm>
            <a:off x="2327709" y="531865"/>
            <a:ext cx="9286929" cy="1631216"/>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err="1">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rPr>
              <a:t>What</a:t>
            </a:r>
            <a:r>
              <a:rPr kumimoji="0" lang="tr-TR"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rPr>
              <a:t> </a:t>
            </a:r>
            <a:r>
              <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rPr>
              <a:t>Is </a:t>
            </a:r>
            <a:r>
              <a:rPr kumimoji="0" lang="tr-TR"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rPr>
              <a:t>Smart </a:t>
            </a:r>
            <a:r>
              <a:rPr kumimoji="0" lang="tr-TR" sz="3200" b="0" i="0" u="none" strike="noStrike" kern="1200" cap="none" spc="0" normalizeH="0" baseline="0" noProof="0" dirty="0" err="1">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rPr>
              <a:t>Grid</a:t>
            </a:r>
            <a:r>
              <a:rPr kumimoji="0" lang="tr-TR"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endParaRPr>
          </a:p>
          <a:p>
            <a:pPr lvl="0" algn="just" defTabSz="457200"/>
            <a:r>
              <a:rPr kumimoji="0" lang="tr-TR" sz="16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rPr>
              <a:t>- </a:t>
            </a:r>
            <a:r>
              <a:rPr lang="en-US" dirty="0">
                <a:solidFill>
                  <a:prstClr val="black"/>
                </a:solidFill>
              </a:rPr>
              <a:t>Smart Grid is the monitoring and control of the electricity grids in order to provide easy and fast communication between the producer and the consumer.</a:t>
            </a:r>
            <a:endParaRPr kumimoji="0" lang="tr-TR" sz="28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endParaRPr>
          </a:p>
        </p:txBody>
      </p:sp>
      <p:pic>
        <p:nvPicPr>
          <p:cNvPr id="3" name="Resim 2">
            <a:extLst>
              <a:ext uri="{FF2B5EF4-FFF2-40B4-BE49-F238E27FC236}">
                <a16:creationId xmlns:a16="http://schemas.microsoft.com/office/drawing/2014/main" id="{7DC63F1F-57C3-4FE7-A35F-4CF5F4439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160" y="2384981"/>
            <a:ext cx="7058025" cy="3941154"/>
          </a:xfrm>
          <a:prstGeom prst="rect">
            <a:avLst/>
          </a:prstGeom>
        </p:spPr>
      </p:pic>
    </p:spTree>
    <p:extLst>
      <p:ext uri="{BB962C8B-B14F-4D97-AF65-F5344CB8AC3E}">
        <p14:creationId xmlns:p14="http://schemas.microsoft.com/office/powerpoint/2010/main" val="35624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620D5FC-F3BD-42A9-81C7-7E2765D771D3}"/>
              </a:ext>
            </a:extLst>
          </p:cNvPr>
          <p:cNvSpPr/>
          <p:nvPr/>
        </p:nvSpPr>
        <p:spPr>
          <a:xfrm>
            <a:off x="2327709" y="531865"/>
            <a:ext cx="9286929" cy="4124206"/>
          </a:xfrm>
          <a:prstGeom prst="rect">
            <a:avLst/>
          </a:prstGeom>
          <a:noFill/>
        </p:spPr>
        <p:txBody>
          <a:bodyPr wrap="square" lIns="91440" tIns="45720" rIns="91440" bIns="45720">
            <a:spAutoFit/>
          </a:bodyPr>
          <a:lstStyle/>
          <a:p>
            <a:pPr lvl="0" algn="ctr" defTabSz="457200"/>
            <a:r>
              <a:rPr lang="en-US" sz="3200" dirty="0">
                <a:ln w="0"/>
                <a:solidFill>
                  <a:prstClr val="black"/>
                </a:solidFill>
                <a:effectLst>
                  <a:outerShdw blurRad="38100" dist="19050" dir="2700000" algn="tl" rotWithShape="0">
                    <a:prstClr val="black">
                      <a:alpha val="40000"/>
                    </a:prstClr>
                  </a:outerShdw>
                </a:effectLst>
                <a:latin typeface="Georgia" panose="02040502050405020303" pitchFamily="18" charset="0"/>
              </a:rPr>
              <a:t>What are Smart Grid Benefits?</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a:p>
            <a:pPr lvl="0" algn="ctr" defTabSz="457200"/>
            <a:endParaRPr kumimoji="0" lang="tr-TR"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endParaRPr>
          </a:p>
          <a:p>
            <a:pPr lvl="0" algn="just" defTabSz="457200" fontAlgn="base"/>
            <a:r>
              <a:rPr lang="en-US" dirty="0">
                <a:solidFill>
                  <a:prstClr val="black"/>
                </a:solidFill>
              </a:rPr>
              <a:t>- Provides more efficient electricity transmission without energy losses.</a:t>
            </a:r>
          </a:p>
          <a:p>
            <a:pPr lvl="0" algn="just" defTabSz="457200" fontAlgn="base"/>
            <a:r>
              <a:rPr lang="en-US" dirty="0">
                <a:solidFill>
                  <a:prstClr val="black"/>
                </a:solidFill>
              </a:rPr>
              <a:t>- Provides rapid improvement of the system after electrical interruption.</a:t>
            </a:r>
          </a:p>
          <a:p>
            <a:pPr lvl="0" algn="just" defTabSz="457200" fontAlgn="base"/>
            <a:r>
              <a:rPr lang="en-US" dirty="0">
                <a:solidFill>
                  <a:prstClr val="black"/>
                </a:solidFill>
              </a:rPr>
              <a:t>-</a:t>
            </a:r>
            <a:r>
              <a:rPr lang="tr-TR" dirty="0">
                <a:solidFill>
                  <a:prstClr val="black"/>
                </a:solidFill>
              </a:rPr>
              <a:t> </a:t>
            </a:r>
            <a:r>
              <a:rPr lang="en-US" dirty="0">
                <a:solidFill>
                  <a:prstClr val="black"/>
                </a:solidFill>
              </a:rPr>
              <a:t>Provides the reduction of cost during the repair and determination of electrical faults and this reflects to consumers as low energy cost.</a:t>
            </a:r>
          </a:p>
          <a:p>
            <a:pPr lvl="0" algn="just" defTabSz="457200" fontAlgn="base"/>
            <a:r>
              <a:rPr lang="en-US" dirty="0">
                <a:solidFill>
                  <a:prstClr val="black"/>
                </a:solidFill>
              </a:rPr>
              <a:t>- </a:t>
            </a:r>
            <a:r>
              <a:rPr lang="tr-TR" dirty="0">
                <a:solidFill>
                  <a:prstClr val="black"/>
                </a:solidFill>
              </a:rPr>
              <a:t> </a:t>
            </a:r>
            <a:r>
              <a:rPr lang="en-US" dirty="0">
                <a:solidFill>
                  <a:prstClr val="black"/>
                </a:solidFill>
              </a:rPr>
              <a:t>It also provides lower energy prices and lower electricity prices.</a:t>
            </a:r>
          </a:p>
          <a:p>
            <a:pPr lvl="0" algn="just" defTabSz="457200" fontAlgn="base"/>
            <a:r>
              <a:rPr lang="en-US" dirty="0">
                <a:solidFill>
                  <a:prstClr val="black"/>
                </a:solidFill>
              </a:rPr>
              <a:t>-</a:t>
            </a:r>
            <a:r>
              <a:rPr lang="tr-TR" dirty="0">
                <a:solidFill>
                  <a:prstClr val="black"/>
                </a:solidFill>
              </a:rPr>
              <a:t> </a:t>
            </a:r>
            <a:r>
              <a:rPr lang="en-US" dirty="0">
                <a:solidFill>
                  <a:prstClr val="black"/>
                </a:solidFill>
              </a:rPr>
              <a:t>The establishment of large-scale and renewable power plants will increase network integration.</a:t>
            </a:r>
          </a:p>
          <a:p>
            <a:pPr lvl="0" algn="just" defTabSz="457200" fontAlgn="base"/>
            <a:r>
              <a:rPr lang="en-US" dirty="0">
                <a:solidFill>
                  <a:prstClr val="black"/>
                </a:solidFill>
              </a:rPr>
              <a:t>- </a:t>
            </a:r>
            <a:r>
              <a:rPr lang="tr-TR" dirty="0">
                <a:solidFill>
                  <a:prstClr val="black"/>
                </a:solidFill>
              </a:rPr>
              <a:t> </a:t>
            </a:r>
            <a:r>
              <a:rPr lang="en-US" dirty="0">
                <a:solidFill>
                  <a:prstClr val="black"/>
                </a:solidFill>
              </a:rPr>
              <a:t>It helps to ensure better integration of the personal or institutional power plants including renewable energy systems into the grid.</a:t>
            </a:r>
          </a:p>
          <a:p>
            <a:pPr lvl="0" algn="just" defTabSz="457200" fontAlgn="base"/>
            <a:r>
              <a:rPr lang="en-US" dirty="0">
                <a:solidFill>
                  <a:prstClr val="black"/>
                </a:solidFill>
              </a:rPr>
              <a:t>-</a:t>
            </a:r>
            <a:r>
              <a:rPr lang="tr-TR" dirty="0">
                <a:solidFill>
                  <a:prstClr val="black"/>
                </a:solidFill>
              </a:rPr>
              <a:t>  </a:t>
            </a:r>
            <a:r>
              <a:rPr lang="en-US" dirty="0">
                <a:solidFill>
                  <a:prstClr val="black"/>
                </a:solidFill>
              </a:rPr>
              <a:t>Most importantly developed in terms of security. It has the act of protecting itself against sabotage from outside.</a:t>
            </a:r>
            <a:endParaRPr kumimoji="0" lang="tr-T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67996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620D5FC-F3BD-42A9-81C7-7E2765D771D3}"/>
              </a:ext>
            </a:extLst>
          </p:cNvPr>
          <p:cNvSpPr/>
          <p:nvPr/>
        </p:nvSpPr>
        <p:spPr>
          <a:xfrm>
            <a:off x="2327709" y="531865"/>
            <a:ext cx="9286929" cy="584775"/>
          </a:xfrm>
          <a:prstGeom prst="rect">
            <a:avLst/>
          </a:prstGeom>
          <a:noFill/>
        </p:spPr>
        <p:txBody>
          <a:bodyPr wrap="square" lIns="91440" tIns="45720" rIns="91440" bIns="45720">
            <a:spAutoFit/>
          </a:bodyPr>
          <a:lstStyle/>
          <a:p>
            <a:pPr lvl="0" algn="ctr" defTabSz="457200"/>
            <a:r>
              <a:rPr lang="tr-TR" sz="32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Big</a:t>
            </a:r>
            <a:r>
              <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Data Analysis in Smart </a:t>
            </a:r>
            <a:r>
              <a:rPr lang="tr-TR" sz="32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Grid</a:t>
            </a:r>
            <a:endParaRPr kumimoji="0" lang="tr-TR"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eorgia" panose="02040502050405020303" pitchFamily="18" charset="0"/>
              <a:ea typeface="+mn-ea"/>
              <a:cs typeface="+mn-cs"/>
            </a:endParaRPr>
          </a:p>
        </p:txBody>
      </p:sp>
      <p:pic>
        <p:nvPicPr>
          <p:cNvPr id="2" name="Resim 1">
            <a:extLst>
              <a:ext uri="{FF2B5EF4-FFF2-40B4-BE49-F238E27FC236}">
                <a16:creationId xmlns:a16="http://schemas.microsoft.com/office/drawing/2014/main" id="{406F2D28-7711-42B5-82A0-4CF72E33D7AC}"/>
              </a:ext>
            </a:extLst>
          </p:cNvPr>
          <p:cNvPicPr>
            <a:picLocks noChangeAspect="1"/>
          </p:cNvPicPr>
          <p:nvPr/>
        </p:nvPicPr>
        <p:blipFill>
          <a:blip r:embed="rId3"/>
          <a:stretch>
            <a:fillRect/>
          </a:stretch>
        </p:blipFill>
        <p:spPr>
          <a:xfrm>
            <a:off x="862818" y="2146605"/>
            <a:ext cx="10751820" cy="2488875"/>
          </a:xfrm>
          <a:prstGeom prst="rect">
            <a:avLst/>
          </a:prstGeom>
        </p:spPr>
      </p:pic>
    </p:spTree>
    <p:extLst>
      <p:ext uri="{BB962C8B-B14F-4D97-AF65-F5344CB8AC3E}">
        <p14:creationId xmlns:p14="http://schemas.microsoft.com/office/powerpoint/2010/main" val="292033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18735305-4888-47E0-AA7A-B5E71BA08398}"/>
              </a:ext>
            </a:extLst>
          </p:cNvPr>
          <p:cNvSpPr/>
          <p:nvPr/>
        </p:nvSpPr>
        <p:spPr>
          <a:xfrm>
            <a:off x="1116624" y="1595735"/>
            <a:ext cx="10744200" cy="3139321"/>
          </a:xfrm>
          <a:prstGeom prst="rect">
            <a:avLst/>
          </a:prstGeom>
        </p:spPr>
        <p:txBody>
          <a:bodyPr wrap="square">
            <a:spAutoFit/>
          </a:bodyPr>
          <a:lstStyle/>
          <a:p>
            <a:pPr marL="285750" indent="-285750">
              <a:buFontTx/>
              <a:buChar char="-"/>
            </a:pPr>
            <a:r>
              <a:rPr lang="en-US" dirty="0">
                <a:solidFill>
                  <a:prstClr val="black"/>
                </a:solidFill>
              </a:rPr>
              <a:t>The United States Geological Survey (USGS) is a science bureau within the United States Department of the Interior. </a:t>
            </a:r>
            <a:endParaRPr lang="tr-TR" dirty="0">
              <a:solidFill>
                <a:prstClr val="black"/>
              </a:solidFill>
            </a:endParaRPr>
          </a:p>
          <a:p>
            <a:pPr marL="285750" indent="-285750">
              <a:buFontTx/>
              <a:buChar char="-"/>
            </a:pPr>
            <a:r>
              <a:rPr lang="en-US" dirty="0">
                <a:solidFill>
                  <a:prstClr val="black"/>
                </a:solidFill>
              </a:rPr>
              <a:t>This dataset provides industrial-scale onshore wind turbine locations in the United States, corresponding facility information, and turbine technical specifications. The database has wind turbine records that have been collected, digitized, </a:t>
            </a:r>
            <a:r>
              <a:rPr lang="en-US" dirty="0" err="1">
                <a:solidFill>
                  <a:prstClr val="black"/>
                </a:solidFill>
              </a:rPr>
              <a:t>locationally</a:t>
            </a:r>
            <a:r>
              <a:rPr lang="en-US" dirty="0">
                <a:solidFill>
                  <a:prstClr val="black"/>
                </a:solidFill>
              </a:rPr>
              <a:t> verified, and internally quality controlled. </a:t>
            </a:r>
            <a:endParaRPr lang="tr-TR" dirty="0">
              <a:solidFill>
                <a:prstClr val="black"/>
              </a:solidFill>
            </a:endParaRPr>
          </a:p>
          <a:p>
            <a:pPr marL="285750" indent="-285750">
              <a:buFontTx/>
              <a:buChar char="-"/>
            </a:pPr>
            <a:r>
              <a:rPr lang="tr-TR" dirty="0" err="1">
                <a:solidFill>
                  <a:prstClr val="black"/>
                </a:solidFill>
              </a:rPr>
              <a:t>Our</a:t>
            </a:r>
            <a:r>
              <a:rPr lang="tr-TR" dirty="0">
                <a:solidFill>
                  <a:prstClr val="black"/>
                </a:solidFill>
              </a:rPr>
              <a:t> </a:t>
            </a:r>
            <a:r>
              <a:rPr lang="tr-TR" dirty="0" err="1">
                <a:solidFill>
                  <a:prstClr val="black"/>
                </a:solidFill>
              </a:rPr>
              <a:t>first</a:t>
            </a:r>
            <a:r>
              <a:rPr lang="tr-TR" dirty="0">
                <a:solidFill>
                  <a:prstClr val="black"/>
                </a:solidFill>
              </a:rPr>
              <a:t> </a:t>
            </a:r>
            <a:r>
              <a:rPr lang="tr-TR" dirty="0" err="1">
                <a:solidFill>
                  <a:prstClr val="black"/>
                </a:solidFill>
              </a:rPr>
              <a:t>dataset</a:t>
            </a:r>
            <a:r>
              <a:rPr lang="tr-TR" dirty="0">
                <a:solidFill>
                  <a:prstClr val="black"/>
                </a:solidFill>
              </a:rPr>
              <a:t> </a:t>
            </a:r>
            <a:r>
              <a:rPr lang="tr-TR" dirty="0" err="1">
                <a:solidFill>
                  <a:prstClr val="black"/>
                </a:solidFill>
              </a:rPr>
              <a:t>includes</a:t>
            </a:r>
            <a:r>
              <a:rPr lang="tr-TR" dirty="0">
                <a:solidFill>
                  <a:prstClr val="black"/>
                </a:solidFill>
              </a:rPr>
              <a:t> </a:t>
            </a:r>
            <a:r>
              <a:rPr lang="tr-TR" dirty="0" err="1">
                <a:solidFill>
                  <a:prstClr val="black"/>
                </a:solidFill>
              </a:rPr>
              <a:t>these</a:t>
            </a:r>
            <a:r>
              <a:rPr lang="tr-TR" dirty="0">
                <a:solidFill>
                  <a:prstClr val="black"/>
                </a:solidFill>
              </a:rPr>
              <a:t> </a:t>
            </a:r>
            <a:r>
              <a:rPr lang="tr-TR">
                <a:solidFill>
                  <a:prstClr val="black"/>
                </a:solidFill>
              </a:rPr>
              <a:t>datas; </a:t>
            </a:r>
            <a:r>
              <a:rPr lang="tr-TR" dirty="0">
                <a:solidFill>
                  <a:prstClr val="black"/>
                </a:solidFill>
              </a:rPr>
              <a:t>FID, </a:t>
            </a:r>
            <a:r>
              <a:rPr lang="tr-TR" dirty="0" err="1">
                <a:solidFill>
                  <a:prstClr val="black"/>
                </a:solidFill>
              </a:rPr>
              <a:t>unique_id</a:t>
            </a:r>
            <a:r>
              <a:rPr lang="tr-TR" dirty="0">
                <a:solidFill>
                  <a:prstClr val="black"/>
                </a:solidFill>
              </a:rPr>
              <a:t>, </a:t>
            </a:r>
            <a:r>
              <a:rPr lang="tr-TR" dirty="0" err="1">
                <a:solidFill>
                  <a:prstClr val="black"/>
                </a:solidFill>
              </a:rPr>
              <a:t>site_name</a:t>
            </a:r>
            <a:r>
              <a:rPr lang="tr-TR" dirty="0">
                <a:solidFill>
                  <a:prstClr val="black"/>
                </a:solidFill>
              </a:rPr>
              <a:t>, </a:t>
            </a:r>
            <a:r>
              <a:rPr lang="tr-TR" dirty="0" err="1">
                <a:solidFill>
                  <a:prstClr val="black"/>
                </a:solidFill>
              </a:rPr>
              <a:t>total_turb</a:t>
            </a:r>
            <a:r>
              <a:rPr lang="tr-TR" dirty="0">
                <a:solidFill>
                  <a:prstClr val="black"/>
                </a:solidFill>
              </a:rPr>
              <a:t>, </a:t>
            </a:r>
            <a:r>
              <a:rPr lang="tr-TR" dirty="0" err="1">
                <a:solidFill>
                  <a:prstClr val="black"/>
                </a:solidFill>
              </a:rPr>
              <a:t>on_year</a:t>
            </a:r>
            <a:r>
              <a:rPr lang="tr-TR" dirty="0">
                <a:solidFill>
                  <a:prstClr val="black"/>
                </a:solidFill>
              </a:rPr>
              <a:t>, </a:t>
            </a:r>
            <a:r>
              <a:rPr lang="tr-TR" dirty="0" err="1">
                <a:solidFill>
                  <a:prstClr val="black"/>
                </a:solidFill>
              </a:rPr>
              <a:t>year_range</a:t>
            </a:r>
            <a:r>
              <a:rPr lang="tr-TR" dirty="0">
                <a:solidFill>
                  <a:prstClr val="black"/>
                </a:solidFill>
              </a:rPr>
              <a:t>, </a:t>
            </a:r>
            <a:r>
              <a:rPr lang="tr-TR" dirty="0" err="1">
                <a:solidFill>
                  <a:prstClr val="black"/>
                </a:solidFill>
              </a:rPr>
              <a:t>on_year_s</a:t>
            </a:r>
            <a:r>
              <a:rPr lang="tr-TR" dirty="0">
                <a:solidFill>
                  <a:prstClr val="black"/>
                </a:solidFill>
              </a:rPr>
              <a:t>, </a:t>
            </a:r>
            <a:r>
              <a:rPr lang="tr-TR" dirty="0" err="1">
                <a:solidFill>
                  <a:prstClr val="black"/>
                </a:solidFill>
              </a:rPr>
              <a:t>manufac</a:t>
            </a:r>
            <a:r>
              <a:rPr lang="tr-TR" dirty="0">
                <a:solidFill>
                  <a:prstClr val="black"/>
                </a:solidFill>
              </a:rPr>
              <a:t>, model, </a:t>
            </a:r>
            <a:r>
              <a:rPr lang="tr-TR" dirty="0" err="1">
                <a:solidFill>
                  <a:prstClr val="black"/>
                </a:solidFill>
              </a:rPr>
              <a:t>type_tower</a:t>
            </a:r>
            <a:r>
              <a:rPr lang="tr-TR" dirty="0">
                <a:solidFill>
                  <a:prstClr val="black"/>
                </a:solidFill>
              </a:rPr>
              <a:t>, </a:t>
            </a:r>
            <a:r>
              <a:rPr lang="tr-TR" dirty="0" err="1">
                <a:solidFill>
                  <a:prstClr val="black"/>
                </a:solidFill>
              </a:rPr>
              <a:t>decommiss</a:t>
            </a:r>
            <a:r>
              <a:rPr lang="tr-TR" dirty="0">
                <a:solidFill>
                  <a:prstClr val="black"/>
                </a:solidFill>
              </a:rPr>
              <a:t>, </a:t>
            </a:r>
            <a:r>
              <a:rPr lang="tr-TR" dirty="0" err="1">
                <a:solidFill>
                  <a:prstClr val="black"/>
                </a:solidFill>
              </a:rPr>
              <a:t>MW_turbine</a:t>
            </a:r>
            <a:r>
              <a:rPr lang="tr-TR" dirty="0">
                <a:solidFill>
                  <a:prstClr val="black"/>
                </a:solidFill>
              </a:rPr>
              <a:t>, </a:t>
            </a:r>
            <a:r>
              <a:rPr lang="tr-TR" dirty="0" err="1">
                <a:solidFill>
                  <a:prstClr val="black"/>
                </a:solidFill>
              </a:rPr>
              <a:t>total_cpcy</a:t>
            </a:r>
            <a:r>
              <a:rPr lang="tr-TR" dirty="0">
                <a:solidFill>
                  <a:prstClr val="black"/>
                </a:solidFill>
              </a:rPr>
              <a:t>, </a:t>
            </a:r>
            <a:r>
              <a:rPr lang="tr-TR" dirty="0" err="1">
                <a:solidFill>
                  <a:prstClr val="black"/>
                </a:solidFill>
              </a:rPr>
              <a:t>total_ht</a:t>
            </a:r>
            <a:r>
              <a:rPr lang="tr-TR" dirty="0">
                <a:solidFill>
                  <a:prstClr val="black"/>
                </a:solidFill>
              </a:rPr>
              <a:t>, </a:t>
            </a:r>
            <a:r>
              <a:rPr lang="tr-TR" dirty="0" err="1">
                <a:solidFill>
                  <a:prstClr val="black"/>
                </a:solidFill>
              </a:rPr>
              <a:t>tower_h</a:t>
            </a:r>
            <a:r>
              <a:rPr lang="tr-TR" dirty="0">
                <a:solidFill>
                  <a:prstClr val="black"/>
                </a:solidFill>
              </a:rPr>
              <a:t>, </a:t>
            </a:r>
            <a:r>
              <a:rPr lang="tr-TR" dirty="0" err="1">
                <a:solidFill>
                  <a:prstClr val="black"/>
                </a:solidFill>
              </a:rPr>
              <a:t>blade_l</a:t>
            </a:r>
            <a:r>
              <a:rPr lang="tr-TR" dirty="0">
                <a:solidFill>
                  <a:prstClr val="black"/>
                </a:solidFill>
              </a:rPr>
              <a:t>, </a:t>
            </a:r>
            <a:r>
              <a:rPr lang="tr-TR" dirty="0" err="1">
                <a:solidFill>
                  <a:prstClr val="black"/>
                </a:solidFill>
              </a:rPr>
              <a:t>rotor_dia</a:t>
            </a:r>
            <a:r>
              <a:rPr lang="tr-TR" dirty="0">
                <a:solidFill>
                  <a:prstClr val="black"/>
                </a:solidFill>
              </a:rPr>
              <a:t>, </a:t>
            </a:r>
            <a:r>
              <a:rPr lang="tr-TR" dirty="0" err="1">
                <a:solidFill>
                  <a:prstClr val="black"/>
                </a:solidFill>
              </a:rPr>
              <a:t>rotor_s_a</a:t>
            </a:r>
            <a:r>
              <a:rPr lang="tr-TR" dirty="0">
                <a:solidFill>
                  <a:prstClr val="black"/>
                </a:solidFill>
              </a:rPr>
              <a:t>, </a:t>
            </a:r>
            <a:r>
              <a:rPr lang="tr-TR" dirty="0" err="1">
                <a:solidFill>
                  <a:prstClr val="black"/>
                </a:solidFill>
              </a:rPr>
              <a:t>lat_DD</a:t>
            </a:r>
            <a:r>
              <a:rPr lang="tr-TR" dirty="0">
                <a:solidFill>
                  <a:prstClr val="black"/>
                </a:solidFill>
              </a:rPr>
              <a:t>, </a:t>
            </a:r>
            <a:r>
              <a:rPr lang="tr-TR" dirty="0" err="1">
                <a:solidFill>
                  <a:prstClr val="black"/>
                </a:solidFill>
              </a:rPr>
              <a:t>long_DD</a:t>
            </a:r>
            <a:r>
              <a:rPr lang="tr-TR" dirty="0">
                <a:solidFill>
                  <a:prstClr val="black"/>
                </a:solidFill>
              </a:rPr>
              <a:t>, </a:t>
            </a:r>
            <a:r>
              <a:rPr lang="tr-TR" dirty="0" err="1">
                <a:solidFill>
                  <a:prstClr val="black"/>
                </a:solidFill>
              </a:rPr>
              <a:t>state</a:t>
            </a:r>
            <a:r>
              <a:rPr lang="tr-TR" dirty="0">
                <a:solidFill>
                  <a:prstClr val="black"/>
                </a:solidFill>
              </a:rPr>
              <a:t>, </a:t>
            </a:r>
            <a:r>
              <a:rPr lang="tr-TR" dirty="0" err="1">
                <a:solidFill>
                  <a:prstClr val="black"/>
                </a:solidFill>
              </a:rPr>
              <a:t>county</a:t>
            </a:r>
            <a:r>
              <a:rPr lang="tr-TR" dirty="0">
                <a:solidFill>
                  <a:prstClr val="black"/>
                </a:solidFill>
              </a:rPr>
              <a:t>, </a:t>
            </a:r>
            <a:r>
              <a:rPr lang="tr-TR" dirty="0" err="1">
                <a:solidFill>
                  <a:prstClr val="black"/>
                </a:solidFill>
              </a:rPr>
              <a:t>conf_attr</a:t>
            </a:r>
            <a:r>
              <a:rPr lang="tr-TR" dirty="0">
                <a:solidFill>
                  <a:prstClr val="black"/>
                </a:solidFill>
              </a:rPr>
              <a:t>, </a:t>
            </a:r>
            <a:r>
              <a:rPr lang="tr-TR" dirty="0" err="1">
                <a:solidFill>
                  <a:prstClr val="black"/>
                </a:solidFill>
              </a:rPr>
              <a:t>conf_loc</a:t>
            </a:r>
            <a:r>
              <a:rPr lang="tr-TR" dirty="0">
                <a:solidFill>
                  <a:prstClr val="black"/>
                </a:solidFill>
              </a:rPr>
              <a:t>, </a:t>
            </a:r>
            <a:r>
              <a:rPr lang="tr-TR" dirty="0" err="1">
                <a:solidFill>
                  <a:prstClr val="black"/>
                </a:solidFill>
              </a:rPr>
              <a:t>WENDI_name</a:t>
            </a:r>
            <a:r>
              <a:rPr lang="tr-TR" dirty="0">
                <a:solidFill>
                  <a:prstClr val="black"/>
                </a:solidFill>
              </a:rPr>
              <a:t>, </a:t>
            </a:r>
            <a:r>
              <a:rPr lang="tr-TR" dirty="0" err="1">
                <a:solidFill>
                  <a:prstClr val="black"/>
                </a:solidFill>
              </a:rPr>
              <a:t>EIA_name</a:t>
            </a:r>
            <a:r>
              <a:rPr lang="tr-TR" dirty="0">
                <a:solidFill>
                  <a:prstClr val="black"/>
                </a:solidFill>
              </a:rPr>
              <a:t>, </a:t>
            </a:r>
            <a:r>
              <a:rPr lang="tr-TR" dirty="0" err="1">
                <a:solidFill>
                  <a:prstClr val="black"/>
                </a:solidFill>
              </a:rPr>
              <a:t>FAA_jdate</a:t>
            </a:r>
            <a:r>
              <a:rPr lang="tr-TR" dirty="0">
                <a:solidFill>
                  <a:prstClr val="black"/>
                </a:solidFill>
              </a:rPr>
              <a:t>, FAA_AGL, FAA_ORS, </a:t>
            </a:r>
            <a:r>
              <a:rPr lang="tr-TR" dirty="0" err="1">
                <a:solidFill>
                  <a:prstClr val="black"/>
                </a:solidFill>
              </a:rPr>
              <a:t>image_name</a:t>
            </a:r>
            <a:r>
              <a:rPr lang="tr-TR" dirty="0">
                <a:solidFill>
                  <a:prstClr val="black"/>
                </a:solidFill>
              </a:rPr>
              <a:t>, </a:t>
            </a:r>
            <a:r>
              <a:rPr lang="tr-TR" dirty="0" err="1">
                <a:solidFill>
                  <a:prstClr val="black"/>
                </a:solidFill>
              </a:rPr>
              <a:t>image_year</a:t>
            </a:r>
            <a:r>
              <a:rPr lang="tr-TR" dirty="0">
                <a:solidFill>
                  <a:prstClr val="black"/>
                </a:solidFill>
              </a:rPr>
              <a:t>, </a:t>
            </a:r>
            <a:r>
              <a:rPr lang="tr-TR" dirty="0" err="1">
                <a:solidFill>
                  <a:prstClr val="black"/>
                </a:solidFill>
              </a:rPr>
              <a:t>comments</a:t>
            </a:r>
            <a:endParaRPr lang="tr-TR" dirty="0">
              <a:solidFill>
                <a:prstClr val="black"/>
              </a:solidFill>
            </a:endParaRPr>
          </a:p>
        </p:txBody>
      </p:sp>
      <p:sp>
        <p:nvSpPr>
          <p:cNvPr id="5" name="Dikdörtgen 4">
            <a:extLst>
              <a:ext uri="{FF2B5EF4-FFF2-40B4-BE49-F238E27FC236}">
                <a16:creationId xmlns:a16="http://schemas.microsoft.com/office/drawing/2014/main" id="{FCFA5D69-51B8-4AA9-8370-CFE5FDF76527}"/>
              </a:ext>
            </a:extLst>
          </p:cNvPr>
          <p:cNvSpPr/>
          <p:nvPr/>
        </p:nvSpPr>
        <p:spPr>
          <a:xfrm>
            <a:off x="1248625" y="421801"/>
            <a:ext cx="10612199" cy="892552"/>
          </a:xfrm>
          <a:prstGeom prst="rect">
            <a:avLst/>
          </a:prstGeom>
        </p:spPr>
        <p:txBody>
          <a:bodyPr wrap="none">
            <a:spAutoFit/>
          </a:bodyPr>
          <a:lstStyle/>
          <a:p>
            <a:pPr algn="ct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ome</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nalyzes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O</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n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mart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rid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W</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ith</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B</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D</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ata</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a:p>
            <a:pPr algn="ctr"/>
            <a:r>
              <a:rPr lang="en-US"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The United States Geological Survey (USGS)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(First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Dataset</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spTree>
    <p:extLst>
      <p:ext uri="{BB962C8B-B14F-4D97-AF65-F5344CB8AC3E}">
        <p14:creationId xmlns:p14="http://schemas.microsoft.com/office/powerpoint/2010/main" val="1632398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8286EC6-4487-410F-80EE-F9A811E1420C}"/>
              </a:ext>
            </a:extLst>
          </p:cNvPr>
          <p:cNvSpPr/>
          <p:nvPr/>
        </p:nvSpPr>
        <p:spPr>
          <a:xfrm>
            <a:off x="1468433" y="421801"/>
            <a:ext cx="10612199" cy="892552"/>
          </a:xfrm>
          <a:prstGeom prst="rect">
            <a:avLst/>
          </a:prstGeom>
        </p:spPr>
        <p:txBody>
          <a:bodyPr wrap="none">
            <a:spAutoFit/>
          </a:bodyPr>
          <a:lstStyle/>
          <a:p>
            <a:pPr algn="ct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ome</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nalyzes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O</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n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S</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mart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rid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W</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ith</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B</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ig</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r>
              <a:rPr lang="tr-TR"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D</a:t>
            </a:r>
            <a:r>
              <a:rPr lang="en-US" sz="24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ata</a:t>
            </a:r>
            <a:r>
              <a:rPr lang="en-US" sz="24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a:p>
            <a:pPr algn="ctr"/>
            <a:r>
              <a:rPr lang="en-US"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The United States Geological Survey (USGS)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 (First </a:t>
            </a:r>
            <a:r>
              <a:rPr lang="tr-TR" sz="2800" dirty="0" err="1">
                <a:ln w="0"/>
                <a:solidFill>
                  <a:prstClr val="black"/>
                </a:solidFill>
                <a:effectLst>
                  <a:outerShdw blurRad="38100" dist="19050" dir="2700000" algn="tl" rotWithShape="0">
                    <a:prstClr val="black">
                      <a:alpha val="40000"/>
                    </a:prstClr>
                  </a:outerShdw>
                </a:effectLst>
                <a:latin typeface="Georgia" panose="02040502050405020303" pitchFamily="18" charset="0"/>
              </a:rPr>
              <a:t>Dataset</a:t>
            </a:r>
            <a:r>
              <a:rPr lang="tr-TR" sz="2800" dirty="0">
                <a:ln w="0"/>
                <a:solidFill>
                  <a:prstClr val="black"/>
                </a:solidFill>
                <a:effectLst>
                  <a:outerShdw blurRad="38100" dist="19050" dir="2700000" algn="tl" rotWithShape="0">
                    <a:prstClr val="black">
                      <a:alpha val="40000"/>
                    </a:prstClr>
                  </a:outerShdw>
                </a:effectLst>
                <a:latin typeface="Georgia" panose="02040502050405020303" pitchFamily="18" charset="0"/>
              </a:rPr>
              <a:t>)</a:t>
            </a:r>
            <a:endParaRPr lang="tr-TR" sz="3200" dirty="0">
              <a:ln w="0"/>
              <a:solidFill>
                <a:prstClr val="black"/>
              </a:solidFill>
              <a:effectLst>
                <a:outerShdw blurRad="38100" dist="19050" dir="2700000" algn="tl" rotWithShape="0">
                  <a:prstClr val="black">
                    <a:alpha val="40000"/>
                  </a:prstClr>
                </a:outerShdw>
              </a:effectLst>
              <a:latin typeface="Georgia" panose="02040502050405020303" pitchFamily="18" charset="0"/>
            </a:endParaRPr>
          </a:p>
        </p:txBody>
      </p:sp>
      <p:pic>
        <p:nvPicPr>
          <p:cNvPr id="8" name="Resim 7">
            <a:extLst>
              <a:ext uri="{FF2B5EF4-FFF2-40B4-BE49-F238E27FC236}">
                <a16:creationId xmlns:a16="http://schemas.microsoft.com/office/drawing/2014/main" id="{6ECCE92A-0658-4389-A4B6-49B6B3D81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258" y="2892944"/>
            <a:ext cx="7872547" cy="3965056"/>
          </a:xfrm>
          <a:prstGeom prst="rect">
            <a:avLst/>
          </a:prstGeom>
        </p:spPr>
      </p:pic>
      <p:sp>
        <p:nvSpPr>
          <p:cNvPr id="9" name="Metin kutusu 8">
            <a:extLst>
              <a:ext uri="{FF2B5EF4-FFF2-40B4-BE49-F238E27FC236}">
                <a16:creationId xmlns:a16="http://schemas.microsoft.com/office/drawing/2014/main" id="{1EC612BD-0277-4B4E-AFCF-DBCC2534BB23}"/>
              </a:ext>
            </a:extLst>
          </p:cNvPr>
          <p:cNvSpPr txBox="1"/>
          <p:nvPr/>
        </p:nvSpPr>
        <p:spPr>
          <a:xfrm>
            <a:off x="1046285" y="1503484"/>
            <a:ext cx="10964007" cy="1200329"/>
          </a:xfrm>
          <a:prstGeom prst="rect">
            <a:avLst/>
          </a:prstGeom>
          <a:noFill/>
        </p:spPr>
        <p:txBody>
          <a:bodyPr wrap="square" rtlCol="0">
            <a:spAutoFit/>
          </a:bodyPr>
          <a:lstStyle/>
          <a:p>
            <a:r>
              <a:rPr lang="en-US" dirty="0"/>
              <a:t>In this graph we have examined the most used turbine types. Monopole was the most commonly used type of turbines. Around 50000 turbines were the most preferred type of monopole.</a:t>
            </a:r>
            <a:r>
              <a:rPr lang="tr-TR" dirty="0"/>
              <a:t> </a:t>
            </a:r>
            <a:r>
              <a:rPr lang="en-US" dirty="0"/>
              <a:t>The Monopole Towers were widely used from our 1kW to 50kW wind turbines. Monopole tower has good appearance, reliable structure and easily to be installed. The survival wind speed is 50m/s. </a:t>
            </a:r>
            <a:endParaRPr lang="tr-TR" dirty="0"/>
          </a:p>
        </p:txBody>
      </p:sp>
    </p:spTree>
    <p:extLst>
      <p:ext uri="{BB962C8B-B14F-4D97-AF65-F5344CB8AC3E}">
        <p14:creationId xmlns:p14="http://schemas.microsoft.com/office/powerpoint/2010/main" val="45732414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3034</TotalTime>
  <Words>2526</Words>
  <Application>Microsoft Office PowerPoint</Application>
  <PresentationFormat>Geniş ekran</PresentationFormat>
  <Paragraphs>166</Paragraphs>
  <Slides>22</Slides>
  <Notes>20</Notes>
  <HiddenSlides>0</HiddenSlides>
  <MMClips>0</MMClips>
  <ScaleCrop>false</ScaleCrop>
  <HeadingPairs>
    <vt:vector size="6" baseType="variant">
      <vt:variant>
        <vt:lpstr>Kullanılan Yazı Tipleri</vt:lpstr>
      </vt:variant>
      <vt:variant>
        <vt:i4>6</vt:i4>
      </vt:variant>
      <vt:variant>
        <vt:lpstr>Tema</vt:lpstr>
      </vt:variant>
      <vt:variant>
        <vt:i4>2</vt:i4>
      </vt:variant>
      <vt:variant>
        <vt:lpstr>Slayt Başlıkları</vt:lpstr>
      </vt:variant>
      <vt:variant>
        <vt:i4>22</vt:i4>
      </vt:variant>
    </vt:vector>
  </HeadingPairs>
  <TitlesOfParts>
    <vt:vector size="30" baseType="lpstr">
      <vt:lpstr>Arial</vt:lpstr>
      <vt:lpstr>Calibri</vt:lpstr>
      <vt:lpstr>Calibri Light</vt:lpstr>
      <vt:lpstr>Century Gothic</vt:lpstr>
      <vt:lpstr>Georgia</vt:lpstr>
      <vt:lpstr>Wingdings 3</vt:lpstr>
      <vt:lpstr>Office Teması</vt:lpstr>
      <vt:lpstr>Duman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Seçkin CANBAZ</dc:creator>
  <cp:lastModifiedBy>Seçkin CANBAZ</cp:lastModifiedBy>
  <cp:revision>32</cp:revision>
  <dcterms:created xsi:type="dcterms:W3CDTF">2019-01-21T09:00:53Z</dcterms:created>
  <dcterms:modified xsi:type="dcterms:W3CDTF">2019-01-23T11:35:37Z</dcterms:modified>
</cp:coreProperties>
</file>