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5"/>
  </p:notesMasterIdLst>
  <p:sldIdLst>
    <p:sldId id="256" r:id="rId2"/>
    <p:sldId id="266" r:id="rId3"/>
    <p:sldId id="285" r:id="rId4"/>
    <p:sldId id="286" r:id="rId5"/>
    <p:sldId id="287" r:id="rId6"/>
    <p:sldId id="267" r:id="rId7"/>
    <p:sldId id="269" r:id="rId8"/>
    <p:sldId id="284" r:id="rId9"/>
    <p:sldId id="257" r:id="rId10"/>
    <p:sldId id="270" r:id="rId11"/>
    <p:sldId id="268" r:id="rId12"/>
    <p:sldId id="281" r:id="rId13"/>
    <p:sldId id="271" r:id="rId14"/>
    <p:sldId id="273" r:id="rId15"/>
    <p:sldId id="272" r:id="rId16"/>
    <p:sldId id="275" r:id="rId17"/>
    <p:sldId id="274" r:id="rId18"/>
    <p:sldId id="283" r:id="rId19"/>
    <p:sldId id="277" r:id="rId20"/>
    <p:sldId id="278" r:id="rId21"/>
    <p:sldId id="279" r:id="rId22"/>
    <p:sldId id="282"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14" autoAdjust="0"/>
  </p:normalViewPr>
  <p:slideViewPr>
    <p:cSldViewPr snapToGrid="0">
      <p:cViewPr varScale="1">
        <p:scale>
          <a:sx n="55" d="100"/>
          <a:sy n="55" d="100"/>
        </p:scale>
        <p:origin x="107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Shanker Gupta" userId="470fbbaf7ba852b5" providerId="LiveId" clId="{93BE65B6-563A-4925-940E-A1DBFF228F8E}"/>
    <pc:docChg chg="custSel addSld modSld sldOrd">
      <pc:chgData name="Hari Shanker Gupta" userId="470fbbaf7ba852b5" providerId="LiveId" clId="{93BE65B6-563A-4925-940E-A1DBFF228F8E}" dt="2024-02-29T16:11:29.561" v="121"/>
      <pc:docMkLst>
        <pc:docMk/>
      </pc:docMkLst>
      <pc:sldChg chg="modSp mod">
        <pc:chgData name="Hari Shanker Gupta" userId="470fbbaf7ba852b5" providerId="LiveId" clId="{93BE65B6-563A-4925-940E-A1DBFF228F8E}" dt="2024-02-28T11:17:44.604" v="0" actId="20577"/>
        <pc:sldMkLst>
          <pc:docMk/>
          <pc:sldMk cId="3245760233" sldId="256"/>
        </pc:sldMkLst>
        <pc:spChg chg="mod">
          <ac:chgData name="Hari Shanker Gupta" userId="470fbbaf7ba852b5" providerId="LiveId" clId="{93BE65B6-563A-4925-940E-A1DBFF228F8E}" dt="2024-02-28T11:17:44.604" v="0" actId="20577"/>
          <ac:spMkLst>
            <pc:docMk/>
            <pc:sldMk cId="3245760233" sldId="256"/>
            <ac:spMk id="3" creationId="{F9AF7485-48ED-72C0-3304-8A91E7404B8B}"/>
          </ac:spMkLst>
        </pc:spChg>
      </pc:sldChg>
      <pc:sldChg chg="addSp delSp modSp mod ord delAnim modAnim">
        <pc:chgData name="Hari Shanker Gupta" userId="470fbbaf7ba852b5" providerId="LiveId" clId="{93BE65B6-563A-4925-940E-A1DBFF228F8E}" dt="2024-02-29T15:56:51.684" v="115" actId="2710"/>
        <pc:sldMkLst>
          <pc:docMk/>
          <pc:sldMk cId="1193491298" sldId="266"/>
        </pc:sldMkLst>
        <pc:spChg chg="mod">
          <ac:chgData name="Hari Shanker Gupta" userId="470fbbaf7ba852b5" providerId="LiveId" clId="{93BE65B6-563A-4925-940E-A1DBFF228F8E}" dt="2024-02-29T15:56:27.610" v="102" actId="21"/>
          <ac:spMkLst>
            <pc:docMk/>
            <pc:sldMk cId="1193491298" sldId="266"/>
            <ac:spMk id="2" creationId="{EB8AC92D-5FF5-BB9C-C721-301D252BB8BD}"/>
          </ac:spMkLst>
        </pc:spChg>
        <pc:spChg chg="del mod">
          <ac:chgData name="Hari Shanker Gupta" userId="470fbbaf7ba852b5" providerId="LiveId" clId="{93BE65B6-563A-4925-940E-A1DBFF228F8E}" dt="2024-02-29T15:56:24.554" v="101" actId="478"/>
          <ac:spMkLst>
            <pc:docMk/>
            <pc:sldMk cId="1193491298" sldId="266"/>
            <ac:spMk id="3" creationId="{B879A998-28D5-FEBA-2734-70909F00ABE3}"/>
          </ac:spMkLst>
        </pc:spChg>
        <pc:spChg chg="add mod">
          <ac:chgData name="Hari Shanker Gupta" userId="470fbbaf7ba852b5" providerId="LiveId" clId="{93BE65B6-563A-4925-940E-A1DBFF228F8E}" dt="2024-02-29T15:56:51.684" v="115" actId="2710"/>
          <ac:spMkLst>
            <pc:docMk/>
            <pc:sldMk cId="1193491298" sldId="266"/>
            <ac:spMk id="5" creationId="{07949256-D077-8F4F-CB5D-F8E31BA595F8}"/>
          </ac:spMkLst>
        </pc:spChg>
        <pc:spChg chg="del mod">
          <ac:chgData name="Hari Shanker Gupta" userId="470fbbaf7ba852b5" providerId="LiveId" clId="{93BE65B6-563A-4925-940E-A1DBFF228F8E}" dt="2024-02-29T15:19:28.969" v="20" actId="478"/>
          <ac:spMkLst>
            <pc:docMk/>
            <pc:sldMk cId="1193491298" sldId="266"/>
            <ac:spMk id="6" creationId="{2556D829-FF83-0F06-9F7E-BB78520C1A86}"/>
          </ac:spMkLst>
        </pc:spChg>
        <pc:picChg chg="del">
          <ac:chgData name="Hari Shanker Gupta" userId="470fbbaf7ba852b5" providerId="LiveId" clId="{93BE65B6-563A-4925-940E-A1DBFF228F8E}" dt="2024-02-29T15:56:22.843" v="100" actId="478"/>
          <ac:picMkLst>
            <pc:docMk/>
            <pc:sldMk cId="1193491298" sldId="266"/>
            <ac:picMk id="8" creationId="{5107FA61-CBDA-E2E4-5F36-B5FC883AFC40}"/>
          </ac:picMkLst>
        </pc:picChg>
      </pc:sldChg>
      <pc:sldChg chg="modSp mod modNotesTx">
        <pc:chgData name="Hari Shanker Gupta" userId="470fbbaf7ba852b5" providerId="LiveId" clId="{93BE65B6-563A-4925-940E-A1DBFF228F8E}" dt="2024-02-28T11:18:37.168" v="9" actId="20577"/>
        <pc:sldMkLst>
          <pc:docMk/>
          <pc:sldMk cId="4203476369" sldId="267"/>
        </pc:sldMkLst>
        <pc:spChg chg="mod">
          <ac:chgData name="Hari Shanker Gupta" userId="470fbbaf7ba852b5" providerId="LiveId" clId="{93BE65B6-563A-4925-940E-A1DBFF228F8E}" dt="2024-02-28T11:18:33.644" v="4" actId="20577"/>
          <ac:spMkLst>
            <pc:docMk/>
            <pc:sldMk cId="4203476369" sldId="267"/>
            <ac:spMk id="3" creationId="{8F6C21AA-1D15-1EE4-1ACB-229864AC03C8}"/>
          </ac:spMkLst>
        </pc:spChg>
      </pc:sldChg>
      <pc:sldChg chg="addSp delSp modSp new mod ord">
        <pc:chgData name="Hari Shanker Gupta" userId="470fbbaf7ba852b5" providerId="LiveId" clId="{93BE65B6-563A-4925-940E-A1DBFF228F8E}" dt="2024-02-29T16:11:28.096" v="119"/>
        <pc:sldMkLst>
          <pc:docMk/>
          <pc:sldMk cId="690939075" sldId="285"/>
        </pc:sldMkLst>
        <pc:spChg chg="mod">
          <ac:chgData name="Hari Shanker Gupta" userId="470fbbaf7ba852b5" providerId="LiveId" clId="{93BE65B6-563A-4925-940E-A1DBFF228F8E}" dt="2024-02-29T15:35:31.577" v="66" actId="20577"/>
          <ac:spMkLst>
            <pc:docMk/>
            <pc:sldMk cId="690939075" sldId="285"/>
            <ac:spMk id="2" creationId="{1C862144-99F5-4E6C-73FD-1E73E460E8FD}"/>
          </ac:spMkLst>
        </pc:spChg>
        <pc:spChg chg="del">
          <ac:chgData name="Hari Shanker Gupta" userId="470fbbaf7ba852b5" providerId="LiveId" clId="{93BE65B6-563A-4925-940E-A1DBFF228F8E}" dt="2024-02-29T15:36:05.840" v="67" actId="22"/>
          <ac:spMkLst>
            <pc:docMk/>
            <pc:sldMk cId="690939075" sldId="285"/>
            <ac:spMk id="3" creationId="{34069EE8-A253-40AA-EF84-289468B43A9B}"/>
          </ac:spMkLst>
        </pc:spChg>
        <pc:picChg chg="add mod ord">
          <ac:chgData name="Hari Shanker Gupta" userId="470fbbaf7ba852b5" providerId="LiveId" clId="{93BE65B6-563A-4925-940E-A1DBFF228F8E}" dt="2024-02-29T15:36:05.840" v="67" actId="22"/>
          <ac:picMkLst>
            <pc:docMk/>
            <pc:sldMk cId="690939075" sldId="285"/>
            <ac:picMk id="5" creationId="{E2C9931F-491B-D091-2702-78FE53CFF4B6}"/>
          </ac:picMkLst>
        </pc:picChg>
      </pc:sldChg>
      <pc:sldChg chg="addSp delSp modSp new mod ord">
        <pc:chgData name="Hari Shanker Gupta" userId="470fbbaf7ba852b5" providerId="LiveId" clId="{93BE65B6-563A-4925-940E-A1DBFF228F8E}" dt="2024-02-29T16:11:29.561" v="121"/>
        <pc:sldMkLst>
          <pc:docMk/>
          <pc:sldMk cId="3558900113" sldId="286"/>
        </pc:sldMkLst>
        <pc:spChg chg="mod">
          <ac:chgData name="Hari Shanker Gupta" userId="470fbbaf7ba852b5" providerId="LiveId" clId="{93BE65B6-563A-4925-940E-A1DBFF228F8E}" dt="2024-02-29T15:36:12.912" v="89" actId="20577"/>
          <ac:spMkLst>
            <pc:docMk/>
            <pc:sldMk cId="3558900113" sldId="286"/>
            <ac:spMk id="2" creationId="{67EE29BE-BC37-0751-D9B2-E36E5B50323F}"/>
          </ac:spMkLst>
        </pc:spChg>
        <pc:spChg chg="del">
          <ac:chgData name="Hari Shanker Gupta" userId="470fbbaf7ba852b5" providerId="LiveId" clId="{93BE65B6-563A-4925-940E-A1DBFF228F8E}" dt="2024-02-29T15:55:53.842" v="90" actId="22"/>
          <ac:spMkLst>
            <pc:docMk/>
            <pc:sldMk cId="3558900113" sldId="286"/>
            <ac:spMk id="3" creationId="{2F30B126-7238-F041-1498-DF1688E3F62A}"/>
          </ac:spMkLst>
        </pc:spChg>
        <pc:picChg chg="add mod ord">
          <ac:chgData name="Hari Shanker Gupta" userId="470fbbaf7ba852b5" providerId="LiveId" clId="{93BE65B6-563A-4925-940E-A1DBFF228F8E}" dt="2024-02-29T15:55:53.842" v="90" actId="22"/>
          <ac:picMkLst>
            <pc:docMk/>
            <pc:sldMk cId="3558900113" sldId="286"/>
            <ac:picMk id="5" creationId="{9343AC2E-F3DB-0440-511E-7B2DE0F4E2B8}"/>
          </ac:picMkLst>
        </pc:picChg>
      </pc:sldChg>
      <pc:sldChg chg="add ord">
        <pc:chgData name="Hari Shanker Gupta" userId="470fbbaf7ba852b5" providerId="LiveId" clId="{93BE65B6-563A-4925-940E-A1DBFF228F8E}" dt="2024-02-29T16:03:02.609" v="117"/>
        <pc:sldMkLst>
          <pc:docMk/>
          <pc:sldMk cId="1068203245"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B236F-7E1E-40F5-8C35-A6EF84ED8492}" type="datetimeFigureOut">
              <a:rPr lang="en-IN" smtClean="0"/>
              <a:t>29-02-2024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A2E8E-7766-4C4B-9542-9B4A58953594}" type="slidenum">
              <a:rPr lang="en-IN" smtClean="0"/>
              <a:t>‹#›</a:t>
            </a:fld>
            <a:endParaRPr lang="en-IN"/>
          </a:p>
        </p:txBody>
      </p:sp>
    </p:spTree>
    <p:extLst>
      <p:ext uri="{BB962C8B-B14F-4D97-AF65-F5344CB8AC3E}">
        <p14:creationId xmlns:p14="http://schemas.microsoft.com/office/powerpoint/2010/main" val="386701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pvey.com/technology/interview/system-design/design-architecture-food-delivery-service-like-swiggy-or-ubereat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create an app that shows how to get to the nearest dog park</a:t>
            </a:r>
          </a:p>
          <a:p>
            <a:pPr marL="228600" indent="-228600">
              <a:buAutoNum type="alphaLcParenR"/>
            </a:pPr>
            <a:r>
              <a:rPr lang="en-US" dirty="0"/>
              <a:t>The city provides an API that says where all </a:t>
            </a:r>
            <a:r>
              <a:rPr lang="en-US"/>
              <a:t>the Parks </a:t>
            </a:r>
            <a:r>
              <a:rPr lang="en-US" dirty="0"/>
              <a:t>are</a:t>
            </a:r>
          </a:p>
          <a:p>
            <a:pPr marL="228600" indent="-228600">
              <a:buAutoNum type="alphaLcParenR"/>
            </a:pPr>
            <a:r>
              <a:rPr lang="en-US" dirty="0"/>
              <a:t>Google Maps provides an API that says how to get to a given location</a:t>
            </a:r>
          </a:p>
          <a:p>
            <a:pPr marL="228600" indent="-228600">
              <a:buAutoNum type="alphaLcParenR"/>
            </a:pPr>
            <a:r>
              <a:rPr lang="en-US" dirty="0"/>
              <a:t>Your app calls them both!</a:t>
            </a:r>
            <a:endParaRPr lang="en-IN" dirty="0"/>
          </a:p>
        </p:txBody>
      </p:sp>
      <p:sp>
        <p:nvSpPr>
          <p:cNvPr id="4" name="Slide Number Placeholder 3"/>
          <p:cNvSpPr>
            <a:spLocks noGrp="1"/>
          </p:cNvSpPr>
          <p:nvPr>
            <p:ph type="sldNum" sz="quarter" idx="5"/>
          </p:nvPr>
        </p:nvSpPr>
        <p:spPr/>
        <p:txBody>
          <a:bodyPr/>
          <a:lstStyle/>
          <a:p>
            <a:fld id="{6F2A2E8E-7766-4C4B-9542-9B4A58953594}" type="slidenum">
              <a:rPr lang="en-IN" smtClean="0"/>
              <a:t>6</a:t>
            </a:fld>
            <a:endParaRPr lang="en-IN"/>
          </a:p>
        </p:txBody>
      </p:sp>
    </p:spTree>
    <p:extLst>
      <p:ext uri="{BB962C8B-B14F-4D97-AF65-F5344CB8AC3E}">
        <p14:creationId xmlns:p14="http://schemas.microsoft.com/office/powerpoint/2010/main" val="72563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6820CC-C290-4DF6-9A93-19D9DAE1E0D1}" type="slidenum">
              <a:rPr lang="en-IN" smtClean="0"/>
              <a:t>9</a:t>
            </a:fld>
            <a:endParaRPr lang="en-IN"/>
          </a:p>
        </p:txBody>
      </p:sp>
    </p:spTree>
    <p:extLst>
      <p:ext uri="{BB962C8B-B14F-4D97-AF65-F5344CB8AC3E}">
        <p14:creationId xmlns:p14="http://schemas.microsoft.com/office/powerpoint/2010/main" val="410893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4C4C4C"/>
                </a:solidFill>
                <a:effectLst/>
                <a:latin typeface="Arial" panose="020B0604020202020204" pitchFamily="34" charset="0"/>
              </a:rPr>
              <a:t>Client-server architecture:</a:t>
            </a:r>
            <a:r>
              <a:rPr lang="en-US" b="0" i="0" dirty="0">
                <a:solidFill>
                  <a:srgbClr val="4C4C4C"/>
                </a:solidFill>
                <a:effectLst/>
                <a:latin typeface="Arial" panose="020B0604020202020204" pitchFamily="34" charset="0"/>
              </a:rPr>
              <a:t> REST APIs separate the client (the one requesting information) from the server (the one possessing information). The client does not have to worry about how the server stores and retrieves data. </a:t>
            </a:r>
            <a:r>
              <a:rPr lang="en-US" b="0" i="0" dirty="0">
                <a:solidFill>
                  <a:srgbClr val="213343"/>
                </a:solidFill>
                <a:effectLst/>
                <a:latin typeface="Lexend Deca"/>
              </a:rPr>
              <a:t>Under REST architecture, the client and server can only interact in one way: The client sends a request to the server, then the server sends a response back to the client. Servers cannot make requests and clients cannot respond — all interactions are initiated by the client.</a:t>
            </a:r>
            <a:endParaRPr lang="en-US" b="0" i="0" dirty="0">
              <a:solidFill>
                <a:srgbClr val="4C4C4C"/>
              </a:solidFill>
              <a:effectLst/>
              <a:latin typeface="Arial" panose="020B0604020202020204" pitchFamily="34" charset="0"/>
            </a:endParaRPr>
          </a:p>
          <a:p>
            <a:pPr algn="l">
              <a:buFont typeface="Arial" panose="020B0604020202020204" pitchFamily="34" charset="0"/>
              <a:buChar char="•"/>
            </a:pPr>
            <a:r>
              <a:rPr lang="en-US" b="1" i="0" dirty="0">
                <a:solidFill>
                  <a:srgbClr val="4C4C4C"/>
                </a:solidFill>
                <a:effectLst/>
                <a:latin typeface="Arial" panose="020B0604020202020204" pitchFamily="34" charset="0"/>
              </a:rPr>
              <a:t>Uniform interface:</a:t>
            </a:r>
            <a:r>
              <a:rPr lang="en-US" b="0" i="0" dirty="0">
                <a:solidFill>
                  <a:srgbClr val="4C4C4C"/>
                </a:solidFill>
                <a:effectLst/>
                <a:latin typeface="Arial" panose="020B0604020202020204" pitchFamily="34" charset="0"/>
              </a:rPr>
              <a:t> Whether the client is a software application, a browser, a mobile app, or something else entirely, it can access and use the REST API in the same way.</a:t>
            </a:r>
          </a:p>
          <a:p>
            <a:pPr algn="l">
              <a:buFont typeface="Arial" panose="020B0604020202020204" pitchFamily="34" charset="0"/>
              <a:buChar char="•"/>
            </a:pPr>
            <a:r>
              <a:rPr lang="en-US" b="1" i="0" dirty="0">
                <a:solidFill>
                  <a:srgbClr val="4C4C4C"/>
                </a:solidFill>
                <a:effectLst/>
                <a:latin typeface="Arial" panose="020B0604020202020204" pitchFamily="34" charset="0"/>
              </a:rPr>
              <a:t>Statelessness:</a:t>
            </a:r>
            <a:r>
              <a:rPr lang="en-US" b="0" i="0" dirty="0">
                <a:solidFill>
                  <a:srgbClr val="4C4C4C"/>
                </a:solidFill>
                <a:effectLst/>
                <a:latin typeface="Arial" panose="020B0604020202020204" pitchFamily="34" charset="0"/>
              </a:rPr>
              <a:t> The server does not have to remember the client’s state. All the client’s requests must be “stateless,” so each request must include all necessary information (such as the client’s authentication details). </a:t>
            </a:r>
            <a:r>
              <a:rPr lang="en-US" b="0" i="0" dirty="0">
                <a:solidFill>
                  <a:srgbClr val="213343"/>
                </a:solidFill>
                <a:effectLst/>
                <a:latin typeface="Lexend Deca"/>
              </a:rPr>
              <a:t>This means that every interaction is independent, and each request and response provides all the information required to complete the interaction</a:t>
            </a:r>
            <a:endParaRPr lang="en-US" b="0" i="0" dirty="0">
              <a:solidFill>
                <a:srgbClr val="4C4C4C"/>
              </a:solidFill>
              <a:effectLst/>
              <a:latin typeface="Arial" panose="020B0604020202020204" pitchFamily="34" charset="0"/>
            </a:endParaRPr>
          </a:p>
          <a:p>
            <a:pPr algn="l" fontAlgn="base"/>
            <a:r>
              <a:rPr lang="en-US" b="1" i="0" dirty="0" err="1">
                <a:solidFill>
                  <a:srgbClr val="4C4C4C"/>
                </a:solidFill>
                <a:effectLst/>
                <a:latin typeface="Arial" panose="020B0604020202020204" pitchFamily="34" charset="0"/>
              </a:rPr>
              <a:t>Cacheability</a:t>
            </a:r>
            <a:r>
              <a:rPr lang="en-US" b="1" i="0" dirty="0">
                <a:solidFill>
                  <a:srgbClr val="4C4C4C"/>
                </a:solidFill>
                <a:effectLst/>
                <a:latin typeface="Arial" panose="020B0604020202020204" pitchFamily="34" charset="0"/>
              </a:rPr>
              <a:t>: </a:t>
            </a:r>
            <a:r>
              <a:rPr lang="en-US" b="0" i="0" dirty="0">
                <a:solidFill>
                  <a:srgbClr val="4C4C4C"/>
                </a:solidFill>
                <a:effectLst/>
                <a:latin typeface="Arial" panose="020B0604020202020204" pitchFamily="34" charset="0"/>
              </a:rPr>
              <a:t>REST servers can cache data and reuse it for other requests in the future. </a:t>
            </a:r>
            <a:r>
              <a:rPr lang="en-US" b="0" i="0" dirty="0">
                <a:solidFill>
                  <a:srgbClr val="213343"/>
                </a:solidFill>
                <a:effectLst/>
                <a:latin typeface="Lexend Deca"/>
              </a:rPr>
              <a:t>Caching occurs when media is stored on a client’s device when visiting a website. When a client returns to that site, the cached data is loaded quickly from local storage instead of being fetched again from the server. Caching saves server resources and bandwidth while decreasing page load time, which is why most large websites do it.</a:t>
            </a:r>
          </a:p>
          <a:p>
            <a:pPr algn="l" fontAlgn="base"/>
            <a:r>
              <a:rPr lang="en-US" b="0" i="0" dirty="0">
                <a:solidFill>
                  <a:srgbClr val="213343"/>
                </a:solidFill>
                <a:effectLst/>
                <a:latin typeface="Lexend Deca"/>
              </a:rPr>
              <a:t>REST APIs are created with data caching in mind. When a server sends its response to a client, the response should indicate whether the resource provided can be cached, and for how long.</a:t>
            </a:r>
            <a:endParaRPr lang="en-US" b="0" i="0" dirty="0">
              <a:solidFill>
                <a:srgbClr val="4C4C4C"/>
              </a:solidFill>
              <a:effectLst/>
              <a:latin typeface="Arial" panose="020B0604020202020204" pitchFamily="34" charset="0"/>
            </a:endParaRPr>
          </a:p>
          <a:p>
            <a:pPr algn="l">
              <a:buFont typeface="Arial" panose="020B0604020202020204" pitchFamily="34" charset="0"/>
              <a:buChar char="•"/>
            </a:pPr>
            <a:r>
              <a:rPr lang="en-US" b="1" i="0" dirty="0">
                <a:solidFill>
                  <a:srgbClr val="4C4C4C"/>
                </a:solidFill>
                <a:effectLst/>
                <a:latin typeface="Arial" panose="020B0604020202020204" pitchFamily="34" charset="0"/>
              </a:rPr>
              <a:t>Layered system: </a:t>
            </a:r>
            <a:r>
              <a:rPr lang="en-US" b="0" i="0" dirty="0">
                <a:solidFill>
                  <a:srgbClr val="4C4C4C"/>
                </a:solidFill>
                <a:effectLst/>
                <a:latin typeface="Arial" panose="020B0604020202020204" pitchFamily="34" charset="0"/>
              </a:rPr>
              <a:t>REST APIs may have multiple intermediary layers between the client and the server. However, the client does not have to know these implementation details. </a:t>
            </a:r>
            <a:r>
              <a:rPr lang="en-US" b="0" i="0" dirty="0">
                <a:solidFill>
                  <a:srgbClr val="213343"/>
                </a:solidFill>
                <a:effectLst/>
                <a:latin typeface="Lexend Deca"/>
              </a:rPr>
              <a:t>’we have described API requests as a simple interaction between a client and server, but this is a bit of a simplification. In reality, there are typically more servers between these two entities. These servers, or layers, are there to add security, handle and distribute traffic, or assist with a number of other important functions. This principle requires that messages between the client and target server should always be formatted and processed the same way, regardless of layers that sit between them.</a:t>
            </a:r>
            <a:endParaRPr lang="en-US" b="0" i="0" dirty="0">
              <a:solidFill>
                <a:srgbClr val="4C4C4C"/>
              </a:solidFill>
              <a:effectLst/>
              <a:latin typeface="Arial" panose="020B0604020202020204" pitchFamily="34" charset="0"/>
            </a:endParaRPr>
          </a:p>
          <a:p>
            <a:pPr algn="l">
              <a:buFont typeface="Arial" panose="020B0604020202020204" pitchFamily="34" charset="0"/>
              <a:buChar char="•"/>
            </a:pPr>
            <a:r>
              <a:rPr lang="en-US" b="1" i="0" dirty="0">
                <a:solidFill>
                  <a:srgbClr val="4C4C4C"/>
                </a:solidFill>
                <a:effectLst/>
                <a:latin typeface="Arial" panose="020B0604020202020204" pitchFamily="34" charset="0"/>
              </a:rPr>
              <a:t>Code on demand (optional):</a:t>
            </a:r>
            <a:r>
              <a:rPr lang="en-US" b="0" i="0" dirty="0">
                <a:solidFill>
                  <a:srgbClr val="4C4C4C"/>
                </a:solidFill>
                <a:effectLst/>
                <a:latin typeface="Arial" panose="020B0604020202020204" pitchFamily="34" charset="0"/>
              </a:rPr>
              <a:t> Clients may download code (e.g. Java applets or JavaScript scripts) to access additional functionality at runtime.</a:t>
            </a:r>
          </a:p>
          <a:p>
            <a:r>
              <a:rPr lang="en-IN" dirty="0"/>
              <a:t>https://www.integrate.io/blog/why-you-need-a-rest-api/</a:t>
            </a:r>
          </a:p>
        </p:txBody>
      </p:sp>
      <p:sp>
        <p:nvSpPr>
          <p:cNvPr id="4" name="Slide Number Placeholder 3"/>
          <p:cNvSpPr>
            <a:spLocks noGrp="1"/>
          </p:cNvSpPr>
          <p:nvPr>
            <p:ph type="sldNum" sz="quarter" idx="5"/>
          </p:nvPr>
        </p:nvSpPr>
        <p:spPr/>
        <p:txBody>
          <a:bodyPr/>
          <a:lstStyle/>
          <a:p>
            <a:fld id="{6F2A2E8E-7766-4C4B-9542-9B4A58953594}" type="slidenum">
              <a:rPr lang="en-IN" smtClean="0"/>
              <a:t>10</a:t>
            </a:fld>
            <a:endParaRPr lang="en-IN"/>
          </a:p>
        </p:txBody>
      </p:sp>
    </p:spTree>
    <p:extLst>
      <p:ext uri="{BB962C8B-B14F-4D97-AF65-F5344CB8AC3E}">
        <p14:creationId xmlns:p14="http://schemas.microsoft.com/office/powerpoint/2010/main" val="2133124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Idempotency- producing the same results by invoking even multiple times. POST is not idempotent</a:t>
            </a:r>
          </a:p>
          <a:p>
            <a:endParaRPr lang="en-IN" dirty="0"/>
          </a:p>
        </p:txBody>
      </p:sp>
      <p:sp>
        <p:nvSpPr>
          <p:cNvPr id="4" name="Slide Number Placeholder 3"/>
          <p:cNvSpPr>
            <a:spLocks noGrp="1"/>
          </p:cNvSpPr>
          <p:nvPr>
            <p:ph type="sldNum" sz="quarter" idx="5"/>
          </p:nvPr>
        </p:nvSpPr>
        <p:spPr/>
        <p:txBody>
          <a:bodyPr/>
          <a:lstStyle/>
          <a:p>
            <a:fld id="{6F2A2E8E-7766-4C4B-9542-9B4A58953594}" type="slidenum">
              <a:rPr lang="en-IN" smtClean="0"/>
              <a:t>15</a:t>
            </a:fld>
            <a:endParaRPr lang="en-IN"/>
          </a:p>
        </p:txBody>
      </p:sp>
    </p:spTree>
    <p:extLst>
      <p:ext uri="{BB962C8B-B14F-4D97-AF65-F5344CB8AC3E}">
        <p14:creationId xmlns:p14="http://schemas.microsoft.com/office/powerpoint/2010/main" val="2635259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415D7-5133-90F3-284B-A8237E00C6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D0E538-6756-2A0F-6B6D-FDF9FA2AF0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DD5B96-7A7E-F6A8-8CAD-00FCCFA365C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1835520-E477-D8C4-4800-9E857130FA8B}"/>
              </a:ext>
            </a:extLst>
          </p:cNvPr>
          <p:cNvSpPr>
            <a:spLocks noGrp="1"/>
          </p:cNvSpPr>
          <p:nvPr>
            <p:ph type="sldNum" sz="quarter" idx="5"/>
          </p:nvPr>
        </p:nvSpPr>
        <p:spPr/>
        <p:txBody>
          <a:bodyPr/>
          <a:lstStyle/>
          <a:p>
            <a:fld id="{6F2A2E8E-7766-4C4B-9542-9B4A58953594}" type="slidenum">
              <a:rPr lang="en-IN" smtClean="0"/>
              <a:t>18</a:t>
            </a:fld>
            <a:endParaRPr lang="en-IN"/>
          </a:p>
        </p:txBody>
      </p:sp>
    </p:spTree>
    <p:extLst>
      <p:ext uri="{BB962C8B-B14F-4D97-AF65-F5344CB8AC3E}">
        <p14:creationId xmlns:p14="http://schemas.microsoft.com/office/powerpoint/2010/main" val="150683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Outside of the e-commerce world, we can see good examples of business-focused public APIs and branding from Lyft and Sabre; the completely API-driven business empire created by Twilio; and an evolving vision of APIs from Mercedes Benz. It’s instructive to look at the shapes and the core features of these APIs because they reflect the core business capabilities and visions of their companies.</a:t>
            </a:r>
            <a:endParaRPr lang="en-IN" dirty="0"/>
          </a:p>
          <a:p>
            <a:endParaRPr lang="en-IN" dirty="0"/>
          </a:p>
        </p:txBody>
      </p:sp>
      <p:sp>
        <p:nvSpPr>
          <p:cNvPr id="4" name="Slide Number Placeholder 3"/>
          <p:cNvSpPr>
            <a:spLocks noGrp="1"/>
          </p:cNvSpPr>
          <p:nvPr>
            <p:ph type="sldNum" sz="quarter" idx="5"/>
          </p:nvPr>
        </p:nvSpPr>
        <p:spPr/>
        <p:txBody>
          <a:bodyPr/>
          <a:lstStyle/>
          <a:p>
            <a:fld id="{6F2A2E8E-7766-4C4B-9542-9B4A58953594}" type="slidenum">
              <a:rPr lang="en-IN" smtClean="0"/>
              <a:t>21</a:t>
            </a:fld>
            <a:endParaRPr lang="en-IN"/>
          </a:p>
        </p:txBody>
      </p:sp>
    </p:spTree>
    <p:extLst>
      <p:ext uri="{BB962C8B-B14F-4D97-AF65-F5344CB8AC3E}">
        <p14:creationId xmlns:p14="http://schemas.microsoft.com/office/powerpoint/2010/main" val="967808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System Design architecture for food delivery services like Swiggy, Zomato or </a:t>
            </a:r>
            <a:r>
              <a:rPr lang="en-US" dirty="0" err="1">
                <a:hlinkClick r:id="rId3"/>
              </a:rPr>
              <a:t>UberEats</a:t>
            </a:r>
            <a:r>
              <a:rPr lang="en-US" dirty="0">
                <a:hlinkClick r:id="rId3"/>
              </a:rPr>
              <a:t> – </a:t>
            </a:r>
            <a:r>
              <a:rPr lang="en-US" dirty="0" err="1">
                <a:hlinkClick r:id="rId3"/>
              </a:rPr>
              <a:t>UpVey</a:t>
            </a:r>
            <a:endParaRPr lang="en-IN" dirty="0"/>
          </a:p>
        </p:txBody>
      </p:sp>
      <p:sp>
        <p:nvSpPr>
          <p:cNvPr id="4" name="Slide Number Placeholder 3"/>
          <p:cNvSpPr>
            <a:spLocks noGrp="1"/>
          </p:cNvSpPr>
          <p:nvPr>
            <p:ph type="sldNum" sz="quarter" idx="5"/>
          </p:nvPr>
        </p:nvSpPr>
        <p:spPr/>
        <p:txBody>
          <a:bodyPr/>
          <a:lstStyle/>
          <a:p>
            <a:fld id="{6F2A2E8E-7766-4C4B-9542-9B4A58953594}" type="slidenum">
              <a:rPr lang="en-IN" smtClean="0"/>
              <a:t>23</a:t>
            </a:fld>
            <a:endParaRPr lang="en-IN"/>
          </a:p>
        </p:txBody>
      </p:sp>
    </p:spTree>
    <p:extLst>
      <p:ext uri="{BB962C8B-B14F-4D97-AF65-F5344CB8AC3E}">
        <p14:creationId xmlns:p14="http://schemas.microsoft.com/office/powerpoint/2010/main" val="386273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68AB31-256C-4886-BD08-E2608EE2578E}"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A93B8-026D-4AEA-B577-209A0035D6E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94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8AB31-256C-4886-BD08-E2608EE2578E}"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A93B8-026D-4AEA-B577-209A0035D6E9}" type="slidenum">
              <a:rPr lang="en-IN" smtClean="0"/>
              <a:t>‹#›</a:t>
            </a:fld>
            <a:endParaRPr lang="en-IN"/>
          </a:p>
        </p:txBody>
      </p:sp>
    </p:spTree>
    <p:extLst>
      <p:ext uri="{BB962C8B-B14F-4D97-AF65-F5344CB8AC3E}">
        <p14:creationId xmlns:p14="http://schemas.microsoft.com/office/powerpoint/2010/main" val="208990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8AB31-256C-4886-BD08-E2608EE2578E}"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A93B8-026D-4AEA-B577-209A0035D6E9}" type="slidenum">
              <a:rPr lang="en-IN" smtClean="0"/>
              <a:t>‹#›</a:t>
            </a:fld>
            <a:endParaRPr lang="en-IN"/>
          </a:p>
        </p:txBody>
      </p:sp>
    </p:spTree>
    <p:extLst>
      <p:ext uri="{BB962C8B-B14F-4D97-AF65-F5344CB8AC3E}">
        <p14:creationId xmlns:p14="http://schemas.microsoft.com/office/powerpoint/2010/main" val="1500515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8AB31-256C-4886-BD08-E2608EE2578E}"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A93B8-026D-4AEA-B577-209A0035D6E9}" type="slidenum">
              <a:rPr lang="en-IN" smtClean="0"/>
              <a:t>‹#›</a:t>
            </a:fld>
            <a:endParaRPr lang="en-IN"/>
          </a:p>
        </p:txBody>
      </p:sp>
    </p:spTree>
    <p:extLst>
      <p:ext uri="{BB962C8B-B14F-4D97-AF65-F5344CB8AC3E}">
        <p14:creationId xmlns:p14="http://schemas.microsoft.com/office/powerpoint/2010/main" val="119110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8AB31-256C-4886-BD08-E2608EE2578E}"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A93B8-026D-4AEA-B577-209A0035D6E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800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68AB31-256C-4886-BD08-E2608EE2578E}"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A93B8-026D-4AEA-B577-209A0035D6E9}" type="slidenum">
              <a:rPr lang="en-IN" smtClean="0"/>
              <a:t>‹#›</a:t>
            </a:fld>
            <a:endParaRPr lang="en-IN"/>
          </a:p>
        </p:txBody>
      </p:sp>
    </p:spTree>
    <p:extLst>
      <p:ext uri="{BB962C8B-B14F-4D97-AF65-F5344CB8AC3E}">
        <p14:creationId xmlns:p14="http://schemas.microsoft.com/office/powerpoint/2010/main" val="109495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68AB31-256C-4886-BD08-E2608EE2578E}"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9A93B8-026D-4AEA-B577-209A0035D6E9}" type="slidenum">
              <a:rPr lang="en-IN" smtClean="0"/>
              <a:t>‹#›</a:t>
            </a:fld>
            <a:endParaRPr lang="en-IN"/>
          </a:p>
        </p:txBody>
      </p:sp>
    </p:spTree>
    <p:extLst>
      <p:ext uri="{BB962C8B-B14F-4D97-AF65-F5344CB8AC3E}">
        <p14:creationId xmlns:p14="http://schemas.microsoft.com/office/powerpoint/2010/main" val="416926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68AB31-256C-4886-BD08-E2608EE2578E}"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9A93B8-026D-4AEA-B577-209A0035D6E9}" type="slidenum">
              <a:rPr lang="en-IN" smtClean="0"/>
              <a:t>‹#›</a:t>
            </a:fld>
            <a:endParaRPr lang="en-IN"/>
          </a:p>
        </p:txBody>
      </p:sp>
    </p:spTree>
    <p:extLst>
      <p:ext uri="{BB962C8B-B14F-4D97-AF65-F5344CB8AC3E}">
        <p14:creationId xmlns:p14="http://schemas.microsoft.com/office/powerpoint/2010/main" val="271742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68AB31-256C-4886-BD08-E2608EE2578E}" type="datetimeFigureOut">
              <a:rPr lang="en-IN" smtClean="0"/>
              <a:t>29-02-2024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C9A93B8-026D-4AEA-B577-209A0035D6E9}" type="slidenum">
              <a:rPr lang="en-IN" smtClean="0"/>
              <a:t>‹#›</a:t>
            </a:fld>
            <a:endParaRPr lang="en-IN"/>
          </a:p>
        </p:txBody>
      </p:sp>
    </p:spTree>
    <p:extLst>
      <p:ext uri="{BB962C8B-B14F-4D97-AF65-F5344CB8AC3E}">
        <p14:creationId xmlns:p14="http://schemas.microsoft.com/office/powerpoint/2010/main" val="268285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68AB31-256C-4886-BD08-E2608EE2578E}" type="datetimeFigureOut">
              <a:rPr lang="en-IN" smtClean="0"/>
              <a:t>29-02-2024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9A93B8-026D-4AEA-B577-209A0035D6E9}" type="slidenum">
              <a:rPr lang="en-IN" smtClean="0"/>
              <a:t>‹#›</a:t>
            </a:fld>
            <a:endParaRPr lang="en-IN"/>
          </a:p>
        </p:txBody>
      </p:sp>
    </p:spTree>
    <p:extLst>
      <p:ext uri="{BB962C8B-B14F-4D97-AF65-F5344CB8AC3E}">
        <p14:creationId xmlns:p14="http://schemas.microsoft.com/office/powerpoint/2010/main" val="117388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68AB31-256C-4886-BD08-E2608EE2578E}"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A93B8-026D-4AEA-B577-209A0035D6E9}" type="slidenum">
              <a:rPr lang="en-IN" smtClean="0"/>
              <a:t>‹#›</a:t>
            </a:fld>
            <a:endParaRPr lang="en-IN"/>
          </a:p>
        </p:txBody>
      </p:sp>
    </p:spTree>
    <p:extLst>
      <p:ext uri="{BB962C8B-B14F-4D97-AF65-F5344CB8AC3E}">
        <p14:creationId xmlns:p14="http://schemas.microsoft.com/office/powerpoint/2010/main" val="391679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68AB31-256C-4886-BD08-E2608EE2578E}" type="datetimeFigureOut">
              <a:rPr lang="en-IN" smtClean="0"/>
              <a:t>29-02-2024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9A93B8-026D-4AEA-B577-209A0035D6E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8183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5E9F-A988-F6FC-16D3-BA4CF2BAF49D}"/>
              </a:ext>
            </a:extLst>
          </p:cNvPr>
          <p:cNvSpPr>
            <a:spLocks noGrp="1"/>
          </p:cNvSpPr>
          <p:nvPr>
            <p:ph type="ctrTitle"/>
          </p:nvPr>
        </p:nvSpPr>
        <p:spPr/>
        <p:txBody>
          <a:bodyPr/>
          <a:lstStyle/>
          <a:p>
            <a:r>
              <a:rPr lang="en-US" dirty="0"/>
              <a:t>Basics about Rest APIs</a:t>
            </a:r>
            <a:endParaRPr lang="en-IN" dirty="0"/>
          </a:p>
        </p:txBody>
      </p:sp>
      <p:sp>
        <p:nvSpPr>
          <p:cNvPr id="3" name="Subtitle 2">
            <a:extLst>
              <a:ext uri="{FF2B5EF4-FFF2-40B4-BE49-F238E27FC236}">
                <a16:creationId xmlns:a16="http://schemas.microsoft.com/office/drawing/2014/main" id="{F9AF7485-48ED-72C0-3304-8A91E7404B8B}"/>
              </a:ext>
            </a:extLst>
          </p:cNvPr>
          <p:cNvSpPr>
            <a:spLocks noGrp="1"/>
          </p:cNvSpPr>
          <p:nvPr>
            <p:ph type="subTitle" idx="1"/>
          </p:nvPr>
        </p:nvSpPr>
        <p:spPr/>
        <p:txBody>
          <a:bodyPr/>
          <a:lstStyle/>
          <a:p>
            <a:r>
              <a:rPr lang="en-US" dirty="0"/>
              <a:t>Swati G</a:t>
            </a:r>
            <a:endParaRPr lang="en-IN" dirty="0"/>
          </a:p>
        </p:txBody>
      </p:sp>
    </p:spTree>
    <p:extLst>
      <p:ext uri="{BB962C8B-B14F-4D97-AF65-F5344CB8AC3E}">
        <p14:creationId xmlns:p14="http://schemas.microsoft.com/office/powerpoint/2010/main" val="324576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C942-1F66-BDE0-7367-0EC9DC812FAD}"/>
              </a:ext>
            </a:extLst>
          </p:cNvPr>
          <p:cNvSpPr>
            <a:spLocks noGrp="1"/>
          </p:cNvSpPr>
          <p:nvPr>
            <p:ph type="title"/>
          </p:nvPr>
        </p:nvSpPr>
        <p:spPr/>
        <p:txBody>
          <a:bodyPr/>
          <a:lstStyle/>
          <a:p>
            <a:r>
              <a:rPr lang="en-US" dirty="0"/>
              <a:t>Web Service Types</a:t>
            </a:r>
            <a:endParaRPr lang="en-IN" dirty="0"/>
          </a:p>
        </p:txBody>
      </p:sp>
      <p:sp>
        <p:nvSpPr>
          <p:cNvPr id="3" name="Content Placeholder 2">
            <a:extLst>
              <a:ext uri="{FF2B5EF4-FFF2-40B4-BE49-F238E27FC236}">
                <a16:creationId xmlns:a16="http://schemas.microsoft.com/office/drawing/2014/main" id="{DB93B4F8-935D-FB17-6F62-794A22C7E2B8}"/>
              </a:ext>
            </a:extLst>
          </p:cNvPr>
          <p:cNvSpPr>
            <a:spLocks noGrp="1"/>
          </p:cNvSpPr>
          <p:nvPr>
            <p:ph idx="1"/>
          </p:nvPr>
        </p:nvSpPr>
        <p:spPr>
          <a:xfrm>
            <a:off x="838201" y="1825625"/>
            <a:ext cx="3216926" cy="4351338"/>
          </a:xfrm>
          <a:ln w="28575"/>
        </p:spPr>
        <p:style>
          <a:lnRef idx="2">
            <a:schemeClr val="dk1"/>
          </a:lnRef>
          <a:fillRef idx="1">
            <a:schemeClr val="lt1"/>
          </a:fillRef>
          <a:effectRef idx="0">
            <a:schemeClr val="dk1"/>
          </a:effectRef>
          <a:fontRef idx="minor">
            <a:schemeClr val="dk1"/>
          </a:fontRef>
        </p:style>
        <p:txBody>
          <a:bodyPr/>
          <a:lstStyle/>
          <a:p>
            <a:pPr marL="0" indent="0">
              <a:buNone/>
            </a:pPr>
            <a:r>
              <a:rPr lang="en-US" dirty="0"/>
              <a:t>	SOAP</a:t>
            </a:r>
          </a:p>
          <a:p>
            <a:pPr marL="0" indent="0">
              <a:buNone/>
            </a:pPr>
            <a:r>
              <a:rPr lang="en-IN" sz="1800" b="1" dirty="0"/>
              <a:t>Simple Object Access Protocol</a:t>
            </a:r>
          </a:p>
          <a:p>
            <a:pPr marL="0" indent="0">
              <a:buNone/>
            </a:pPr>
            <a:endParaRPr lang="en-IN" sz="1800" dirty="0"/>
          </a:p>
          <a:p>
            <a:r>
              <a:rPr lang="en-IN" sz="1800" dirty="0"/>
              <a:t>XML based</a:t>
            </a:r>
          </a:p>
          <a:p>
            <a:r>
              <a:rPr lang="en-IN" sz="1800" dirty="0"/>
              <a:t>RPC style</a:t>
            </a:r>
          </a:p>
          <a:p>
            <a:r>
              <a:rPr lang="en-IN" sz="1800" dirty="0"/>
              <a:t>Outdated</a:t>
            </a:r>
            <a:endParaRPr lang="en-US" sz="1800" dirty="0"/>
          </a:p>
        </p:txBody>
      </p:sp>
      <p:sp>
        <p:nvSpPr>
          <p:cNvPr id="4" name="Content Placeholder 2">
            <a:extLst>
              <a:ext uri="{FF2B5EF4-FFF2-40B4-BE49-F238E27FC236}">
                <a16:creationId xmlns:a16="http://schemas.microsoft.com/office/drawing/2014/main" id="{2808FC71-2179-FA91-1353-14F4A2B12029}"/>
              </a:ext>
            </a:extLst>
          </p:cNvPr>
          <p:cNvSpPr txBox="1">
            <a:spLocks/>
          </p:cNvSpPr>
          <p:nvPr/>
        </p:nvSpPr>
        <p:spPr>
          <a:xfrm>
            <a:off x="4209362" y="1825625"/>
            <a:ext cx="30838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7" name="Content Placeholder 2">
            <a:extLst>
              <a:ext uri="{FF2B5EF4-FFF2-40B4-BE49-F238E27FC236}">
                <a16:creationId xmlns:a16="http://schemas.microsoft.com/office/drawing/2014/main" id="{3BD00B6C-554D-7F78-1D31-4B2DCAD9053B}"/>
              </a:ext>
            </a:extLst>
          </p:cNvPr>
          <p:cNvSpPr txBox="1">
            <a:spLocks/>
          </p:cNvSpPr>
          <p:nvPr/>
        </p:nvSpPr>
        <p:spPr>
          <a:xfrm>
            <a:off x="4682169" y="1825625"/>
            <a:ext cx="3205909" cy="4351338"/>
          </a:xfrm>
          <a:prstGeom prst="rect">
            <a:avLst/>
          </a:prstGeom>
          <a:ln w="28575"/>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	REST</a:t>
            </a:r>
          </a:p>
          <a:p>
            <a:pPr marL="0" lvl="1" indent="0">
              <a:spcBef>
                <a:spcPts val="1000"/>
              </a:spcBef>
              <a:buNone/>
            </a:pPr>
            <a:r>
              <a:rPr lang="en-US" sz="1800" b="1" dirty="0"/>
              <a:t>Representational State Transfer</a:t>
            </a:r>
          </a:p>
          <a:p>
            <a:pPr marL="0" lvl="1" indent="0">
              <a:spcBef>
                <a:spcPts val="1000"/>
              </a:spcBef>
              <a:buNone/>
            </a:pPr>
            <a:endParaRPr lang="en-US" sz="1800" dirty="0"/>
          </a:p>
          <a:p>
            <a:pPr marL="285750" lvl="1" indent="-285750">
              <a:spcBef>
                <a:spcPts val="1000"/>
              </a:spcBef>
            </a:pPr>
            <a:r>
              <a:rPr lang="en-US" sz="1800" dirty="0"/>
              <a:t>URL+JSON based</a:t>
            </a:r>
          </a:p>
          <a:p>
            <a:pPr marL="285750" lvl="1" indent="-285750">
              <a:spcBef>
                <a:spcPts val="1000"/>
              </a:spcBef>
            </a:pPr>
            <a:r>
              <a:rPr lang="en-US" sz="1800" dirty="0" err="1"/>
              <a:t>Defacto</a:t>
            </a:r>
            <a:r>
              <a:rPr lang="en-US" sz="1800" dirty="0"/>
              <a:t> Standard</a:t>
            </a:r>
          </a:p>
          <a:p>
            <a:pPr marL="0" lvl="1" indent="0">
              <a:spcBef>
                <a:spcPts val="1000"/>
              </a:spcBef>
              <a:buNone/>
            </a:pPr>
            <a:r>
              <a:rPr lang="en-IN" sz="2800" dirty="0"/>
              <a:t>REST Principles</a:t>
            </a:r>
            <a:endParaRPr lang="en-US" sz="2800" dirty="0"/>
          </a:p>
          <a:p>
            <a:pPr marL="342900" lvl="1" indent="-342900">
              <a:spcBef>
                <a:spcPts val="1000"/>
              </a:spcBef>
            </a:pPr>
            <a:r>
              <a:rPr lang="en-US" sz="1800" dirty="0"/>
              <a:t>Client-server architecture</a:t>
            </a:r>
          </a:p>
          <a:p>
            <a:pPr marL="342900" lvl="1" indent="-342900">
              <a:spcBef>
                <a:spcPts val="1000"/>
              </a:spcBef>
            </a:pPr>
            <a:r>
              <a:rPr lang="en-US" sz="1800" dirty="0"/>
              <a:t>Uniform interface</a:t>
            </a:r>
          </a:p>
          <a:p>
            <a:pPr marL="342900" lvl="1" indent="-342900">
              <a:spcBef>
                <a:spcPts val="1000"/>
              </a:spcBef>
            </a:pPr>
            <a:r>
              <a:rPr lang="en-US" sz="1800" dirty="0"/>
              <a:t>Statelessness</a:t>
            </a:r>
          </a:p>
          <a:p>
            <a:pPr marL="342900" lvl="1" indent="-342900">
              <a:spcBef>
                <a:spcPts val="1000"/>
              </a:spcBef>
            </a:pPr>
            <a:r>
              <a:rPr lang="en-US" sz="1800" dirty="0" err="1"/>
              <a:t>Cacheability</a:t>
            </a:r>
            <a:endParaRPr lang="en-US" sz="1800" dirty="0"/>
          </a:p>
          <a:p>
            <a:pPr marL="342900" lvl="1" indent="-342900">
              <a:spcBef>
                <a:spcPts val="1000"/>
              </a:spcBef>
            </a:pPr>
            <a:r>
              <a:rPr lang="en-US" sz="1800" dirty="0"/>
              <a:t>Layered system</a:t>
            </a:r>
          </a:p>
          <a:p>
            <a:pPr marL="0" lvl="1" indent="0">
              <a:spcBef>
                <a:spcPts val="1000"/>
              </a:spcBef>
              <a:buNone/>
            </a:pPr>
            <a:endParaRPr lang="en-IN" sz="1800" dirty="0"/>
          </a:p>
        </p:txBody>
      </p:sp>
      <p:sp>
        <p:nvSpPr>
          <p:cNvPr id="8" name="Content Placeholder 2">
            <a:extLst>
              <a:ext uri="{FF2B5EF4-FFF2-40B4-BE49-F238E27FC236}">
                <a16:creationId xmlns:a16="http://schemas.microsoft.com/office/drawing/2014/main" id="{DBD7FD5F-4379-09A4-FA0E-C77A1F1465BF}"/>
              </a:ext>
            </a:extLst>
          </p:cNvPr>
          <p:cNvSpPr txBox="1">
            <a:spLocks/>
          </p:cNvSpPr>
          <p:nvPr/>
        </p:nvSpPr>
        <p:spPr>
          <a:xfrm>
            <a:off x="8394853" y="1822450"/>
            <a:ext cx="2710152" cy="4351338"/>
          </a:xfrm>
          <a:prstGeom prst="rect">
            <a:avLst/>
          </a:prstGeom>
          <a:ln w="28575"/>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GRAPHQL</a:t>
            </a:r>
          </a:p>
          <a:p>
            <a:pPr marL="0" indent="0">
              <a:buNone/>
            </a:pPr>
            <a:endParaRPr lang="en-US" dirty="0"/>
          </a:p>
          <a:p>
            <a:r>
              <a:rPr lang="en-US" sz="1800" dirty="0"/>
              <a:t>Specify the query</a:t>
            </a:r>
          </a:p>
          <a:p>
            <a:r>
              <a:rPr lang="en-US" sz="1800" dirty="0"/>
              <a:t>JSON</a:t>
            </a:r>
            <a:endParaRPr lang="en-IN" sz="1800" dirty="0"/>
          </a:p>
        </p:txBody>
      </p:sp>
    </p:spTree>
    <p:extLst>
      <p:ext uri="{BB962C8B-B14F-4D97-AF65-F5344CB8AC3E}">
        <p14:creationId xmlns:p14="http://schemas.microsoft.com/office/powerpoint/2010/main" val="57585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2C33-86AB-CFE7-34CE-1EADF6798BD6}"/>
              </a:ext>
            </a:extLst>
          </p:cNvPr>
          <p:cNvSpPr>
            <a:spLocks noGrp="1"/>
          </p:cNvSpPr>
          <p:nvPr>
            <p:ph type="title"/>
          </p:nvPr>
        </p:nvSpPr>
        <p:spPr/>
        <p:txBody>
          <a:bodyPr/>
          <a:lstStyle/>
          <a:p>
            <a:r>
              <a:rPr lang="en-US" dirty="0"/>
              <a:t>Rest API</a:t>
            </a:r>
            <a:endParaRPr lang="en-IN" dirty="0"/>
          </a:p>
        </p:txBody>
      </p:sp>
      <p:sp>
        <p:nvSpPr>
          <p:cNvPr id="3" name="Content Placeholder 2">
            <a:extLst>
              <a:ext uri="{FF2B5EF4-FFF2-40B4-BE49-F238E27FC236}">
                <a16:creationId xmlns:a16="http://schemas.microsoft.com/office/drawing/2014/main" id="{35C2D88B-202B-E1F0-CE98-8577A32197B6}"/>
              </a:ext>
            </a:extLst>
          </p:cNvPr>
          <p:cNvSpPr>
            <a:spLocks noGrp="1"/>
          </p:cNvSpPr>
          <p:nvPr>
            <p:ph idx="1"/>
          </p:nvPr>
        </p:nvSpPr>
        <p:spPr/>
        <p:txBody>
          <a:bodyPr>
            <a:normAutofit/>
          </a:bodyPr>
          <a:lstStyle/>
          <a:p>
            <a:pPr>
              <a:buFont typeface="Wingdings" panose="05000000000000000000" pitchFamily="2" charset="2"/>
              <a:buChar char="Ø"/>
            </a:pPr>
            <a:r>
              <a:rPr lang="en-US" dirty="0"/>
              <a:t>Simple to implement</a:t>
            </a:r>
            <a:endParaRPr lang="en-IN" dirty="0"/>
          </a:p>
          <a:p>
            <a:pPr>
              <a:buFont typeface="Wingdings" panose="05000000000000000000" pitchFamily="2" charset="2"/>
              <a:buChar char="Ø"/>
            </a:pPr>
            <a:r>
              <a:rPr lang="en-US" dirty="0"/>
              <a:t>compatible with a variety of messaging formats, including XML, YAML, and JSON</a:t>
            </a:r>
          </a:p>
          <a:p>
            <a:pPr>
              <a:buFont typeface="Wingdings" panose="05000000000000000000" pitchFamily="2" charset="2"/>
              <a:buChar char="Ø"/>
            </a:pPr>
            <a:r>
              <a:rPr lang="en-US" dirty="0" err="1"/>
              <a:t>Defacto</a:t>
            </a:r>
            <a:r>
              <a:rPr lang="en-US" dirty="0"/>
              <a:t> standard</a:t>
            </a:r>
          </a:p>
          <a:p>
            <a:pPr>
              <a:buFont typeface="Wingdings" panose="05000000000000000000" pitchFamily="2" charset="2"/>
              <a:buChar char="Ø"/>
            </a:pPr>
            <a:r>
              <a:rPr lang="en-US" dirty="0"/>
              <a:t>Major websites expose this</a:t>
            </a:r>
          </a:p>
          <a:p>
            <a:pPr>
              <a:buFont typeface="Wingdings" panose="05000000000000000000" pitchFamily="2" charset="2"/>
              <a:buChar char="Ø"/>
            </a:pPr>
            <a:r>
              <a:rPr lang="en-US" dirty="0"/>
              <a:t>Developers expect it</a:t>
            </a:r>
          </a:p>
          <a:p>
            <a:pPr>
              <a:buFont typeface="Wingdings" panose="05000000000000000000" pitchFamily="2" charset="2"/>
              <a:buChar char="Ø"/>
            </a:pPr>
            <a:r>
              <a:rPr lang="en-US" dirty="0"/>
              <a:t>Supported by all platforms (dotnet, JAVA, PHP </a:t>
            </a:r>
            <a:r>
              <a:rPr lang="en-US" dirty="0" err="1"/>
              <a:t>etc</a:t>
            </a:r>
            <a:r>
              <a:rPr lang="en-US" dirty="0"/>
              <a:t>)</a:t>
            </a:r>
          </a:p>
        </p:txBody>
      </p:sp>
    </p:spTree>
    <p:extLst>
      <p:ext uri="{BB962C8B-B14F-4D97-AF65-F5344CB8AC3E}">
        <p14:creationId xmlns:p14="http://schemas.microsoft.com/office/powerpoint/2010/main" val="46075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2A32-E3E4-C62E-BD2A-2BA4CE58B688}"/>
              </a:ext>
            </a:extLst>
          </p:cNvPr>
          <p:cNvSpPr>
            <a:spLocks noGrp="1"/>
          </p:cNvSpPr>
          <p:nvPr>
            <p:ph type="title"/>
          </p:nvPr>
        </p:nvSpPr>
        <p:spPr/>
        <p:txBody>
          <a:bodyPr/>
          <a:lstStyle/>
          <a:p>
            <a:r>
              <a:rPr lang="en-US" dirty="0"/>
              <a:t>API Types</a:t>
            </a:r>
            <a:endParaRPr lang="en-IN" dirty="0"/>
          </a:p>
        </p:txBody>
      </p:sp>
      <p:sp>
        <p:nvSpPr>
          <p:cNvPr id="3" name="Content Placeholder 2">
            <a:extLst>
              <a:ext uri="{FF2B5EF4-FFF2-40B4-BE49-F238E27FC236}">
                <a16:creationId xmlns:a16="http://schemas.microsoft.com/office/drawing/2014/main" id="{954390F6-B5FE-A50B-0880-97E59056435F}"/>
              </a:ext>
            </a:extLst>
          </p:cNvPr>
          <p:cNvSpPr>
            <a:spLocks noGrp="1"/>
          </p:cNvSpPr>
          <p:nvPr>
            <p:ph idx="1"/>
          </p:nvPr>
        </p:nvSpPr>
        <p:spPr/>
        <p:txBody>
          <a:bodyPr>
            <a:normAutofit fontScale="70000" lnSpcReduction="20000"/>
          </a:bodyPr>
          <a:lstStyle/>
          <a:p>
            <a:pPr marL="0" indent="0">
              <a:buNone/>
            </a:pPr>
            <a:r>
              <a:rPr lang="en-US" dirty="0"/>
              <a:t>Private APIs</a:t>
            </a:r>
          </a:p>
          <a:p>
            <a:pPr marL="0" indent="0">
              <a:buNone/>
            </a:pPr>
            <a:r>
              <a:rPr lang="en-US" dirty="0"/>
              <a:t>to put wrapper- Internal APIs are proprietary, used by and within a single organization to more safely manage its own data. </a:t>
            </a:r>
          </a:p>
          <a:p>
            <a:pPr marL="0" indent="0">
              <a:buNone/>
            </a:pPr>
            <a:r>
              <a:rPr lang="en-US" dirty="0"/>
              <a:t>These enable businesses to ‘wrap’ or integrate with aging technology that they may eventually replace; to future-proof new front-end development or new capabilities that depend on existing technology. </a:t>
            </a:r>
            <a:r>
              <a:rPr lang="en-US" dirty="0" err="1"/>
              <a:t>Eg</a:t>
            </a:r>
            <a:r>
              <a:rPr lang="en-US" dirty="0"/>
              <a:t>: When the existing system is a monolith or has limitations — which is likely to be the reason the organization is pursuing a wrapper.</a:t>
            </a:r>
          </a:p>
          <a:p>
            <a:endParaRPr lang="en-US" dirty="0"/>
          </a:p>
          <a:p>
            <a:pPr marL="0" indent="0">
              <a:buNone/>
            </a:pPr>
            <a:r>
              <a:rPr lang="en-US" dirty="0"/>
              <a:t>Public APIs</a:t>
            </a:r>
          </a:p>
          <a:p>
            <a:pPr marL="0" indent="0">
              <a:buNone/>
            </a:pPr>
            <a:r>
              <a:rPr lang="en-US" dirty="0"/>
              <a:t>These enable businesses to expose their capabilities to other businesses or consumers. For example, an API that allows external re-sellers to search for products or place orders for products through a programmatic interface. Public APIs are the most relevant for open data banking. These are the platforms that allow TPPs to access consumer data from a bank without actually saving and storing it.</a:t>
            </a:r>
          </a:p>
          <a:p>
            <a:endParaRPr lang="en-US" dirty="0"/>
          </a:p>
          <a:p>
            <a:pPr marL="0" indent="0">
              <a:buNone/>
            </a:pPr>
            <a:r>
              <a:rPr lang="en-US" dirty="0"/>
              <a:t>Partner</a:t>
            </a:r>
          </a:p>
          <a:p>
            <a:pPr marL="0" indent="0">
              <a:buNone/>
            </a:pPr>
            <a:r>
              <a:rPr lang="en-US" dirty="0"/>
              <a:t>Partner or B2B APIs are designed for two or more specific businesses and allow for the ready exchange of enterprise data. The applications are particularly effective for vendor-to-vendor communications, enterprise resource planning, and producer-retailer-reseller relationships</a:t>
            </a:r>
            <a:endParaRPr lang="en-IN" dirty="0"/>
          </a:p>
        </p:txBody>
      </p:sp>
    </p:spTree>
    <p:extLst>
      <p:ext uri="{BB962C8B-B14F-4D97-AF65-F5344CB8AC3E}">
        <p14:creationId xmlns:p14="http://schemas.microsoft.com/office/powerpoint/2010/main" val="160322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57EE-A864-2BAD-7505-FC6A5BEFF566}"/>
              </a:ext>
            </a:extLst>
          </p:cNvPr>
          <p:cNvSpPr>
            <a:spLocks noGrp="1"/>
          </p:cNvSpPr>
          <p:nvPr>
            <p:ph type="title"/>
          </p:nvPr>
        </p:nvSpPr>
        <p:spPr/>
        <p:txBody>
          <a:bodyPr/>
          <a:lstStyle/>
          <a:p>
            <a:r>
              <a:rPr lang="en-US" dirty="0"/>
              <a:t>Structure of REST API</a:t>
            </a:r>
            <a:endParaRPr lang="en-IN" dirty="0"/>
          </a:p>
        </p:txBody>
      </p:sp>
      <p:sp>
        <p:nvSpPr>
          <p:cNvPr id="3" name="Content Placeholder 2">
            <a:extLst>
              <a:ext uri="{FF2B5EF4-FFF2-40B4-BE49-F238E27FC236}">
                <a16:creationId xmlns:a16="http://schemas.microsoft.com/office/drawing/2014/main" id="{E5F8E076-2698-0953-5ABD-7823CFF8AAAE}"/>
              </a:ext>
            </a:extLst>
          </p:cNvPr>
          <p:cNvSpPr>
            <a:spLocks noGrp="1"/>
          </p:cNvSpPr>
          <p:nvPr>
            <p:ph idx="1"/>
          </p:nvPr>
        </p:nvSpPr>
        <p:spPr/>
        <p:txBody>
          <a:bodyPr>
            <a:normAutofit/>
          </a:bodyPr>
          <a:lstStyle/>
          <a:p>
            <a:r>
              <a:rPr lang="en-US" dirty="0"/>
              <a:t>Structure of REST API Request</a:t>
            </a:r>
          </a:p>
          <a:p>
            <a:pPr lvl="1"/>
            <a:r>
              <a:rPr lang="en-US" dirty="0"/>
              <a:t>URL</a:t>
            </a:r>
            <a:r>
              <a:rPr lang="en-US" dirty="0">
                <a:sym typeface="Wingdings" panose="05000000000000000000" pitchFamily="2" charset="2"/>
              </a:rPr>
              <a:t> Location of the resource</a:t>
            </a:r>
          </a:p>
          <a:p>
            <a:pPr lvl="1"/>
            <a:r>
              <a:rPr lang="en-US" dirty="0"/>
              <a:t>Method</a:t>
            </a:r>
            <a:r>
              <a:rPr lang="en-US" dirty="0">
                <a:sym typeface="Wingdings" panose="05000000000000000000" pitchFamily="2" charset="2"/>
              </a:rPr>
              <a:t></a:t>
            </a:r>
            <a:r>
              <a:rPr lang="en-US" dirty="0"/>
              <a:t> HTTP verb</a:t>
            </a:r>
          </a:p>
          <a:p>
            <a:pPr lvl="1"/>
            <a:r>
              <a:rPr lang="en-US" dirty="0">
                <a:sym typeface="Wingdings" panose="05000000000000000000" pitchFamily="2" charset="2"/>
              </a:rPr>
              <a:t>Headers Metadata about API</a:t>
            </a:r>
          </a:p>
          <a:p>
            <a:pPr lvl="1"/>
            <a:r>
              <a:rPr lang="en-US" dirty="0">
                <a:sym typeface="Wingdings" panose="05000000000000000000" pitchFamily="2" charset="2"/>
              </a:rPr>
              <a:t>Body Content of the request</a:t>
            </a:r>
          </a:p>
          <a:p>
            <a:r>
              <a:rPr lang="en-US" dirty="0"/>
              <a:t>Structure of REST API Response</a:t>
            </a:r>
          </a:p>
          <a:p>
            <a:pPr lvl="1"/>
            <a:r>
              <a:rPr lang="en-US" dirty="0">
                <a:sym typeface="Wingdings" panose="05000000000000000000" pitchFamily="2" charset="2"/>
              </a:rPr>
              <a:t>Status Code Three Digit number</a:t>
            </a:r>
          </a:p>
          <a:p>
            <a:pPr lvl="1"/>
            <a:r>
              <a:rPr lang="en-US" dirty="0">
                <a:sym typeface="Wingdings" panose="05000000000000000000" pitchFamily="2" charset="2"/>
              </a:rPr>
              <a:t>Headers Metadata about response</a:t>
            </a:r>
          </a:p>
          <a:p>
            <a:pPr lvl="1"/>
            <a:r>
              <a:rPr lang="en-US" dirty="0">
                <a:sym typeface="Wingdings" panose="05000000000000000000" pitchFamily="2" charset="2"/>
              </a:rPr>
              <a:t>Response Body Content of the response</a:t>
            </a:r>
            <a:endParaRPr lang="en-IN" dirty="0"/>
          </a:p>
        </p:txBody>
      </p:sp>
    </p:spTree>
    <p:extLst>
      <p:ext uri="{BB962C8B-B14F-4D97-AF65-F5344CB8AC3E}">
        <p14:creationId xmlns:p14="http://schemas.microsoft.com/office/powerpoint/2010/main" val="1507513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1022-9102-D223-B771-A1F90BC0C5B5}"/>
              </a:ext>
            </a:extLst>
          </p:cNvPr>
          <p:cNvSpPr>
            <a:spLocks noGrp="1"/>
          </p:cNvSpPr>
          <p:nvPr>
            <p:ph type="title"/>
          </p:nvPr>
        </p:nvSpPr>
        <p:spPr/>
        <p:txBody>
          <a:bodyPr/>
          <a:lstStyle/>
          <a:p>
            <a:r>
              <a:rPr lang="en-US" dirty="0"/>
              <a:t>URL</a:t>
            </a:r>
            <a:endParaRPr lang="en-IN" dirty="0"/>
          </a:p>
        </p:txBody>
      </p:sp>
      <p:sp>
        <p:nvSpPr>
          <p:cNvPr id="3" name="Content Placeholder 2">
            <a:extLst>
              <a:ext uri="{FF2B5EF4-FFF2-40B4-BE49-F238E27FC236}">
                <a16:creationId xmlns:a16="http://schemas.microsoft.com/office/drawing/2014/main" id="{57C3E0BC-20A7-9BDE-F611-180960BB01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0610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8DBB-A36F-C258-B886-5EC30287DF65}"/>
              </a:ext>
            </a:extLst>
          </p:cNvPr>
          <p:cNvSpPr>
            <a:spLocks noGrp="1"/>
          </p:cNvSpPr>
          <p:nvPr>
            <p:ph type="title"/>
          </p:nvPr>
        </p:nvSpPr>
        <p:spPr/>
        <p:txBody>
          <a:bodyPr/>
          <a:lstStyle/>
          <a:p>
            <a:r>
              <a:rPr lang="en-US" dirty="0"/>
              <a:t>METHODS</a:t>
            </a:r>
            <a:endParaRPr lang="en-IN" dirty="0"/>
          </a:p>
        </p:txBody>
      </p:sp>
      <p:sp>
        <p:nvSpPr>
          <p:cNvPr id="3" name="Content Placeholder 2">
            <a:extLst>
              <a:ext uri="{FF2B5EF4-FFF2-40B4-BE49-F238E27FC236}">
                <a16:creationId xmlns:a16="http://schemas.microsoft.com/office/drawing/2014/main" id="{9FC814AB-2337-DB75-683D-93348ECE4895}"/>
              </a:ext>
            </a:extLst>
          </p:cNvPr>
          <p:cNvSpPr>
            <a:spLocks noGrp="1"/>
          </p:cNvSpPr>
          <p:nvPr>
            <p:ph idx="1"/>
          </p:nvPr>
        </p:nvSpPr>
        <p:spPr>
          <a:xfrm>
            <a:off x="838200" y="1825625"/>
            <a:ext cx="2720248" cy="4351338"/>
          </a:xfrm>
          <a:ln/>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914400" lvl="2" indent="0">
              <a:buNone/>
            </a:pPr>
            <a:r>
              <a:rPr lang="en-US" sz="4400" dirty="0"/>
              <a:t>GET</a:t>
            </a:r>
          </a:p>
          <a:p>
            <a:pPr>
              <a:lnSpc>
                <a:spcPct val="100000"/>
              </a:lnSpc>
            </a:pPr>
            <a:r>
              <a:rPr lang="en-US" sz="2900" dirty="0"/>
              <a:t>Retrieve resource</a:t>
            </a:r>
          </a:p>
          <a:p>
            <a:pPr>
              <a:lnSpc>
                <a:spcPct val="100000"/>
              </a:lnSpc>
            </a:pPr>
            <a:r>
              <a:rPr lang="en-US" sz="2900" dirty="0" err="1"/>
              <a:t>Eg</a:t>
            </a:r>
            <a:r>
              <a:rPr lang="en-US" sz="2900" dirty="0"/>
              <a:t>: Fetching account details</a:t>
            </a:r>
          </a:p>
          <a:p>
            <a:pPr>
              <a:lnSpc>
                <a:spcPct val="100000"/>
              </a:lnSpc>
            </a:pPr>
            <a:r>
              <a:rPr lang="en-US" sz="2900" dirty="0"/>
              <a:t>Default verb of the browser’s address</a:t>
            </a:r>
          </a:p>
          <a:p>
            <a:pPr>
              <a:lnSpc>
                <a:spcPct val="100000"/>
              </a:lnSpc>
            </a:pPr>
            <a:r>
              <a:rPr lang="en-US" sz="2900" dirty="0"/>
              <a:t>Usually combined with parameters</a:t>
            </a:r>
          </a:p>
          <a:p>
            <a:pPr>
              <a:lnSpc>
                <a:spcPct val="100000"/>
              </a:lnSpc>
            </a:pPr>
            <a:r>
              <a:rPr lang="en-US" sz="2900" dirty="0"/>
              <a:t>Too many parameters use POST</a:t>
            </a:r>
          </a:p>
          <a:p>
            <a:pPr>
              <a:lnSpc>
                <a:spcPct val="100000"/>
              </a:lnSpc>
            </a:pPr>
            <a:r>
              <a:rPr lang="en-IN" sz="2900" dirty="0"/>
              <a:t>IDEMPOTENT</a:t>
            </a:r>
          </a:p>
          <a:p>
            <a:pPr>
              <a:lnSpc>
                <a:spcPct val="100000"/>
              </a:lnSpc>
            </a:pPr>
            <a:endParaRPr lang="en-IN" sz="3100" dirty="0"/>
          </a:p>
        </p:txBody>
      </p:sp>
      <p:sp>
        <p:nvSpPr>
          <p:cNvPr id="4" name="Content Placeholder 2">
            <a:extLst>
              <a:ext uri="{FF2B5EF4-FFF2-40B4-BE49-F238E27FC236}">
                <a16:creationId xmlns:a16="http://schemas.microsoft.com/office/drawing/2014/main" id="{1DDF0876-3823-66D4-7053-F2ED4B321EBB}"/>
              </a:ext>
            </a:extLst>
          </p:cNvPr>
          <p:cNvSpPr txBox="1">
            <a:spLocks/>
          </p:cNvSpPr>
          <p:nvPr/>
        </p:nvSpPr>
        <p:spPr>
          <a:xfrm>
            <a:off x="3625772" y="1833467"/>
            <a:ext cx="2720248" cy="4351338"/>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lvl="2" indent="0">
              <a:lnSpc>
                <a:spcPct val="90000"/>
              </a:lnSpc>
              <a:spcBef>
                <a:spcPts val="500"/>
              </a:spcBef>
              <a:buFont typeface="Arial" panose="020B0604020202020204" pitchFamily="34" charset="0"/>
              <a:buNone/>
              <a:defRPr sz="38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sz="3700" dirty="0"/>
              <a:t>	POST</a:t>
            </a:r>
          </a:p>
          <a:p>
            <a:r>
              <a:rPr lang="en-US" sz="2400" dirty="0"/>
              <a:t>create a resource</a:t>
            </a:r>
          </a:p>
          <a:p>
            <a:r>
              <a:rPr lang="en-US" sz="2400" dirty="0" err="1"/>
              <a:t>Eg</a:t>
            </a:r>
            <a:r>
              <a:rPr lang="en-US" sz="2400" dirty="0"/>
              <a:t>: Open an account </a:t>
            </a:r>
          </a:p>
          <a:p>
            <a:r>
              <a:rPr lang="en-IN" sz="2400" dirty="0"/>
              <a:t>Should contain the message body that specifies the resource to be added</a:t>
            </a:r>
          </a:p>
          <a:p>
            <a:r>
              <a:rPr lang="en-IN" sz="2400" dirty="0"/>
              <a:t>Should not contain query</a:t>
            </a:r>
          </a:p>
          <a:p>
            <a:r>
              <a:rPr lang="en-IN" sz="2400" dirty="0"/>
              <a:t>NOT IDEMPOTENT</a:t>
            </a:r>
          </a:p>
        </p:txBody>
      </p:sp>
      <p:sp>
        <p:nvSpPr>
          <p:cNvPr id="5" name="Content Placeholder 2">
            <a:extLst>
              <a:ext uri="{FF2B5EF4-FFF2-40B4-BE49-F238E27FC236}">
                <a16:creationId xmlns:a16="http://schemas.microsoft.com/office/drawing/2014/main" id="{2BC31CCC-BA85-451D-0FF2-8935033E98F4}"/>
              </a:ext>
            </a:extLst>
          </p:cNvPr>
          <p:cNvSpPr txBox="1">
            <a:spLocks/>
          </p:cNvSpPr>
          <p:nvPr/>
        </p:nvSpPr>
        <p:spPr>
          <a:xfrm>
            <a:off x="6413344" y="1825625"/>
            <a:ext cx="2720248" cy="4351338"/>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100" dirty="0"/>
              <a:t>PUT</a:t>
            </a:r>
          </a:p>
          <a:p>
            <a:r>
              <a:rPr lang="en-US" sz="2000" dirty="0">
                <a:solidFill>
                  <a:schemeClr val="dk1"/>
                </a:solidFill>
              </a:rPr>
              <a:t>Modify resource</a:t>
            </a:r>
          </a:p>
          <a:p>
            <a:r>
              <a:rPr lang="en-US" sz="2000" dirty="0" err="1">
                <a:solidFill>
                  <a:schemeClr val="dk1"/>
                </a:solidFill>
              </a:rPr>
              <a:t>Eg</a:t>
            </a:r>
            <a:r>
              <a:rPr lang="en-US" sz="2000" dirty="0">
                <a:solidFill>
                  <a:schemeClr val="dk1"/>
                </a:solidFill>
              </a:rPr>
              <a:t>: Update Account address</a:t>
            </a:r>
          </a:p>
          <a:p>
            <a:pPr marL="228600" lvl="1">
              <a:spcBef>
                <a:spcPts val="1000"/>
              </a:spcBef>
            </a:pPr>
            <a:r>
              <a:rPr lang="en-US" sz="2000" dirty="0">
                <a:solidFill>
                  <a:schemeClr val="dk1"/>
                </a:solidFill>
              </a:rPr>
              <a:t>Should contain a message body</a:t>
            </a:r>
          </a:p>
          <a:p>
            <a:pPr marL="228600" lvl="1">
              <a:spcBef>
                <a:spcPts val="1000"/>
              </a:spcBef>
            </a:pPr>
            <a:r>
              <a:rPr lang="en-IN" sz="2000" dirty="0">
                <a:solidFill>
                  <a:schemeClr val="dk1"/>
                </a:solidFill>
              </a:rPr>
              <a:t>Should not contain query</a:t>
            </a:r>
          </a:p>
          <a:p>
            <a:r>
              <a:rPr lang="en-IN" sz="2000" dirty="0"/>
              <a:t>IDEMPOTENT</a:t>
            </a:r>
          </a:p>
          <a:p>
            <a:endParaRPr lang="en-IN" dirty="0"/>
          </a:p>
        </p:txBody>
      </p:sp>
      <p:sp>
        <p:nvSpPr>
          <p:cNvPr id="6" name="Content Placeholder 2">
            <a:extLst>
              <a:ext uri="{FF2B5EF4-FFF2-40B4-BE49-F238E27FC236}">
                <a16:creationId xmlns:a16="http://schemas.microsoft.com/office/drawing/2014/main" id="{6DF50209-8116-553A-5CF1-9F9CC94D13F8}"/>
              </a:ext>
            </a:extLst>
          </p:cNvPr>
          <p:cNvSpPr txBox="1">
            <a:spLocks/>
          </p:cNvSpPr>
          <p:nvPr/>
        </p:nvSpPr>
        <p:spPr>
          <a:xfrm>
            <a:off x="9200916" y="1825625"/>
            <a:ext cx="2213475" cy="4351338"/>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4400" dirty="0"/>
              <a:t>DELETE</a:t>
            </a:r>
          </a:p>
          <a:p>
            <a:pPr marL="457200" lvl="1" indent="0">
              <a:buNone/>
            </a:pPr>
            <a:endParaRPr lang="en-US" sz="3700" dirty="0">
              <a:solidFill>
                <a:schemeClr val="dk1"/>
              </a:solidFill>
            </a:endParaRPr>
          </a:p>
          <a:p>
            <a:r>
              <a:rPr lang="en-US" sz="3700" dirty="0">
                <a:solidFill>
                  <a:schemeClr val="dk1"/>
                </a:solidFill>
              </a:rPr>
              <a:t>Delete resource </a:t>
            </a:r>
          </a:p>
          <a:p>
            <a:r>
              <a:rPr lang="en-US" sz="3700" dirty="0" err="1">
                <a:solidFill>
                  <a:schemeClr val="dk1"/>
                </a:solidFill>
              </a:rPr>
              <a:t>Eg.</a:t>
            </a:r>
            <a:r>
              <a:rPr lang="en-US" sz="3700" dirty="0">
                <a:solidFill>
                  <a:schemeClr val="dk1"/>
                </a:solidFill>
              </a:rPr>
              <a:t>: Delete the mobile number from the account</a:t>
            </a:r>
          </a:p>
          <a:p>
            <a:r>
              <a:rPr lang="en-US" sz="3700" dirty="0">
                <a:solidFill>
                  <a:schemeClr val="dk1"/>
                </a:solidFill>
              </a:rPr>
              <a:t>Always combined with parameters</a:t>
            </a:r>
          </a:p>
          <a:p>
            <a:r>
              <a:rPr lang="en-US" sz="3700" dirty="0">
                <a:solidFill>
                  <a:schemeClr val="dk1"/>
                </a:solidFill>
              </a:rPr>
              <a:t>Should not contain the body of the request</a:t>
            </a:r>
          </a:p>
          <a:p>
            <a:r>
              <a:rPr lang="en-IN" sz="3700" dirty="0">
                <a:solidFill>
                  <a:schemeClr val="dk1"/>
                </a:solidFill>
              </a:rPr>
              <a:t>IDEMPOTENT</a:t>
            </a:r>
          </a:p>
          <a:p>
            <a:endParaRPr lang="en-IN" dirty="0"/>
          </a:p>
        </p:txBody>
      </p:sp>
      <p:sp>
        <p:nvSpPr>
          <p:cNvPr id="7" name="TextBox 6">
            <a:extLst>
              <a:ext uri="{FF2B5EF4-FFF2-40B4-BE49-F238E27FC236}">
                <a16:creationId xmlns:a16="http://schemas.microsoft.com/office/drawing/2014/main" id="{73AB3677-83AD-EB13-E78E-5EE4DA8A7B66}"/>
              </a:ext>
            </a:extLst>
          </p:cNvPr>
          <p:cNvSpPr txBox="1"/>
          <p:nvPr/>
        </p:nvSpPr>
        <p:spPr>
          <a:xfrm>
            <a:off x="838200" y="6327584"/>
            <a:ext cx="9958330" cy="369332"/>
          </a:xfrm>
          <a:prstGeom prst="rect">
            <a:avLst/>
          </a:prstGeom>
          <a:noFill/>
        </p:spPr>
        <p:txBody>
          <a:bodyPr wrap="square" rtlCol="0">
            <a:spAutoFit/>
          </a:bodyPr>
          <a:lstStyle/>
          <a:p>
            <a:r>
              <a:rPr lang="en-US" dirty="0"/>
              <a:t>A resource can be any information that can be named. </a:t>
            </a:r>
            <a:r>
              <a:rPr lang="en-US" dirty="0" err="1"/>
              <a:t>Eg</a:t>
            </a:r>
            <a:r>
              <a:rPr lang="en-US" dirty="0"/>
              <a:t>: a person, or an invoice can be resource</a:t>
            </a:r>
            <a:endParaRPr lang="en-IN" dirty="0"/>
          </a:p>
        </p:txBody>
      </p:sp>
    </p:spTree>
    <p:extLst>
      <p:ext uri="{BB962C8B-B14F-4D97-AF65-F5344CB8AC3E}">
        <p14:creationId xmlns:p14="http://schemas.microsoft.com/office/powerpoint/2010/main" val="1062899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77BF-AAC3-F2FB-7938-616E7E60C2A8}"/>
              </a:ext>
            </a:extLst>
          </p:cNvPr>
          <p:cNvSpPr>
            <a:spLocks noGrp="1"/>
          </p:cNvSpPr>
          <p:nvPr>
            <p:ph type="title"/>
          </p:nvPr>
        </p:nvSpPr>
        <p:spPr/>
        <p:txBody>
          <a:bodyPr/>
          <a:lstStyle/>
          <a:p>
            <a:r>
              <a:rPr lang="en-US" dirty="0"/>
              <a:t>Request Header</a:t>
            </a:r>
            <a:endParaRPr lang="en-IN" dirty="0"/>
          </a:p>
        </p:txBody>
      </p:sp>
      <p:sp>
        <p:nvSpPr>
          <p:cNvPr id="3" name="Content Placeholder 2">
            <a:extLst>
              <a:ext uri="{FF2B5EF4-FFF2-40B4-BE49-F238E27FC236}">
                <a16:creationId xmlns:a16="http://schemas.microsoft.com/office/drawing/2014/main" id="{A9D175C7-656E-4567-9252-9389D289E10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6098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C18B-74A2-D13F-1A20-3963268B092C}"/>
              </a:ext>
            </a:extLst>
          </p:cNvPr>
          <p:cNvSpPr>
            <a:spLocks noGrp="1"/>
          </p:cNvSpPr>
          <p:nvPr>
            <p:ph type="title"/>
          </p:nvPr>
        </p:nvSpPr>
        <p:spPr/>
        <p:txBody>
          <a:bodyPr/>
          <a:lstStyle/>
          <a:p>
            <a:r>
              <a:rPr lang="en-US" dirty="0"/>
              <a:t>Request Body</a:t>
            </a:r>
            <a:endParaRPr lang="en-IN" dirty="0"/>
          </a:p>
        </p:txBody>
      </p:sp>
      <p:sp>
        <p:nvSpPr>
          <p:cNvPr id="3" name="Content Placeholder 2">
            <a:extLst>
              <a:ext uri="{FF2B5EF4-FFF2-40B4-BE49-F238E27FC236}">
                <a16:creationId xmlns:a16="http://schemas.microsoft.com/office/drawing/2014/main" id="{A0D993AC-6FBA-8B09-9742-A9E467EC38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52358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D5A9F-CDBE-9F29-4243-B5CDB6D05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A3F303-608A-4788-4F81-9AEE82508469}"/>
              </a:ext>
            </a:extLst>
          </p:cNvPr>
          <p:cNvSpPr>
            <a:spLocks noGrp="1"/>
          </p:cNvSpPr>
          <p:nvPr>
            <p:ph type="title"/>
          </p:nvPr>
        </p:nvSpPr>
        <p:spPr/>
        <p:txBody>
          <a:bodyPr/>
          <a:lstStyle/>
          <a:p>
            <a:r>
              <a:rPr lang="en-US" dirty="0"/>
              <a:t>REST API Common Http Status Codes</a:t>
            </a:r>
            <a:endParaRPr lang="en-IN" dirty="0"/>
          </a:p>
        </p:txBody>
      </p:sp>
      <p:sp>
        <p:nvSpPr>
          <p:cNvPr id="3" name="Content Placeholder 2">
            <a:extLst>
              <a:ext uri="{FF2B5EF4-FFF2-40B4-BE49-F238E27FC236}">
                <a16:creationId xmlns:a16="http://schemas.microsoft.com/office/drawing/2014/main" id="{8C70C18A-9AEA-B19A-85E1-CAD6B5B0D231}"/>
              </a:ext>
            </a:extLst>
          </p:cNvPr>
          <p:cNvSpPr>
            <a:spLocks noGrp="1"/>
          </p:cNvSpPr>
          <p:nvPr>
            <p:ph idx="1"/>
          </p:nvPr>
        </p:nvSpPr>
        <p:spPr>
          <a:xfrm>
            <a:off x="838200" y="1825625"/>
            <a:ext cx="2720248" cy="4351338"/>
          </a:xfrm>
          <a:ln/>
        </p:spPr>
        <p:style>
          <a:lnRef idx="2">
            <a:schemeClr val="dk1"/>
          </a:lnRef>
          <a:fillRef idx="1">
            <a:schemeClr val="lt1"/>
          </a:fillRef>
          <a:effectRef idx="0">
            <a:schemeClr val="dk1"/>
          </a:effectRef>
          <a:fontRef idx="minor">
            <a:schemeClr val="dk1"/>
          </a:fontRef>
        </p:style>
        <p:txBody>
          <a:bodyPr>
            <a:normAutofit/>
          </a:bodyPr>
          <a:lstStyle/>
          <a:p>
            <a:pPr marL="914400" lvl="2" indent="0">
              <a:buNone/>
            </a:pPr>
            <a:r>
              <a:rPr lang="en-US" sz="4400" dirty="0"/>
              <a:t>2…</a:t>
            </a:r>
          </a:p>
          <a:p>
            <a:pPr marL="0" indent="0">
              <a:buNone/>
            </a:pPr>
            <a:r>
              <a:rPr lang="en-US" sz="2400" dirty="0"/>
              <a:t>Healthy responses</a:t>
            </a:r>
            <a:endParaRPr lang="en-US" sz="1800" dirty="0"/>
          </a:p>
          <a:p>
            <a:r>
              <a:rPr lang="en-US" sz="2400" dirty="0"/>
              <a:t>200: OK</a:t>
            </a:r>
          </a:p>
          <a:p>
            <a:r>
              <a:rPr lang="en-US" sz="2400" dirty="0"/>
              <a:t> 201: CREATED</a:t>
            </a:r>
          </a:p>
          <a:p>
            <a:r>
              <a:rPr lang="en-US" sz="2400" dirty="0"/>
              <a:t> 202: ACCEPTED</a:t>
            </a:r>
          </a:p>
          <a:p>
            <a:pPr>
              <a:lnSpc>
                <a:spcPct val="100000"/>
              </a:lnSpc>
            </a:pPr>
            <a:endParaRPr lang="en-IN" sz="3100" dirty="0"/>
          </a:p>
        </p:txBody>
      </p:sp>
      <p:sp>
        <p:nvSpPr>
          <p:cNvPr id="4" name="Content Placeholder 2">
            <a:extLst>
              <a:ext uri="{FF2B5EF4-FFF2-40B4-BE49-F238E27FC236}">
                <a16:creationId xmlns:a16="http://schemas.microsoft.com/office/drawing/2014/main" id="{85CBA920-492B-C8F6-196E-975777F97B91}"/>
              </a:ext>
            </a:extLst>
          </p:cNvPr>
          <p:cNvSpPr txBox="1">
            <a:spLocks/>
          </p:cNvSpPr>
          <p:nvPr/>
        </p:nvSpPr>
        <p:spPr>
          <a:xfrm>
            <a:off x="3625772" y="1833467"/>
            <a:ext cx="2720248" cy="4351338"/>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lvl="2" indent="0">
              <a:lnSpc>
                <a:spcPct val="90000"/>
              </a:lnSpc>
              <a:spcBef>
                <a:spcPts val="500"/>
              </a:spcBef>
              <a:buFont typeface="Arial" panose="020B0604020202020204" pitchFamily="34" charset="0"/>
              <a:buNone/>
              <a:defRPr sz="38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sz="3700" dirty="0"/>
              <a:t>	</a:t>
            </a:r>
            <a:r>
              <a:rPr lang="en-US" sz="4400" dirty="0"/>
              <a:t>3…</a:t>
            </a:r>
          </a:p>
          <a:p>
            <a:pPr marL="0" indent="0">
              <a:buNone/>
            </a:pPr>
            <a:r>
              <a:rPr lang="en-US" sz="2400" dirty="0"/>
              <a:t>Redirect responses</a:t>
            </a:r>
          </a:p>
          <a:p>
            <a:r>
              <a:rPr lang="en-US" sz="2400" dirty="0"/>
              <a:t>301- Moved Permanently</a:t>
            </a:r>
          </a:p>
          <a:p>
            <a:r>
              <a:rPr lang="en-US" sz="2400" dirty="0"/>
              <a:t>302- Found</a:t>
            </a:r>
            <a:endParaRPr lang="en-IN" sz="2400" dirty="0"/>
          </a:p>
        </p:txBody>
      </p:sp>
      <p:sp>
        <p:nvSpPr>
          <p:cNvPr id="5" name="Content Placeholder 2">
            <a:extLst>
              <a:ext uri="{FF2B5EF4-FFF2-40B4-BE49-F238E27FC236}">
                <a16:creationId xmlns:a16="http://schemas.microsoft.com/office/drawing/2014/main" id="{2D421D7D-1F65-01E5-8C9C-E947A17DB018}"/>
              </a:ext>
            </a:extLst>
          </p:cNvPr>
          <p:cNvSpPr txBox="1">
            <a:spLocks/>
          </p:cNvSpPr>
          <p:nvPr/>
        </p:nvSpPr>
        <p:spPr>
          <a:xfrm>
            <a:off x="6413344" y="1825625"/>
            <a:ext cx="2720248" cy="4351338"/>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4400" dirty="0">
                <a:solidFill>
                  <a:schemeClr val="dk1"/>
                </a:solidFill>
              </a:rPr>
              <a:t>4…</a:t>
            </a:r>
          </a:p>
          <a:p>
            <a:pPr marL="0" indent="0">
              <a:buNone/>
            </a:pPr>
            <a:r>
              <a:rPr lang="en-US" sz="2600" dirty="0">
                <a:solidFill>
                  <a:schemeClr val="dk1"/>
                </a:solidFill>
              </a:rPr>
              <a:t>Client responses</a:t>
            </a:r>
          </a:p>
          <a:p>
            <a:r>
              <a:rPr lang="en-US" sz="2000" dirty="0"/>
              <a:t>400 Bad Request (malformed API keys or Invalid payload)</a:t>
            </a:r>
          </a:p>
          <a:p>
            <a:r>
              <a:rPr lang="en-US" sz="2000" dirty="0"/>
              <a:t>401 Unauthorized (missing API keys) </a:t>
            </a:r>
          </a:p>
          <a:p>
            <a:r>
              <a:rPr lang="en-US" sz="2000" dirty="0"/>
              <a:t>403-  Forbidden (don’t have access)</a:t>
            </a:r>
          </a:p>
          <a:p>
            <a:r>
              <a:rPr lang="en-US" sz="2000" dirty="0"/>
              <a:t>404- Not Found</a:t>
            </a:r>
          </a:p>
          <a:p>
            <a:r>
              <a:rPr lang="en-US" sz="2000" dirty="0"/>
              <a:t>405- Method Not Allowed</a:t>
            </a:r>
            <a:endParaRPr lang="en-IN" sz="2000" dirty="0"/>
          </a:p>
        </p:txBody>
      </p:sp>
      <p:sp>
        <p:nvSpPr>
          <p:cNvPr id="6" name="Content Placeholder 2">
            <a:extLst>
              <a:ext uri="{FF2B5EF4-FFF2-40B4-BE49-F238E27FC236}">
                <a16:creationId xmlns:a16="http://schemas.microsoft.com/office/drawing/2014/main" id="{31E3D691-837F-59D5-E27B-9339FF1AF3D4}"/>
              </a:ext>
            </a:extLst>
          </p:cNvPr>
          <p:cNvSpPr txBox="1">
            <a:spLocks/>
          </p:cNvSpPr>
          <p:nvPr/>
        </p:nvSpPr>
        <p:spPr>
          <a:xfrm>
            <a:off x="9200916" y="1825625"/>
            <a:ext cx="2213475" cy="4351338"/>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4400" dirty="0">
                <a:solidFill>
                  <a:schemeClr val="dk1"/>
                </a:solidFill>
              </a:rPr>
              <a:t>5…</a:t>
            </a:r>
          </a:p>
          <a:p>
            <a:pPr marL="0" indent="0">
              <a:buNone/>
            </a:pPr>
            <a:r>
              <a:rPr lang="en-US" sz="2600" dirty="0">
                <a:solidFill>
                  <a:schemeClr val="dk1"/>
                </a:solidFill>
              </a:rPr>
              <a:t>Server Responses</a:t>
            </a:r>
          </a:p>
          <a:p>
            <a:r>
              <a:rPr lang="en-US" sz="2200" dirty="0"/>
              <a:t>500 – Internal Server Error </a:t>
            </a:r>
          </a:p>
          <a:p>
            <a:r>
              <a:rPr lang="en-US" sz="2200" dirty="0"/>
              <a:t>501- Time Out </a:t>
            </a:r>
          </a:p>
          <a:p>
            <a:pPr marL="457200" lvl="1" indent="0">
              <a:buNone/>
            </a:pPr>
            <a:endParaRPr lang="en-US" sz="3700" dirty="0">
              <a:solidFill>
                <a:schemeClr val="dk1"/>
              </a:solidFill>
            </a:endParaRPr>
          </a:p>
          <a:p>
            <a:endParaRPr lang="en-IN" dirty="0"/>
          </a:p>
        </p:txBody>
      </p:sp>
    </p:spTree>
    <p:extLst>
      <p:ext uri="{BB962C8B-B14F-4D97-AF65-F5344CB8AC3E}">
        <p14:creationId xmlns:p14="http://schemas.microsoft.com/office/powerpoint/2010/main" val="2442170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D1AF-086B-0F40-3657-FC5AF29AD288}"/>
              </a:ext>
            </a:extLst>
          </p:cNvPr>
          <p:cNvSpPr>
            <a:spLocks noGrp="1"/>
          </p:cNvSpPr>
          <p:nvPr>
            <p:ph type="title"/>
          </p:nvPr>
        </p:nvSpPr>
        <p:spPr/>
        <p:txBody>
          <a:bodyPr/>
          <a:lstStyle/>
          <a:p>
            <a:r>
              <a:rPr lang="en-US" dirty="0"/>
              <a:t>Response Header</a:t>
            </a:r>
            <a:endParaRPr lang="en-IN" dirty="0"/>
          </a:p>
        </p:txBody>
      </p:sp>
      <p:sp>
        <p:nvSpPr>
          <p:cNvPr id="3" name="Content Placeholder 2">
            <a:extLst>
              <a:ext uri="{FF2B5EF4-FFF2-40B4-BE49-F238E27FC236}">
                <a16:creationId xmlns:a16="http://schemas.microsoft.com/office/drawing/2014/main" id="{083561E2-F1D6-890D-1523-333F69292CC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0982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C92D-5FF5-BB9C-C721-301D252BB8BD}"/>
              </a:ext>
            </a:extLst>
          </p:cNvPr>
          <p:cNvSpPr>
            <a:spLocks noGrp="1"/>
          </p:cNvSpPr>
          <p:nvPr>
            <p:ph type="title"/>
          </p:nvPr>
        </p:nvSpPr>
        <p:spPr/>
        <p:txBody>
          <a:bodyPr/>
          <a:lstStyle/>
          <a:p>
            <a:r>
              <a:rPr lang="en-US" dirty="0"/>
              <a:t>API</a:t>
            </a:r>
            <a:endParaRPr lang="en-IN" dirty="0"/>
          </a:p>
        </p:txBody>
      </p:sp>
      <p:sp>
        <p:nvSpPr>
          <p:cNvPr id="5" name="Content Placeholder 4">
            <a:extLst>
              <a:ext uri="{FF2B5EF4-FFF2-40B4-BE49-F238E27FC236}">
                <a16:creationId xmlns:a16="http://schemas.microsoft.com/office/drawing/2014/main" id="{07949256-D077-8F4F-CB5D-F8E31BA595F8}"/>
              </a:ext>
            </a:extLst>
          </p:cNvPr>
          <p:cNvSpPr>
            <a:spLocks noGrp="1"/>
          </p:cNvSpPr>
          <p:nvPr>
            <p:ph idx="1"/>
          </p:nvPr>
        </p:nvSpPr>
        <p:spPr/>
        <p:txBody>
          <a:bodyPr>
            <a:normAutofit/>
          </a:bodyPr>
          <a:lstStyle/>
          <a:p>
            <a:pPr algn="ctr">
              <a:lnSpc>
                <a:spcPct val="300000"/>
              </a:lnSpc>
            </a:pPr>
            <a:r>
              <a:rPr lang="en-US" sz="5400" dirty="0"/>
              <a:t>Application Programming Interface</a:t>
            </a:r>
            <a:endParaRPr lang="en-IN" sz="5400" dirty="0"/>
          </a:p>
        </p:txBody>
      </p:sp>
    </p:spTree>
    <p:extLst>
      <p:ext uri="{BB962C8B-B14F-4D97-AF65-F5344CB8AC3E}">
        <p14:creationId xmlns:p14="http://schemas.microsoft.com/office/powerpoint/2010/main" val="1193491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3460-7464-DA3E-5A63-CC043D993F72}"/>
              </a:ext>
            </a:extLst>
          </p:cNvPr>
          <p:cNvSpPr>
            <a:spLocks noGrp="1"/>
          </p:cNvSpPr>
          <p:nvPr>
            <p:ph type="title"/>
          </p:nvPr>
        </p:nvSpPr>
        <p:spPr/>
        <p:txBody>
          <a:bodyPr/>
          <a:lstStyle/>
          <a:p>
            <a:r>
              <a:rPr lang="en-US" dirty="0"/>
              <a:t>Body Response</a:t>
            </a:r>
            <a:endParaRPr lang="en-IN" dirty="0"/>
          </a:p>
        </p:txBody>
      </p:sp>
      <p:sp>
        <p:nvSpPr>
          <p:cNvPr id="3" name="Content Placeholder 2">
            <a:extLst>
              <a:ext uri="{FF2B5EF4-FFF2-40B4-BE49-F238E27FC236}">
                <a16:creationId xmlns:a16="http://schemas.microsoft.com/office/drawing/2014/main" id="{4CDD2CDD-F46F-A3FD-2554-F2D7C7E95EC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99519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2432-1BA2-D37C-2179-0D6CCA625D87}"/>
              </a:ext>
            </a:extLst>
          </p:cNvPr>
          <p:cNvSpPr>
            <a:spLocks noGrp="1"/>
          </p:cNvSpPr>
          <p:nvPr>
            <p:ph type="title"/>
          </p:nvPr>
        </p:nvSpPr>
        <p:spPr/>
        <p:txBody>
          <a:bodyPr/>
          <a:lstStyle/>
          <a:p>
            <a:r>
              <a:rPr lang="en-US" dirty="0"/>
              <a:t>Rest API Principles</a:t>
            </a:r>
            <a:endParaRPr lang="en-IN" dirty="0"/>
          </a:p>
        </p:txBody>
      </p:sp>
      <p:sp>
        <p:nvSpPr>
          <p:cNvPr id="3" name="Content Placeholder 2">
            <a:extLst>
              <a:ext uri="{FF2B5EF4-FFF2-40B4-BE49-F238E27FC236}">
                <a16:creationId xmlns:a16="http://schemas.microsoft.com/office/drawing/2014/main" id="{49ADBF8A-D6E5-F296-2FEE-FD857386DF27}"/>
              </a:ext>
            </a:extLst>
          </p:cNvPr>
          <p:cNvSpPr>
            <a:spLocks noGrp="1"/>
          </p:cNvSpPr>
          <p:nvPr>
            <p:ph idx="1"/>
          </p:nvPr>
        </p:nvSpPr>
        <p:spPr/>
        <p:txBody>
          <a:bodyPr>
            <a:normAutofit fontScale="55000" lnSpcReduction="20000"/>
          </a:bodyPr>
          <a:lstStyle/>
          <a:p>
            <a:pPr marL="0" indent="0">
              <a:lnSpc>
                <a:spcPct val="170000"/>
              </a:lnSpc>
              <a:buNone/>
            </a:pPr>
            <a:r>
              <a:rPr lang="en-US" b="1" dirty="0"/>
              <a:t> API has clear messaging, defining the purpose of each API domain, and is written in such a way that a non-programmer can understand what this API publishes.  The intent is clear and understandable from a business perspective</a:t>
            </a:r>
          </a:p>
          <a:p>
            <a:r>
              <a:rPr lang="en-US" dirty="0"/>
              <a:t>Depict Resource Hierarchy Through URI. Forward slash separator (/) must be used to indicate a hierarchical relationship.</a:t>
            </a:r>
          </a:p>
          <a:p>
            <a:r>
              <a:rPr lang="en-US" dirty="0"/>
              <a:t>Sub-resource collections should exist directly beneath an individual resource to convey a relationship to another collection of resources.</a:t>
            </a:r>
          </a:p>
          <a:p>
            <a:r>
              <a:rPr lang="en-US" dirty="0"/>
              <a:t>Aim to restrict the nesting of resources to a maximum of three levels.</a:t>
            </a:r>
          </a:p>
          <a:p>
            <a:r>
              <a:rPr lang="en-US" dirty="0"/>
              <a:t>Hyphens (-) should be used to improve the readability of URIs.</a:t>
            </a:r>
          </a:p>
          <a:p>
            <a:r>
              <a:rPr lang="en-US" dirty="0"/>
              <a:t>Literals/expressions in query strings should be separated using underscore( _ ).</a:t>
            </a:r>
          </a:p>
          <a:p>
            <a:r>
              <a:rPr lang="en-US" dirty="0"/>
              <a:t>URIs should start with a letter and use only lowercase letters. camelCase (Lowercase first letter of first word, capitalizing the first letter of subsequent words) is the most common naming convention for defining attributes.</a:t>
            </a:r>
          </a:p>
          <a:p>
            <a:r>
              <a:rPr lang="en-US" dirty="0"/>
              <a:t>Resource names should be nouns instead of verbs. CRUD function names should not be used in URIs.</a:t>
            </a:r>
          </a:p>
          <a:p>
            <a:r>
              <a:rPr lang="en-US" dirty="0"/>
              <a:t>Avoid using singular nouns to describe a resource, always use plural nouns.</a:t>
            </a:r>
          </a:p>
          <a:p>
            <a:r>
              <a:rPr lang="en-US" dirty="0"/>
              <a:t>Use Filtering, Sorting, and Pagination to retrieve the data requested.</a:t>
            </a:r>
            <a:endParaRPr lang="en-IN" dirty="0"/>
          </a:p>
          <a:p>
            <a:r>
              <a:rPr lang="en-US" dirty="0"/>
              <a:t>Handle errors gracefully and return standard error codes</a:t>
            </a:r>
          </a:p>
          <a:p>
            <a:r>
              <a:rPr lang="en-US" dirty="0"/>
              <a:t>Use query parameters for advanced filtering &amp; searching</a:t>
            </a:r>
          </a:p>
        </p:txBody>
      </p:sp>
    </p:spTree>
    <p:extLst>
      <p:ext uri="{BB962C8B-B14F-4D97-AF65-F5344CB8AC3E}">
        <p14:creationId xmlns:p14="http://schemas.microsoft.com/office/powerpoint/2010/main" val="24194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EE7D-15F9-2CCE-F8C3-C5A164A737FF}"/>
              </a:ext>
            </a:extLst>
          </p:cNvPr>
          <p:cNvSpPr>
            <a:spLocks noGrp="1"/>
          </p:cNvSpPr>
          <p:nvPr>
            <p:ph type="title"/>
          </p:nvPr>
        </p:nvSpPr>
        <p:spPr/>
        <p:txBody>
          <a:bodyPr/>
          <a:lstStyle/>
          <a:p>
            <a:r>
              <a:rPr lang="en-US" dirty="0"/>
              <a:t>Versioning</a:t>
            </a:r>
            <a:endParaRPr lang="en-IN" dirty="0"/>
          </a:p>
        </p:txBody>
      </p:sp>
      <p:sp>
        <p:nvSpPr>
          <p:cNvPr id="3" name="Content Placeholder 2">
            <a:extLst>
              <a:ext uri="{FF2B5EF4-FFF2-40B4-BE49-F238E27FC236}">
                <a16:creationId xmlns:a16="http://schemas.microsoft.com/office/drawing/2014/main" id="{2BF3DD7A-EDAF-D380-6001-88DE51ABA35A}"/>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3466610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D219-7C8A-6D58-2EE6-F834E2EC3C94}"/>
              </a:ext>
            </a:extLst>
          </p:cNvPr>
          <p:cNvSpPr>
            <a:spLocks noGrp="1"/>
          </p:cNvSpPr>
          <p:nvPr>
            <p:ph type="title"/>
          </p:nvPr>
        </p:nvSpPr>
        <p:spPr/>
        <p:txBody>
          <a:bodyPr/>
          <a:lstStyle/>
          <a:p>
            <a:r>
              <a:rPr lang="en-US" dirty="0"/>
              <a:t>Swiggy </a:t>
            </a:r>
            <a:endParaRPr lang="en-IN" dirty="0"/>
          </a:p>
        </p:txBody>
      </p:sp>
      <p:sp>
        <p:nvSpPr>
          <p:cNvPr id="3" name="Content Placeholder 2">
            <a:extLst>
              <a:ext uri="{FF2B5EF4-FFF2-40B4-BE49-F238E27FC236}">
                <a16:creationId xmlns:a16="http://schemas.microsoft.com/office/drawing/2014/main" id="{38C64E14-3F0D-0502-62D2-0E668E7C4955}"/>
              </a:ext>
            </a:extLst>
          </p:cNvPr>
          <p:cNvSpPr>
            <a:spLocks noGrp="1"/>
          </p:cNvSpPr>
          <p:nvPr>
            <p:ph idx="1"/>
          </p:nvPr>
        </p:nvSpPr>
        <p:spPr/>
        <p:txBody>
          <a:bodyPr/>
          <a:lstStyle/>
          <a:p>
            <a:r>
              <a:rPr lang="en-US" dirty="0"/>
              <a:t>Restaurant Listing Service</a:t>
            </a:r>
          </a:p>
          <a:p>
            <a:endParaRPr lang="en-IN" dirty="0"/>
          </a:p>
        </p:txBody>
      </p:sp>
    </p:spTree>
    <p:extLst>
      <p:ext uri="{BB962C8B-B14F-4D97-AF65-F5344CB8AC3E}">
        <p14:creationId xmlns:p14="http://schemas.microsoft.com/office/powerpoint/2010/main" val="414791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2144-99F5-4E6C-73FD-1E73E460E8FD}"/>
              </a:ext>
            </a:extLst>
          </p:cNvPr>
          <p:cNvSpPr>
            <a:spLocks noGrp="1"/>
          </p:cNvSpPr>
          <p:nvPr>
            <p:ph type="title"/>
          </p:nvPr>
        </p:nvSpPr>
        <p:spPr/>
        <p:txBody>
          <a:bodyPr/>
          <a:lstStyle/>
          <a:p>
            <a:r>
              <a:rPr lang="en-US" dirty="0"/>
              <a:t>User Interface</a:t>
            </a:r>
            <a:endParaRPr lang="en-IN" dirty="0"/>
          </a:p>
        </p:txBody>
      </p:sp>
      <p:pic>
        <p:nvPicPr>
          <p:cNvPr id="5" name="Content Placeholder 4">
            <a:extLst>
              <a:ext uri="{FF2B5EF4-FFF2-40B4-BE49-F238E27FC236}">
                <a16:creationId xmlns:a16="http://schemas.microsoft.com/office/drawing/2014/main" id="{E2C9931F-491B-D091-2702-78FE53CFF4B6}"/>
              </a:ext>
            </a:extLst>
          </p:cNvPr>
          <p:cNvPicPr>
            <a:picLocks noGrp="1" noChangeAspect="1"/>
          </p:cNvPicPr>
          <p:nvPr>
            <p:ph idx="1"/>
          </p:nvPr>
        </p:nvPicPr>
        <p:blipFill>
          <a:blip r:embed="rId2"/>
          <a:stretch>
            <a:fillRect/>
          </a:stretch>
        </p:blipFill>
        <p:spPr>
          <a:xfrm>
            <a:off x="1247972" y="1846263"/>
            <a:ext cx="9756381" cy="4022725"/>
          </a:xfrm>
        </p:spPr>
      </p:pic>
    </p:spTree>
    <p:extLst>
      <p:ext uri="{BB962C8B-B14F-4D97-AF65-F5344CB8AC3E}">
        <p14:creationId xmlns:p14="http://schemas.microsoft.com/office/powerpoint/2010/main" val="690939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29BE-BC37-0751-D9B2-E36E5B50323F}"/>
              </a:ext>
            </a:extLst>
          </p:cNvPr>
          <p:cNvSpPr>
            <a:spLocks noGrp="1"/>
          </p:cNvSpPr>
          <p:nvPr>
            <p:ph type="title"/>
          </p:nvPr>
        </p:nvSpPr>
        <p:spPr/>
        <p:txBody>
          <a:bodyPr/>
          <a:lstStyle/>
          <a:p>
            <a:r>
              <a:rPr lang="en-US" dirty="0"/>
              <a:t>Application Interface</a:t>
            </a:r>
            <a:endParaRPr lang="en-IN" dirty="0"/>
          </a:p>
        </p:txBody>
      </p:sp>
      <p:pic>
        <p:nvPicPr>
          <p:cNvPr id="5" name="Content Placeholder 4">
            <a:extLst>
              <a:ext uri="{FF2B5EF4-FFF2-40B4-BE49-F238E27FC236}">
                <a16:creationId xmlns:a16="http://schemas.microsoft.com/office/drawing/2014/main" id="{9343AC2E-F3DB-0440-511E-7B2DE0F4E2B8}"/>
              </a:ext>
            </a:extLst>
          </p:cNvPr>
          <p:cNvPicPr>
            <a:picLocks noGrp="1" noChangeAspect="1"/>
          </p:cNvPicPr>
          <p:nvPr>
            <p:ph idx="1"/>
          </p:nvPr>
        </p:nvPicPr>
        <p:blipFill>
          <a:blip r:embed="rId2"/>
          <a:stretch>
            <a:fillRect/>
          </a:stretch>
        </p:blipFill>
        <p:spPr>
          <a:xfrm>
            <a:off x="2916238" y="2743200"/>
            <a:ext cx="6419850" cy="2228850"/>
          </a:xfrm>
        </p:spPr>
      </p:pic>
    </p:spTree>
    <p:extLst>
      <p:ext uri="{BB962C8B-B14F-4D97-AF65-F5344CB8AC3E}">
        <p14:creationId xmlns:p14="http://schemas.microsoft.com/office/powerpoint/2010/main" val="355890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39CEB-921F-5B81-1D1E-55DA198159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C2D2A-E569-0D8A-5DBC-C1ECA7AF995A}"/>
              </a:ext>
            </a:extLst>
          </p:cNvPr>
          <p:cNvSpPr>
            <a:spLocks noGrp="1"/>
          </p:cNvSpPr>
          <p:nvPr>
            <p:ph type="title"/>
          </p:nvPr>
        </p:nvSpPr>
        <p:spPr/>
        <p:txBody>
          <a:bodyPr/>
          <a:lstStyle/>
          <a:p>
            <a:r>
              <a:rPr lang="en-US" dirty="0"/>
              <a:t>API (Application Programming Interface)</a:t>
            </a:r>
            <a:endParaRPr lang="en-IN" dirty="0"/>
          </a:p>
        </p:txBody>
      </p:sp>
      <p:sp>
        <p:nvSpPr>
          <p:cNvPr id="3" name="Content Placeholder 2">
            <a:extLst>
              <a:ext uri="{FF2B5EF4-FFF2-40B4-BE49-F238E27FC236}">
                <a16:creationId xmlns:a16="http://schemas.microsoft.com/office/drawing/2014/main" id="{674F92CF-9335-9F11-5A2C-F5A3A3864FAC}"/>
              </a:ext>
            </a:extLst>
          </p:cNvPr>
          <p:cNvSpPr>
            <a:spLocks noGrp="1"/>
          </p:cNvSpPr>
          <p:nvPr>
            <p:ph idx="1"/>
          </p:nvPr>
        </p:nvSpPr>
        <p:spPr>
          <a:xfrm>
            <a:off x="838199" y="4557104"/>
            <a:ext cx="9583758" cy="1722509"/>
          </a:xfrm>
        </p:spPr>
        <p:txBody>
          <a:bodyPr>
            <a:normAutofit fontScale="77500" lnSpcReduction="20000"/>
          </a:bodyPr>
          <a:lstStyle/>
          <a:p>
            <a:pPr>
              <a:buFont typeface="Wingdings" panose="05000000000000000000" pitchFamily="2" charset="2"/>
              <a:buChar char="ü"/>
            </a:pPr>
            <a:r>
              <a:rPr lang="en-US" sz="2100" dirty="0"/>
              <a:t>Allow interaction between two pieces of software</a:t>
            </a:r>
          </a:p>
          <a:p>
            <a:pPr>
              <a:buFont typeface="Wingdings" panose="05000000000000000000" pitchFamily="2" charset="2"/>
              <a:buChar char="ü"/>
            </a:pPr>
            <a:r>
              <a:rPr lang="en-US" sz="2100" dirty="0"/>
              <a:t>The party offering up its services through an API is called </a:t>
            </a:r>
            <a:r>
              <a:rPr lang="en-US" sz="2100" b="1" dirty="0"/>
              <a:t>API provider</a:t>
            </a:r>
          </a:p>
          <a:p>
            <a:pPr>
              <a:buFont typeface="Wingdings" panose="05000000000000000000" pitchFamily="2" charset="2"/>
              <a:buChar char="ü"/>
            </a:pPr>
            <a:r>
              <a:rPr lang="en-US" sz="2100" dirty="0"/>
              <a:t>The one requesting/consuming its services is called the </a:t>
            </a:r>
            <a:r>
              <a:rPr lang="en-US" sz="2100" b="1" dirty="0"/>
              <a:t>consumer</a:t>
            </a:r>
          </a:p>
          <a:p>
            <a:pPr>
              <a:buFont typeface="Wingdings" panose="05000000000000000000" pitchFamily="2" charset="2"/>
              <a:buChar char="ü"/>
            </a:pPr>
            <a:r>
              <a:rPr lang="en-US" sz="2100" dirty="0"/>
              <a:t>Target audience- Developers</a:t>
            </a:r>
          </a:p>
          <a:p>
            <a:pPr>
              <a:buFont typeface="Wingdings" panose="05000000000000000000" pitchFamily="2" charset="2"/>
              <a:buChar char="ü"/>
            </a:pPr>
            <a:r>
              <a:rPr lang="en-US" dirty="0"/>
              <a:t>Example: Fight Ticket Bookings</a:t>
            </a:r>
          </a:p>
          <a:p>
            <a:endParaRPr lang="en-IN" dirty="0"/>
          </a:p>
        </p:txBody>
      </p:sp>
      <p:pic>
        <p:nvPicPr>
          <p:cNvPr id="8" name="Picture 7">
            <a:extLst>
              <a:ext uri="{FF2B5EF4-FFF2-40B4-BE49-F238E27FC236}">
                <a16:creationId xmlns:a16="http://schemas.microsoft.com/office/drawing/2014/main" id="{A0998843-709B-8FB1-7607-4B25B2099D80}"/>
              </a:ext>
            </a:extLst>
          </p:cNvPr>
          <p:cNvPicPr>
            <a:picLocks noChangeAspect="1"/>
          </p:cNvPicPr>
          <p:nvPr/>
        </p:nvPicPr>
        <p:blipFill>
          <a:blip r:embed="rId2"/>
          <a:stretch>
            <a:fillRect/>
          </a:stretch>
        </p:blipFill>
        <p:spPr>
          <a:xfrm>
            <a:off x="3159442" y="1880580"/>
            <a:ext cx="5934075" cy="2676525"/>
          </a:xfrm>
          <a:prstGeom prst="rect">
            <a:avLst/>
          </a:prstGeom>
        </p:spPr>
      </p:pic>
    </p:spTree>
    <p:extLst>
      <p:ext uri="{BB962C8B-B14F-4D97-AF65-F5344CB8AC3E}">
        <p14:creationId xmlns:p14="http://schemas.microsoft.com/office/powerpoint/2010/main" val="106820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5FFE-9F9E-B696-1C04-3335CBF62E00}"/>
              </a:ext>
            </a:extLst>
          </p:cNvPr>
          <p:cNvSpPr>
            <a:spLocks noGrp="1"/>
          </p:cNvSpPr>
          <p:nvPr>
            <p:ph type="title"/>
          </p:nvPr>
        </p:nvSpPr>
        <p:spPr/>
        <p:txBody>
          <a:bodyPr/>
          <a:lstStyle/>
          <a:p>
            <a:r>
              <a:rPr lang="en-US" dirty="0"/>
              <a:t>Why APIs?</a:t>
            </a:r>
            <a:endParaRPr lang="en-IN" dirty="0"/>
          </a:p>
        </p:txBody>
      </p:sp>
      <p:sp>
        <p:nvSpPr>
          <p:cNvPr id="3" name="Content Placeholder 2">
            <a:extLst>
              <a:ext uri="{FF2B5EF4-FFF2-40B4-BE49-F238E27FC236}">
                <a16:creationId xmlns:a16="http://schemas.microsoft.com/office/drawing/2014/main" id="{8F6C21AA-1D15-1EE4-1ACB-229864AC03C8}"/>
              </a:ext>
            </a:extLst>
          </p:cNvPr>
          <p:cNvSpPr>
            <a:spLocks noGrp="1"/>
          </p:cNvSpPr>
          <p:nvPr>
            <p:ph idx="1"/>
          </p:nvPr>
        </p:nvSpPr>
        <p:spPr/>
        <p:txBody>
          <a:bodyPr>
            <a:normAutofit/>
          </a:bodyPr>
          <a:lstStyle/>
          <a:p>
            <a:pPr lvl="1">
              <a:buFont typeface="Wingdings" panose="05000000000000000000" pitchFamily="2" charset="2"/>
              <a:buChar char="Ø"/>
            </a:pPr>
            <a:r>
              <a:rPr lang="en-US" dirty="0"/>
              <a:t>Allow businesses to access 3rd-party data and seamlessly integrate it</a:t>
            </a:r>
          </a:p>
          <a:p>
            <a:pPr lvl="1">
              <a:buFont typeface="Wingdings" panose="05000000000000000000" pitchFamily="2" charset="2"/>
              <a:buChar char="Ø"/>
            </a:pPr>
            <a:r>
              <a:rPr lang="en-US" dirty="0"/>
              <a:t>Allows an application to extend the reach</a:t>
            </a:r>
          </a:p>
          <a:p>
            <a:pPr lvl="1">
              <a:buFont typeface="Wingdings" panose="05000000000000000000" pitchFamily="2" charset="2"/>
              <a:buChar char="Ø"/>
            </a:pPr>
            <a:r>
              <a:rPr lang="en-US" dirty="0"/>
              <a:t>Charge for accessing the data (Monetization)</a:t>
            </a:r>
          </a:p>
          <a:p>
            <a:pPr lvl="1">
              <a:buFont typeface="Wingdings" panose="05000000000000000000" pitchFamily="2" charset="2"/>
              <a:buChar char="Ø"/>
            </a:pPr>
            <a:r>
              <a:rPr lang="en-US" dirty="0"/>
              <a:t>Allow developers to create apps that “mash-up” data from different sources. </a:t>
            </a:r>
            <a:r>
              <a:rPr lang="en-US" dirty="0" err="1"/>
              <a:t>Eg</a:t>
            </a:r>
            <a:r>
              <a:rPr lang="en-US" dirty="0"/>
              <a:t>: App for the nearest Park </a:t>
            </a:r>
          </a:p>
          <a:p>
            <a:pPr marL="0" indent="0">
              <a:buNone/>
            </a:pPr>
            <a:r>
              <a:rPr lang="en-US" dirty="0"/>
              <a:t>Mobile apps must have an API on the server to communicate with it.</a:t>
            </a:r>
          </a:p>
          <a:p>
            <a:endParaRPr lang="en-US" dirty="0"/>
          </a:p>
          <a:p>
            <a:r>
              <a:rPr lang="en-US" dirty="0"/>
              <a:t>Why well-designed APIs?</a:t>
            </a:r>
          </a:p>
          <a:p>
            <a:pPr marL="457200" lvl="1" indent="0">
              <a:buNone/>
            </a:pPr>
            <a:r>
              <a:rPr lang="en-US" dirty="0"/>
              <a:t>Satisfied Customers = Less Support Calls</a:t>
            </a:r>
          </a:p>
          <a:p>
            <a:endParaRPr lang="en-US" dirty="0"/>
          </a:p>
          <a:p>
            <a:endParaRPr lang="en-IN" dirty="0"/>
          </a:p>
        </p:txBody>
      </p:sp>
    </p:spTree>
    <p:extLst>
      <p:ext uri="{BB962C8B-B14F-4D97-AF65-F5344CB8AC3E}">
        <p14:creationId xmlns:p14="http://schemas.microsoft.com/office/powerpoint/2010/main" val="420347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1B84-279A-E3CA-DD9B-C4CAB6BC1B79}"/>
              </a:ext>
            </a:extLst>
          </p:cNvPr>
          <p:cNvSpPr>
            <a:spLocks noGrp="1"/>
          </p:cNvSpPr>
          <p:nvPr>
            <p:ph type="title"/>
          </p:nvPr>
        </p:nvSpPr>
        <p:spPr/>
        <p:txBody>
          <a:bodyPr/>
          <a:lstStyle/>
          <a:p>
            <a:r>
              <a:rPr lang="en-US" dirty="0"/>
              <a:t>Web Service</a:t>
            </a:r>
            <a:endParaRPr lang="en-IN" dirty="0"/>
          </a:p>
        </p:txBody>
      </p:sp>
      <p:sp>
        <p:nvSpPr>
          <p:cNvPr id="3" name="Content Placeholder 2">
            <a:extLst>
              <a:ext uri="{FF2B5EF4-FFF2-40B4-BE49-F238E27FC236}">
                <a16:creationId xmlns:a16="http://schemas.microsoft.com/office/drawing/2014/main" id="{A2B451E1-EA7D-59C6-0343-783022318F48}"/>
              </a:ext>
            </a:extLst>
          </p:cNvPr>
          <p:cNvSpPr>
            <a:spLocks noGrp="1"/>
          </p:cNvSpPr>
          <p:nvPr>
            <p:ph idx="1"/>
          </p:nvPr>
        </p:nvSpPr>
        <p:spPr/>
        <p:txBody>
          <a:bodyPr>
            <a:normAutofit/>
          </a:bodyPr>
          <a:lstStyle/>
          <a:p>
            <a:pPr lvl="1">
              <a:buFont typeface="Wingdings" panose="05000000000000000000" pitchFamily="2" charset="2"/>
              <a:buChar char="Ø"/>
            </a:pPr>
            <a:r>
              <a:rPr lang="en-US" sz="3600" dirty="0"/>
              <a:t>API that goes through the internet</a:t>
            </a:r>
          </a:p>
          <a:p>
            <a:pPr lvl="1">
              <a:buFont typeface="Wingdings" panose="05000000000000000000" pitchFamily="2" charset="2"/>
              <a:buChar char="Ø"/>
            </a:pPr>
            <a:r>
              <a:rPr lang="en-US" sz="3600" dirty="0"/>
              <a:t>All web services are APIs</a:t>
            </a:r>
          </a:p>
          <a:p>
            <a:pPr lvl="1">
              <a:buFont typeface="Wingdings" panose="05000000000000000000" pitchFamily="2" charset="2"/>
              <a:buChar char="Ø"/>
            </a:pPr>
            <a:r>
              <a:rPr lang="en-US" sz="3600" dirty="0"/>
              <a:t>Not all APIs are web services</a:t>
            </a:r>
          </a:p>
          <a:p>
            <a:pPr lvl="1">
              <a:buFont typeface="Wingdings" panose="05000000000000000000" pitchFamily="2" charset="2"/>
              <a:buChar char="Ø"/>
            </a:pPr>
            <a:r>
              <a:rPr lang="en-US" sz="3600" dirty="0"/>
              <a:t>Uses standard protocol over HTTP</a:t>
            </a:r>
          </a:p>
          <a:p>
            <a:pPr lvl="1">
              <a:buFont typeface="Wingdings" panose="05000000000000000000" pitchFamily="2" charset="2"/>
              <a:buChar char="Ø"/>
            </a:pPr>
            <a:r>
              <a:rPr lang="en-US" sz="3600" dirty="0"/>
              <a:t>Use XML and JSON to format data</a:t>
            </a:r>
          </a:p>
          <a:p>
            <a:pPr lvl="1">
              <a:buFont typeface="Wingdings" panose="05000000000000000000" pitchFamily="2" charset="2"/>
              <a:buChar char="Ø"/>
            </a:pPr>
            <a:r>
              <a:rPr lang="en-US" sz="3600" dirty="0"/>
              <a:t>Use SOAP and REST to transfer data</a:t>
            </a:r>
            <a:endParaRPr lang="en-IN" sz="3600" dirty="0"/>
          </a:p>
        </p:txBody>
      </p:sp>
    </p:spTree>
    <p:extLst>
      <p:ext uri="{BB962C8B-B14F-4D97-AF65-F5344CB8AC3E}">
        <p14:creationId xmlns:p14="http://schemas.microsoft.com/office/powerpoint/2010/main" val="142132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BAE1-4619-7B17-1A21-50E70AC23C92}"/>
              </a:ext>
            </a:extLst>
          </p:cNvPr>
          <p:cNvSpPr>
            <a:spLocks noGrp="1"/>
          </p:cNvSpPr>
          <p:nvPr>
            <p:ph type="title"/>
          </p:nvPr>
        </p:nvSpPr>
        <p:spPr/>
        <p:txBody>
          <a:bodyPr/>
          <a:lstStyle/>
          <a:p>
            <a:r>
              <a:rPr lang="en-US" dirty="0"/>
              <a:t>HTTPS (Hypertext Transfer Protocol)</a:t>
            </a:r>
            <a:endParaRPr lang="en-IN" dirty="0"/>
          </a:p>
        </p:txBody>
      </p:sp>
      <p:sp>
        <p:nvSpPr>
          <p:cNvPr id="3" name="Content Placeholder 2">
            <a:extLst>
              <a:ext uri="{FF2B5EF4-FFF2-40B4-BE49-F238E27FC236}">
                <a16:creationId xmlns:a16="http://schemas.microsoft.com/office/drawing/2014/main" id="{7672F2D0-7ADA-D0E9-FCE7-CA1CE46986B2}"/>
              </a:ext>
            </a:extLst>
          </p:cNvPr>
          <p:cNvSpPr>
            <a:spLocks noGrp="1"/>
          </p:cNvSpPr>
          <p:nvPr>
            <p:ph idx="1"/>
          </p:nvPr>
        </p:nvSpPr>
        <p:spPr>
          <a:xfrm>
            <a:off x="838200" y="1825625"/>
            <a:ext cx="4130693" cy="4002298"/>
          </a:xfrm>
        </p:spPr>
        <p:txBody>
          <a:bodyPr>
            <a:normAutofit/>
          </a:bodyPr>
          <a:lstStyle/>
          <a:p>
            <a:pPr>
              <a:buFont typeface="Wingdings" panose="05000000000000000000" pitchFamily="2" charset="2"/>
              <a:buChar char="Ø"/>
            </a:pPr>
            <a:r>
              <a:rPr lang="en-US" b="0" i="0" dirty="0">
                <a:solidFill>
                  <a:srgbClr val="2D2F31"/>
                </a:solidFill>
                <a:effectLst/>
                <a:latin typeface="Udemy Sans"/>
              </a:rPr>
              <a:t>the protocol that is used to transfer data through the Internet.</a:t>
            </a:r>
          </a:p>
          <a:p>
            <a:pPr algn="l">
              <a:buFont typeface="Wingdings" panose="05000000000000000000" pitchFamily="2" charset="2"/>
              <a:buChar char="Ø"/>
            </a:pPr>
            <a:r>
              <a:rPr lang="en-US" b="0" i="0" dirty="0">
                <a:solidFill>
                  <a:srgbClr val="2D2F31"/>
                </a:solidFill>
                <a:effectLst/>
                <a:latin typeface="Udemy Sans"/>
              </a:rPr>
              <a:t> communication between client computers and Web servers is done by sending an </a:t>
            </a:r>
            <a:r>
              <a:rPr lang="en-US" b="1" i="0" dirty="0">
                <a:solidFill>
                  <a:srgbClr val="2D2F31"/>
                </a:solidFill>
                <a:effectLst/>
                <a:latin typeface="Udemy Sans"/>
              </a:rPr>
              <a:t>HTTP request </a:t>
            </a:r>
            <a:r>
              <a:rPr lang="en-US" b="0" i="0" dirty="0">
                <a:solidFill>
                  <a:srgbClr val="2D2F31"/>
                </a:solidFill>
                <a:effectLst/>
                <a:latin typeface="Udemy Sans"/>
              </a:rPr>
              <a:t>and receiving an </a:t>
            </a:r>
            <a:r>
              <a:rPr lang="en-US" b="1" i="0" dirty="0">
                <a:solidFill>
                  <a:srgbClr val="2D2F31"/>
                </a:solidFill>
                <a:effectLst/>
                <a:latin typeface="Udemy Sans"/>
              </a:rPr>
              <a:t>HTTP response</a:t>
            </a:r>
            <a:r>
              <a:rPr lang="en-US" b="0" i="0" dirty="0">
                <a:solidFill>
                  <a:srgbClr val="2D2F31"/>
                </a:solidFill>
                <a:effectLst/>
                <a:latin typeface="Udemy Sans"/>
              </a:rPr>
              <a:t>.</a:t>
            </a:r>
          </a:p>
          <a:p>
            <a:pPr algn="l">
              <a:buFont typeface="Wingdings" panose="05000000000000000000" pitchFamily="2" charset="2"/>
              <a:buChar char="Ø"/>
            </a:pPr>
            <a:r>
              <a:rPr lang="en-US" b="0" i="0" dirty="0">
                <a:solidFill>
                  <a:srgbClr val="2D2F31"/>
                </a:solidFill>
                <a:effectLst/>
                <a:latin typeface="Udemy Sans"/>
              </a:rPr>
              <a:t>clients, are often browsers (Chrome, Edge </a:t>
            </a:r>
            <a:r>
              <a:rPr lang="en-US" b="0" i="0" dirty="0" err="1">
                <a:solidFill>
                  <a:srgbClr val="2D2F31"/>
                </a:solidFill>
                <a:effectLst/>
                <a:latin typeface="Udemy Sans"/>
              </a:rPr>
              <a:t>etc</a:t>
            </a:r>
            <a:r>
              <a:rPr lang="en-US" b="0" i="0" dirty="0">
                <a:solidFill>
                  <a:srgbClr val="2D2F31"/>
                </a:solidFill>
                <a:effectLst/>
                <a:latin typeface="Udemy Sans"/>
              </a:rPr>
              <a:t>), but they can also be any type of program or device</a:t>
            </a:r>
          </a:p>
          <a:p>
            <a:pPr algn="l">
              <a:buFont typeface="Wingdings" panose="05000000000000000000" pitchFamily="2" charset="2"/>
              <a:buChar char="Ø"/>
            </a:pPr>
            <a:r>
              <a:rPr lang="en-US" b="0" i="0" dirty="0">
                <a:solidFill>
                  <a:srgbClr val="2D2F31"/>
                </a:solidFill>
                <a:effectLst/>
                <a:latin typeface="Udemy Sans"/>
              </a:rPr>
              <a:t>servers are most often computers in the cloud.</a:t>
            </a:r>
          </a:p>
          <a:p>
            <a:endParaRPr lang="en-IN" dirty="0"/>
          </a:p>
        </p:txBody>
      </p:sp>
      <p:pic>
        <p:nvPicPr>
          <p:cNvPr id="5" name="Picture 4">
            <a:extLst>
              <a:ext uri="{FF2B5EF4-FFF2-40B4-BE49-F238E27FC236}">
                <a16:creationId xmlns:a16="http://schemas.microsoft.com/office/drawing/2014/main" id="{6E500FC6-2A29-837A-395B-8A23BEFE59BD}"/>
              </a:ext>
            </a:extLst>
          </p:cNvPr>
          <p:cNvPicPr>
            <a:picLocks noChangeAspect="1"/>
          </p:cNvPicPr>
          <p:nvPr/>
        </p:nvPicPr>
        <p:blipFill>
          <a:blip r:embed="rId2"/>
          <a:stretch>
            <a:fillRect/>
          </a:stretch>
        </p:blipFill>
        <p:spPr>
          <a:xfrm>
            <a:off x="5101095" y="1825625"/>
            <a:ext cx="6638925" cy="4276725"/>
          </a:xfrm>
          <a:prstGeom prst="rect">
            <a:avLst/>
          </a:prstGeom>
        </p:spPr>
      </p:pic>
    </p:spTree>
    <p:extLst>
      <p:ext uri="{BB962C8B-B14F-4D97-AF65-F5344CB8AC3E}">
        <p14:creationId xmlns:p14="http://schemas.microsoft.com/office/powerpoint/2010/main" val="1492532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A1B5-47A4-A041-6C9B-66E128EB4A1A}"/>
              </a:ext>
            </a:extLst>
          </p:cNvPr>
          <p:cNvSpPr>
            <a:spLocks noGrp="1"/>
          </p:cNvSpPr>
          <p:nvPr>
            <p:ph type="title"/>
          </p:nvPr>
        </p:nvSpPr>
        <p:spPr/>
        <p:txBody>
          <a:bodyPr/>
          <a:lstStyle/>
          <a:p>
            <a:r>
              <a:rPr lang="en-US" dirty="0"/>
              <a:t>Xml vs Json vs </a:t>
            </a:r>
            <a:r>
              <a:rPr lang="en-US" dirty="0" err="1"/>
              <a:t>Yaml</a:t>
            </a:r>
            <a:endParaRPr lang="en-IN" dirty="0"/>
          </a:p>
        </p:txBody>
      </p:sp>
      <p:sp>
        <p:nvSpPr>
          <p:cNvPr id="3" name="Content Placeholder 2">
            <a:extLst>
              <a:ext uri="{FF2B5EF4-FFF2-40B4-BE49-F238E27FC236}">
                <a16:creationId xmlns:a16="http://schemas.microsoft.com/office/drawing/2014/main" id="{CC507E01-9B1B-9072-6A4F-43D31F9201DF}"/>
              </a:ext>
            </a:extLst>
          </p:cNvPr>
          <p:cNvSpPr>
            <a:spLocks noGrp="1"/>
          </p:cNvSpPr>
          <p:nvPr>
            <p:ph idx="1"/>
          </p:nvPr>
        </p:nvSpPr>
        <p:spPr>
          <a:xfrm>
            <a:off x="838200" y="1825625"/>
            <a:ext cx="3843969" cy="4431956"/>
          </a:xfrm>
        </p:spPr>
        <p:txBody>
          <a:bodyPr>
            <a:normAutofit fontScale="70000" lnSpcReduction="20000"/>
          </a:bodyPr>
          <a:lstStyle/>
          <a:p>
            <a:r>
              <a:rPr lang="en-US" dirty="0"/>
              <a:t>XML </a:t>
            </a:r>
            <a:r>
              <a:rPr lang="en-US" sz="1400" dirty="0"/>
              <a:t>(performance issues)</a:t>
            </a:r>
          </a:p>
          <a:p>
            <a:pPr lvl="1"/>
            <a:r>
              <a:rPr lang="en-US" dirty="0"/>
              <a:t>Opening and closing tag</a:t>
            </a:r>
          </a:p>
          <a:p>
            <a:pPr lvl="1"/>
            <a:r>
              <a:rPr lang="en-US" dirty="0"/>
              <a:t>Lot of metadata rather than  actual data which makes data heavy</a:t>
            </a:r>
          </a:p>
          <a:p>
            <a:pPr marL="228600" lvl="1">
              <a:spcBef>
                <a:spcPts val="1000"/>
              </a:spcBef>
            </a:pPr>
            <a:r>
              <a:rPr lang="en-US" sz="2800" dirty="0"/>
              <a:t>Json </a:t>
            </a:r>
            <a:r>
              <a:rPr lang="en-US" sz="1400" dirty="0"/>
              <a:t>(missing any syntax makes JSON invalid)</a:t>
            </a:r>
          </a:p>
          <a:p>
            <a:pPr lvl="1"/>
            <a:r>
              <a:rPr lang="en-US" dirty="0"/>
              <a:t>Super lightweight</a:t>
            </a:r>
          </a:p>
          <a:p>
            <a:pPr lvl="1"/>
            <a:r>
              <a:rPr lang="en-US" dirty="0"/>
              <a:t>Not much metadata</a:t>
            </a:r>
          </a:p>
          <a:p>
            <a:pPr lvl="1"/>
            <a:r>
              <a:rPr lang="en-US" dirty="0"/>
              <a:t>Syntax like double quotes, comma, colon</a:t>
            </a:r>
          </a:p>
          <a:p>
            <a:pPr lvl="1"/>
            <a:r>
              <a:rPr lang="en-US" dirty="0"/>
              <a:t>Key: value format</a:t>
            </a:r>
          </a:p>
          <a:p>
            <a:pPr lvl="1"/>
            <a:r>
              <a:rPr lang="en-US" dirty="0"/>
              <a:t>Lists: square bracket</a:t>
            </a:r>
          </a:p>
          <a:p>
            <a:pPr lvl="1"/>
            <a:r>
              <a:rPr lang="en-US" dirty="0"/>
              <a:t>Objects: curly bracket</a:t>
            </a:r>
          </a:p>
          <a:p>
            <a:pPr lvl="1"/>
            <a:r>
              <a:rPr lang="en-US" dirty="0"/>
              <a:t>Strings: double quotes</a:t>
            </a:r>
          </a:p>
          <a:p>
            <a:pPr marL="228600" lvl="1">
              <a:spcBef>
                <a:spcPts val="1000"/>
              </a:spcBef>
            </a:pPr>
            <a:r>
              <a:rPr lang="en-US" sz="2800" dirty="0" err="1"/>
              <a:t>Yaml</a:t>
            </a:r>
            <a:r>
              <a:rPr lang="en-US" sz="2800" dirty="0"/>
              <a:t> </a:t>
            </a:r>
            <a:r>
              <a:rPr lang="en-US" sz="1400" dirty="0"/>
              <a:t>(YAML is a superset of JSON)</a:t>
            </a:r>
          </a:p>
          <a:p>
            <a:pPr lvl="1"/>
            <a:r>
              <a:rPr lang="en-US" sz="1900" dirty="0"/>
              <a:t>Super Super easy for humans to write and understand</a:t>
            </a:r>
          </a:p>
          <a:p>
            <a:pPr lvl="1"/>
            <a:r>
              <a:rPr lang="en-US" sz="1900" dirty="0"/>
              <a:t>Expects spacing and indentation</a:t>
            </a:r>
          </a:p>
          <a:p>
            <a:pPr lvl="1"/>
            <a:r>
              <a:rPr lang="en-US" sz="1900" dirty="0"/>
              <a:t>Key: value format</a:t>
            </a:r>
          </a:p>
          <a:p>
            <a:pPr lvl="1"/>
            <a:r>
              <a:rPr lang="en-US" sz="1900" dirty="0"/>
              <a:t>YAML supports comments, whereas JSON does not support writing comments inside your JSON file.</a:t>
            </a:r>
          </a:p>
          <a:p>
            <a:pPr marL="685800" lvl="2">
              <a:spcBef>
                <a:spcPts val="1000"/>
              </a:spcBef>
            </a:pPr>
            <a:endParaRPr lang="en-US" sz="2400" dirty="0"/>
          </a:p>
        </p:txBody>
      </p:sp>
      <p:pic>
        <p:nvPicPr>
          <p:cNvPr id="4" name="Picture 3">
            <a:extLst>
              <a:ext uri="{FF2B5EF4-FFF2-40B4-BE49-F238E27FC236}">
                <a16:creationId xmlns:a16="http://schemas.microsoft.com/office/drawing/2014/main" id="{EDBB23CB-F17F-6516-8FA2-8391555A5EF5}"/>
              </a:ext>
            </a:extLst>
          </p:cNvPr>
          <p:cNvPicPr>
            <a:picLocks noChangeAspect="1"/>
          </p:cNvPicPr>
          <p:nvPr/>
        </p:nvPicPr>
        <p:blipFill>
          <a:blip r:embed="rId3"/>
          <a:stretch>
            <a:fillRect/>
          </a:stretch>
        </p:blipFill>
        <p:spPr>
          <a:xfrm>
            <a:off x="5060601" y="2638042"/>
            <a:ext cx="6431829" cy="2396667"/>
          </a:xfrm>
          <a:prstGeom prst="rect">
            <a:avLst/>
          </a:prstGeom>
        </p:spPr>
      </p:pic>
      <p:sp>
        <p:nvSpPr>
          <p:cNvPr id="5" name="Rectangle 4">
            <a:extLst>
              <a:ext uri="{FF2B5EF4-FFF2-40B4-BE49-F238E27FC236}">
                <a16:creationId xmlns:a16="http://schemas.microsoft.com/office/drawing/2014/main" id="{02E54C25-BD43-C2EE-7E99-792BC2C2813F}"/>
              </a:ext>
            </a:extLst>
          </p:cNvPr>
          <p:cNvSpPr/>
          <p:nvPr/>
        </p:nvSpPr>
        <p:spPr>
          <a:xfrm>
            <a:off x="154237" y="6411013"/>
            <a:ext cx="11707258" cy="43359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n w="0"/>
                <a:solidFill>
                  <a:schemeClr val="tx1"/>
                </a:solidFill>
              </a:rPr>
              <a:t>Json2yaml.com is the website that allows you to write in </a:t>
            </a:r>
            <a:r>
              <a:rPr lang="en-US" sz="1600" b="1" dirty="0" err="1">
                <a:ln w="0"/>
                <a:solidFill>
                  <a:schemeClr val="tx1"/>
                </a:solidFill>
              </a:rPr>
              <a:t>yaml</a:t>
            </a:r>
            <a:r>
              <a:rPr lang="en-US" sz="1600" b="1" dirty="0">
                <a:ln w="0"/>
                <a:solidFill>
                  <a:schemeClr val="tx1"/>
                </a:solidFill>
              </a:rPr>
              <a:t> auto converts in </a:t>
            </a:r>
            <a:r>
              <a:rPr lang="en-US" sz="1600" b="1" dirty="0" err="1">
                <a:ln w="0"/>
                <a:solidFill>
                  <a:schemeClr val="tx1"/>
                </a:solidFill>
              </a:rPr>
              <a:t>json</a:t>
            </a:r>
            <a:r>
              <a:rPr lang="en-US" sz="1600" b="1" dirty="0">
                <a:ln w="0"/>
                <a:solidFill>
                  <a:schemeClr val="tx1"/>
                </a:solidFill>
              </a:rPr>
              <a:t> and give inline feedback and does vice versa. </a:t>
            </a:r>
            <a:endParaRPr lang="en-IN" sz="1600" b="1" dirty="0">
              <a:ln w="0"/>
              <a:solidFill>
                <a:schemeClr val="tx1"/>
              </a:solidFill>
            </a:endParaRPr>
          </a:p>
          <a:p>
            <a:pPr algn="ctr"/>
            <a:endParaRPr lang="en-IN" sz="1400" dirty="0"/>
          </a:p>
        </p:txBody>
      </p:sp>
    </p:spTree>
    <p:extLst>
      <p:ext uri="{BB962C8B-B14F-4D97-AF65-F5344CB8AC3E}">
        <p14:creationId xmlns:p14="http://schemas.microsoft.com/office/powerpoint/2010/main" val="32788776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431</TotalTime>
  <Words>1754</Words>
  <Application>Microsoft Office PowerPoint</Application>
  <PresentationFormat>Widescreen</PresentationFormat>
  <Paragraphs>192</Paragraphs>
  <Slides>23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Lexend Deca</vt:lpstr>
      <vt:lpstr>Udemy Sans</vt:lpstr>
      <vt:lpstr>Wingdings</vt:lpstr>
      <vt:lpstr>Retrospect</vt:lpstr>
      <vt:lpstr>Basics about Rest APIs</vt:lpstr>
      <vt:lpstr>API</vt:lpstr>
      <vt:lpstr>User Interface</vt:lpstr>
      <vt:lpstr>Application Interface</vt:lpstr>
      <vt:lpstr>API (Application Programming Interface)</vt:lpstr>
      <vt:lpstr>Why APIs?</vt:lpstr>
      <vt:lpstr>Web Service</vt:lpstr>
      <vt:lpstr>HTTPS (Hypertext Transfer Protocol)</vt:lpstr>
      <vt:lpstr>Xml vs Json vs Yaml</vt:lpstr>
      <vt:lpstr>Web Service Types</vt:lpstr>
      <vt:lpstr>Rest API</vt:lpstr>
      <vt:lpstr>API Types</vt:lpstr>
      <vt:lpstr>Structure of REST API</vt:lpstr>
      <vt:lpstr>URL</vt:lpstr>
      <vt:lpstr>METHODS</vt:lpstr>
      <vt:lpstr>Request Header</vt:lpstr>
      <vt:lpstr>Request Body</vt:lpstr>
      <vt:lpstr>REST API Common Http Status Codes</vt:lpstr>
      <vt:lpstr>Response Header</vt:lpstr>
      <vt:lpstr>Body Response</vt:lpstr>
      <vt:lpstr>Rest API Principles</vt:lpstr>
      <vt:lpstr>Versioning</vt:lpstr>
      <vt:lpstr>Swiggy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Shanker Gupta</dc:creator>
  <cp:lastModifiedBy>Hari Shanker Gupta</cp:lastModifiedBy>
  <cp:revision>93</cp:revision>
  <dcterms:created xsi:type="dcterms:W3CDTF">2024-02-26T23:33:54Z</dcterms:created>
  <dcterms:modified xsi:type="dcterms:W3CDTF">2024-02-29T16:50:22Z</dcterms:modified>
</cp:coreProperties>
</file>