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4c4a11ad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4c4a11ad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4c4a11ad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4c4a11ad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4c4a11ad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4c4a11ad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b59932c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b59932c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b59932c2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b59932c2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b59932c2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b59932c2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b59932c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b59932c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b59932c2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b59932c2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b59932c2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b59932c2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b59932c2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b59932c2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4c4a11a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4c4a11a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b59932c2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b59932c2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b59932c2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b59932c2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4c4a11a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4c4a11a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4c4a11a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4c4a11a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4c4a11a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4c4a11a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4c4a11ad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4c4a11ad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4c4a11ad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4c4a11ad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4c4a11ad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4c4a11ad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4c4a11ad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4c4a11ad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ChatGPT</a:t>
            </a:r>
            <a:endParaRPr>
              <a:solidFill>
                <a:schemeClr val="lt1"/>
              </a:solidFill>
            </a:endParaRPr>
          </a:p>
        </p:txBody>
      </p:sp>
      <p:sp>
        <p:nvSpPr>
          <p:cNvPr id="55" name="Google Shape;55;p13"/>
          <p:cNvSpPr txBox="1"/>
          <p:nvPr>
            <p:ph idx="1" type="subTitle"/>
          </p:nvPr>
        </p:nvSpPr>
        <p:spPr>
          <a:xfrm>
            <a:off x="311700" y="4040425"/>
            <a:ext cx="8520600" cy="7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FFFF"/>
                </a:solidFill>
                <a:latin typeface="Roboto"/>
                <a:ea typeface="Roboto"/>
                <a:cs typeface="Roboto"/>
                <a:sym typeface="Roboto"/>
              </a:rPr>
              <a:t>Exploring the Potential and Capabilities of ChatGPT.</a:t>
            </a:r>
            <a:endParaRPr b="1" sz="2400">
              <a:solidFill>
                <a:srgbClr val="FFFFFF"/>
              </a:solidFill>
              <a:latin typeface="Roboto"/>
              <a:ea typeface="Roboto"/>
              <a:cs typeface="Roboto"/>
              <a:sym typeface="Roboto"/>
            </a:endParaRPr>
          </a:p>
          <a:p>
            <a:pPr indent="0" lvl="0" marL="0" rtl="0" algn="l">
              <a:lnSpc>
                <a:spcPct val="115000"/>
              </a:lnSpc>
              <a:spcBef>
                <a:spcPts val="300"/>
              </a:spcBef>
              <a:spcAft>
                <a:spcPts val="300"/>
              </a:spcAft>
              <a:buClr>
                <a:schemeClr val="dk1"/>
              </a:buClr>
              <a:buSzPts val="1100"/>
              <a:buFont typeface="Arial"/>
              <a:buNone/>
            </a:pPr>
            <a:r>
              <a:rPr b="1" lang="en" sz="2400">
                <a:solidFill>
                  <a:srgbClr val="FFFFFF"/>
                </a:solidFill>
                <a:latin typeface="Roboto"/>
                <a:ea typeface="Roboto"/>
                <a:cs typeface="Roboto"/>
                <a:sym typeface="Roboto"/>
              </a:rPr>
              <a:t>A High-Level Overview of OpenAI's Language Model</a:t>
            </a:r>
            <a:endParaRPr sz="40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ctrTitle"/>
          </p:nvPr>
        </p:nvSpPr>
        <p:spPr>
          <a:xfrm>
            <a:off x="311700" y="359225"/>
            <a:ext cx="8520600" cy="9420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400"/>
              </a:spcAft>
              <a:buNone/>
            </a:pPr>
            <a:r>
              <a:rPr b="1" lang="en" sz="4400"/>
              <a:t>Limitations of ChatGPT</a:t>
            </a:r>
            <a:endParaRPr sz="5100"/>
          </a:p>
        </p:txBody>
      </p:sp>
      <p:sp>
        <p:nvSpPr>
          <p:cNvPr id="111" name="Google Shape;111;p22"/>
          <p:cNvSpPr txBox="1"/>
          <p:nvPr>
            <p:ph idx="1" type="subTitle"/>
          </p:nvPr>
        </p:nvSpPr>
        <p:spPr>
          <a:xfrm>
            <a:off x="311700" y="1418500"/>
            <a:ext cx="8520600" cy="3618900"/>
          </a:xfrm>
          <a:prstGeom prst="rect">
            <a:avLst/>
          </a:prstGeom>
        </p:spPr>
        <p:txBody>
          <a:bodyPr anchorCtr="0" anchor="t" bIns="91425" lIns="91425" spcFirstLastPara="1" rIns="91425" wrap="square" tIns="91425">
            <a:normAutofit fontScale="40000"/>
          </a:bodyPr>
          <a:lstStyle/>
          <a:p>
            <a:pPr indent="0" lvl="0" marL="0" rtl="0" algn="l">
              <a:lnSpc>
                <a:spcPct val="115000"/>
              </a:lnSpc>
              <a:spcBef>
                <a:spcPts val="1200"/>
              </a:spcBef>
              <a:spcAft>
                <a:spcPts val="0"/>
              </a:spcAft>
              <a:buClr>
                <a:schemeClr val="dk1"/>
              </a:buClr>
              <a:buSzPct val="27057"/>
              <a:buFont typeface="Arial"/>
              <a:buNone/>
            </a:pPr>
            <a:r>
              <a:rPr lang="en" sz="4065">
                <a:solidFill>
                  <a:srgbClr val="000000"/>
                </a:solidFill>
              </a:rPr>
              <a:t>While the responses from ChatGPT are pretty good, like any tool it is not foolproof. Always fact-check the information provided by ChatGPT, and as a safety measure, do not use ChatGPT data to make life, health, and financial decisions.</a:t>
            </a:r>
            <a:endParaRPr sz="4065">
              <a:solidFill>
                <a:srgbClr val="000000"/>
              </a:solidFill>
            </a:endParaRPr>
          </a:p>
          <a:p>
            <a:pPr indent="0" lvl="0" marL="0" rtl="0" algn="l">
              <a:lnSpc>
                <a:spcPct val="115000"/>
              </a:lnSpc>
              <a:spcBef>
                <a:spcPts val="1200"/>
              </a:spcBef>
              <a:spcAft>
                <a:spcPts val="0"/>
              </a:spcAft>
              <a:buClr>
                <a:schemeClr val="dk1"/>
              </a:buClr>
              <a:buSzPct val="27057"/>
              <a:buFont typeface="Arial"/>
              <a:buNone/>
            </a:pPr>
            <a:r>
              <a:rPr lang="en" sz="4065">
                <a:solidFill>
                  <a:srgbClr val="000000"/>
                </a:solidFill>
              </a:rPr>
              <a:t>Here are some of the limitations of ChatGPT:</a:t>
            </a:r>
            <a:endParaRPr sz="4065">
              <a:solidFill>
                <a:srgbClr val="000000"/>
              </a:solidFill>
            </a:endParaRPr>
          </a:p>
          <a:p>
            <a:pPr indent="-288680" lvl="0" marL="457200" rtl="0" algn="l">
              <a:lnSpc>
                <a:spcPct val="115000"/>
              </a:lnSpc>
              <a:spcBef>
                <a:spcPts val="1200"/>
              </a:spcBef>
              <a:spcAft>
                <a:spcPts val="0"/>
              </a:spcAft>
              <a:buClr>
                <a:srgbClr val="000000"/>
              </a:buClr>
              <a:buSzPct val="58183"/>
              <a:buChar char="●"/>
            </a:pPr>
            <a:r>
              <a:rPr lang="en" sz="4065">
                <a:solidFill>
                  <a:srgbClr val="000000"/>
                </a:solidFill>
              </a:rPr>
              <a:t>ChatGPT tends to be very busy most of the time so expect some delays when accessing it. (Tip: You can get ChatGPT Plus for $20/month for priority access).</a:t>
            </a:r>
            <a:endParaRPr sz="4065">
              <a:solidFill>
                <a:srgbClr val="000000"/>
              </a:solidFill>
            </a:endParaRPr>
          </a:p>
          <a:p>
            <a:pPr indent="-288680" lvl="0" marL="457200" rtl="0" algn="l">
              <a:lnSpc>
                <a:spcPct val="115000"/>
              </a:lnSpc>
              <a:spcBef>
                <a:spcPts val="0"/>
              </a:spcBef>
              <a:spcAft>
                <a:spcPts val="0"/>
              </a:spcAft>
              <a:buClr>
                <a:srgbClr val="000000"/>
              </a:buClr>
              <a:buSzPct val="58183"/>
              <a:buChar char="●"/>
            </a:pPr>
            <a:r>
              <a:rPr lang="en" sz="4065">
                <a:solidFill>
                  <a:srgbClr val="000000"/>
                </a:solidFill>
              </a:rPr>
              <a:t>ChatGPT tends to struggle with esoteric subjects related to pop culture, games, films, etc.</a:t>
            </a:r>
            <a:endParaRPr sz="4065">
              <a:solidFill>
                <a:srgbClr val="000000"/>
              </a:solidFill>
            </a:endParaRPr>
          </a:p>
          <a:p>
            <a:pPr indent="-288680" lvl="0" marL="457200" rtl="0" algn="l">
              <a:lnSpc>
                <a:spcPct val="115000"/>
              </a:lnSpc>
              <a:spcBef>
                <a:spcPts val="0"/>
              </a:spcBef>
              <a:spcAft>
                <a:spcPts val="0"/>
              </a:spcAft>
              <a:buClr>
                <a:srgbClr val="000000"/>
              </a:buClr>
              <a:buSzPct val="58183"/>
              <a:buChar char="●"/>
            </a:pPr>
            <a:r>
              <a:rPr lang="en" sz="4065">
                <a:solidFill>
                  <a:srgbClr val="000000"/>
                </a:solidFill>
              </a:rPr>
              <a:t>When faced with a question it doesn’t know the answer to, ChatGPT might try to make up a response based on its training data, even if the answer is fabricated.</a:t>
            </a:r>
            <a:endParaRPr sz="4065">
              <a:solidFill>
                <a:srgbClr val="000000"/>
              </a:solidFill>
            </a:endParaRPr>
          </a:p>
          <a:p>
            <a:pPr indent="-288680" lvl="0" marL="457200" rtl="0" algn="l">
              <a:lnSpc>
                <a:spcPct val="115000"/>
              </a:lnSpc>
              <a:spcBef>
                <a:spcPts val="0"/>
              </a:spcBef>
              <a:spcAft>
                <a:spcPts val="0"/>
              </a:spcAft>
              <a:buClr>
                <a:srgbClr val="000000"/>
              </a:buClr>
              <a:buSzPct val="58183"/>
              <a:buChar char="●"/>
            </a:pPr>
            <a:r>
              <a:rPr lang="en" sz="4065">
                <a:solidFill>
                  <a:srgbClr val="000000"/>
                </a:solidFill>
              </a:rPr>
              <a:t>ChatGPT cannot make moral or ethical decisions.</a:t>
            </a:r>
            <a:endParaRPr sz="30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490250" y="245725"/>
            <a:ext cx="8261100" cy="4607400"/>
          </a:xfrm>
          <a:prstGeom prst="rect">
            <a:avLst/>
          </a:prstGeom>
        </p:spPr>
        <p:txBody>
          <a:bodyPr anchorCtr="0" anchor="ctr" bIns="91425" lIns="91425" spcFirstLastPara="1" rIns="91425" wrap="square" tIns="91425">
            <a:noAutofit/>
          </a:bodyPr>
          <a:lstStyle/>
          <a:p>
            <a:pPr indent="-336550" lvl="0" marL="457200" rtl="0" algn="l">
              <a:lnSpc>
                <a:spcPct val="115000"/>
              </a:lnSpc>
              <a:spcBef>
                <a:spcPts val="1200"/>
              </a:spcBef>
              <a:spcAft>
                <a:spcPts val="0"/>
              </a:spcAft>
              <a:buSzPts val="1700"/>
              <a:buChar char="●"/>
            </a:pPr>
            <a:r>
              <a:rPr lang="en" sz="1700"/>
              <a:t>ChatGPT doesn’t truly understand the text it generates. It relies on patterns it learned during training and doesn’t possess actual comprehension or awareness. This is why the chatbot cannot understand sarcasm or jokes in a broader context.</a:t>
            </a:r>
            <a:endParaRPr sz="1700"/>
          </a:p>
          <a:p>
            <a:pPr indent="-336550" lvl="0" marL="457200" rtl="0" algn="l">
              <a:lnSpc>
                <a:spcPct val="115000"/>
              </a:lnSpc>
              <a:spcBef>
                <a:spcPts val="0"/>
              </a:spcBef>
              <a:spcAft>
                <a:spcPts val="0"/>
              </a:spcAft>
              <a:buSzPts val="1700"/>
              <a:buChar char="●"/>
            </a:pPr>
            <a:r>
              <a:rPr lang="en" sz="1700"/>
              <a:t>ChatGPT has a limited ability to converse naturally — sounding like a robot at times.</a:t>
            </a:r>
            <a:endParaRPr sz="1700"/>
          </a:p>
          <a:p>
            <a:pPr indent="-336550" lvl="0" marL="457200" rtl="0" algn="l">
              <a:lnSpc>
                <a:spcPct val="115000"/>
              </a:lnSpc>
              <a:spcBef>
                <a:spcPts val="0"/>
              </a:spcBef>
              <a:spcAft>
                <a:spcPts val="0"/>
              </a:spcAft>
              <a:buSzPts val="1700"/>
              <a:buChar char="●"/>
            </a:pPr>
            <a:r>
              <a:rPr lang="en" sz="1700"/>
              <a:t>ChatGPT can be overly verbose and repetitive. It might state the same information in different ways or fill space with unnecessary words.</a:t>
            </a:r>
            <a:endParaRPr sz="1700"/>
          </a:p>
          <a:p>
            <a:pPr indent="-336550" lvl="0" marL="457200" rtl="0" algn="l">
              <a:lnSpc>
                <a:spcPct val="115000"/>
              </a:lnSpc>
              <a:spcBef>
                <a:spcPts val="0"/>
              </a:spcBef>
              <a:spcAft>
                <a:spcPts val="0"/>
              </a:spcAft>
              <a:buSzPts val="1700"/>
              <a:buChar char="●"/>
            </a:pPr>
            <a:r>
              <a:rPr lang="en" sz="1700"/>
              <a:t>ChatGPT has a tendency to generate biased responses based on training data.</a:t>
            </a:r>
            <a:endParaRPr sz="1700"/>
          </a:p>
          <a:p>
            <a:pPr indent="-336550" lvl="0" marL="457200" rtl="0" algn="l">
              <a:lnSpc>
                <a:spcPct val="115000"/>
              </a:lnSpc>
              <a:spcBef>
                <a:spcPts val="0"/>
              </a:spcBef>
              <a:spcAft>
                <a:spcPts val="0"/>
              </a:spcAft>
              <a:buSzPts val="1700"/>
              <a:buChar char="●"/>
            </a:pPr>
            <a:r>
              <a:rPr lang="en" sz="1700"/>
              <a:t>ChatGPT doesn’t possess inherent common sense knowledge and might provide answers that sound sensible but are contextually incorrect or nonsensical.</a:t>
            </a:r>
            <a:endParaRPr sz="1700"/>
          </a:p>
          <a:p>
            <a:pPr indent="-336550" lvl="0" marL="457200" rtl="0" algn="l">
              <a:lnSpc>
                <a:spcPct val="115000"/>
              </a:lnSpc>
              <a:spcBef>
                <a:spcPts val="0"/>
              </a:spcBef>
              <a:spcAft>
                <a:spcPts val="0"/>
              </a:spcAft>
              <a:buSzPts val="1700"/>
              <a:buChar char="●"/>
            </a:pPr>
            <a:r>
              <a:rPr lang="en" sz="1700"/>
              <a:t>ChatGPT doesn’t possess specialized knowledge beyond its training data. For topics that require deep expertise, the responses might be shallow or inaccurate.</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277500"/>
            <a:ext cx="8520600" cy="722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b="1" lang="en" sz="3220">
                <a:highlight>
                  <a:srgbClr val="FFFFFF"/>
                </a:highlight>
                <a:latin typeface="Roboto"/>
                <a:ea typeface="Roboto"/>
                <a:cs typeface="Roboto"/>
                <a:sym typeface="Roboto"/>
              </a:rPr>
              <a:t>What concerns come with using ChatGPT?</a:t>
            </a:r>
            <a:endParaRPr b="1" sz="3220">
              <a:highlight>
                <a:srgbClr val="FFFFFF"/>
              </a:highlight>
              <a:latin typeface="Roboto"/>
              <a:ea typeface="Roboto"/>
              <a:cs typeface="Roboto"/>
              <a:sym typeface="Roboto"/>
            </a:endParaRPr>
          </a:p>
          <a:p>
            <a:pPr indent="0" lvl="0" marL="0" rtl="0" algn="r">
              <a:spcBef>
                <a:spcPts val="1200"/>
              </a:spcBef>
              <a:spcAft>
                <a:spcPts val="0"/>
              </a:spcAft>
              <a:buSzPts val="990"/>
              <a:buNone/>
            </a:pPr>
            <a:r>
              <a:t/>
            </a:r>
            <a:endParaRPr sz="1420"/>
          </a:p>
        </p:txBody>
      </p:sp>
      <p:sp>
        <p:nvSpPr>
          <p:cNvPr id="122" name="Google Shape;122;p24"/>
          <p:cNvSpPr txBox="1"/>
          <p:nvPr>
            <p:ph idx="1" type="body"/>
          </p:nvPr>
        </p:nvSpPr>
        <p:spPr>
          <a:xfrm>
            <a:off x="0" y="1461300"/>
            <a:ext cx="4462200" cy="3416400"/>
          </a:xfrm>
          <a:prstGeom prst="rect">
            <a:avLst/>
          </a:prstGeom>
        </p:spPr>
        <p:txBody>
          <a:bodyPr anchorCtr="0" anchor="t" bIns="91425" lIns="91425" spcFirstLastPara="1" rIns="91425" wrap="square" tIns="91425">
            <a:normAutofit fontScale="25000" lnSpcReduction="20000"/>
          </a:bodyPr>
          <a:lstStyle/>
          <a:p>
            <a:pPr indent="-336167" lvl="0" marL="457200" rtl="0" algn="l">
              <a:spcBef>
                <a:spcPts val="1200"/>
              </a:spcBef>
              <a:spcAft>
                <a:spcPts val="0"/>
              </a:spcAft>
              <a:buClr>
                <a:schemeClr val="dk1"/>
              </a:buClr>
              <a:buSzPct val="100000"/>
              <a:buFont typeface="Roboto"/>
              <a:buChar char="●"/>
            </a:pPr>
            <a:r>
              <a:rPr lang="en" sz="6775">
                <a:solidFill>
                  <a:schemeClr val="dk1"/>
                </a:solidFill>
                <a:highlight>
                  <a:srgbClr val="FFFFFF"/>
                </a:highlight>
                <a:latin typeface="Roboto"/>
                <a:ea typeface="Roboto"/>
                <a:cs typeface="Roboto"/>
                <a:sym typeface="Roboto"/>
              </a:rPr>
              <a:t>Privacy and data security: ChatGPT uses large amounts of personal data to train its language models, which might raise privacy concerns.</a:t>
            </a:r>
            <a:endParaRPr sz="6775">
              <a:solidFill>
                <a:schemeClr val="dk1"/>
              </a:solidFill>
              <a:highlight>
                <a:srgbClr val="FFFFFF"/>
              </a:highlight>
              <a:latin typeface="Roboto"/>
              <a:ea typeface="Roboto"/>
              <a:cs typeface="Roboto"/>
              <a:sym typeface="Roboto"/>
            </a:endParaRPr>
          </a:p>
          <a:p>
            <a:pPr indent="-336167" lvl="0" marL="457200" rtl="0" algn="l">
              <a:spcBef>
                <a:spcPts val="0"/>
              </a:spcBef>
              <a:spcAft>
                <a:spcPts val="0"/>
              </a:spcAft>
              <a:buClr>
                <a:schemeClr val="dk1"/>
              </a:buClr>
              <a:buSzPct val="100000"/>
              <a:buFont typeface="Roboto"/>
              <a:buChar char="●"/>
            </a:pPr>
            <a:r>
              <a:rPr lang="en" sz="6775">
                <a:solidFill>
                  <a:schemeClr val="dk1"/>
                </a:solidFill>
                <a:highlight>
                  <a:srgbClr val="FFFFFF"/>
                </a:highlight>
                <a:latin typeface="Roboto"/>
                <a:ea typeface="Roboto"/>
                <a:cs typeface="Roboto"/>
                <a:sym typeface="Roboto"/>
              </a:rPr>
              <a:t>Bias and discrimination: There are concerns that ChatGPT's language models might perpetuate existing biases and discriminatory attitudes.</a:t>
            </a:r>
            <a:endParaRPr sz="6775">
              <a:solidFill>
                <a:schemeClr val="dk1"/>
              </a:solidFill>
              <a:highlight>
                <a:srgbClr val="FFFFFF"/>
              </a:highlight>
              <a:latin typeface="Roboto"/>
              <a:ea typeface="Roboto"/>
              <a:cs typeface="Roboto"/>
              <a:sym typeface="Roboto"/>
            </a:endParaRPr>
          </a:p>
          <a:p>
            <a:pPr indent="-336167" lvl="0" marL="457200" rtl="0" algn="l">
              <a:spcBef>
                <a:spcPts val="0"/>
              </a:spcBef>
              <a:spcAft>
                <a:spcPts val="0"/>
              </a:spcAft>
              <a:buClr>
                <a:schemeClr val="dk1"/>
              </a:buClr>
              <a:buSzPct val="100000"/>
              <a:buFont typeface="Roboto"/>
              <a:buChar char="●"/>
            </a:pPr>
            <a:r>
              <a:rPr lang="en" sz="6775">
                <a:solidFill>
                  <a:schemeClr val="dk1"/>
                </a:solidFill>
                <a:highlight>
                  <a:srgbClr val="FFFFFF"/>
                </a:highlight>
                <a:latin typeface="Roboto"/>
                <a:ea typeface="Roboto"/>
                <a:cs typeface="Roboto"/>
                <a:sym typeface="Roboto"/>
              </a:rPr>
              <a:t>Misinformation and fake news: ChatGPT is capable of generating realistic-sounding but false information, which might contribute to the spread of misinformation and fake news.</a:t>
            </a:r>
            <a:endParaRPr sz="6775">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ct val="91666"/>
              <a:buFont typeface="Arial"/>
              <a:buNone/>
            </a:pPr>
            <a:r>
              <a:t/>
            </a:r>
            <a:endParaRPr b="1" sz="12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
        <p:nvSpPr>
          <p:cNvPr id="123" name="Google Shape;123;p24"/>
          <p:cNvSpPr txBox="1"/>
          <p:nvPr>
            <p:ph idx="2" type="body"/>
          </p:nvPr>
        </p:nvSpPr>
        <p:spPr>
          <a:xfrm>
            <a:off x="4681800" y="1461300"/>
            <a:ext cx="41505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1200"/>
              </a:spcBef>
              <a:spcAft>
                <a:spcPts val="0"/>
              </a:spcAft>
              <a:buClr>
                <a:schemeClr val="dk1"/>
              </a:buClr>
              <a:buSzPct val="100000"/>
              <a:buFont typeface="Roboto"/>
              <a:buChar char="●"/>
            </a:pPr>
            <a:r>
              <a:rPr lang="en" sz="1800">
                <a:solidFill>
                  <a:schemeClr val="dk1"/>
                </a:solidFill>
                <a:highlight>
                  <a:srgbClr val="FFFFFF"/>
                </a:highlight>
                <a:latin typeface="Roboto"/>
                <a:ea typeface="Roboto"/>
                <a:cs typeface="Roboto"/>
                <a:sym typeface="Roboto"/>
              </a:rPr>
              <a:t>Dependence and job displacement: Some people might be concerned about the increasing use of ChatGPT in various industries and the potential for it to replace human workers.</a:t>
            </a:r>
            <a:endParaRPr sz="1800">
              <a:solidFill>
                <a:schemeClr val="dk1"/>
              </a:solidFill>
              <a:highlight>
                <a:srgbClr val="FFFFFF"/>
              </a:highlight>
              <a:latin typeface="Roboto"/>
              <a:ea typeface="Roboto"/>
              <a:cs typeface="Roboto"/>
              <a:sym typeface="Roboto"/>
            </a:endParaRPr>
          </a:p>
          <a:p>
            <a:pPr indent="-334327" lvl="0" marL="457200" rtl="0" algn="l">
              <a:spcBef>
                <a:spcPts val="0"/>
              </a:spcBef>
              <a:spcAft>
                <a:spcPts val="0"/>
              </a:spcAft>
              <a:buClr>
                <a:schemeClr val="dk1"/>
              </a:buClr>
              <a:buSzPct val="100000"/>
              <a:buFont typeface="Roboto"/>
              <a:buChar char="●"/>
            </a:pPr>
            <a:r>
              <a:rPr lang="en" sz="1800">
                <a:solidFill>
                  <a:schemeClr val="dk1"/>
                </a:solidFill>
                <a:highlight>
                  <a:srgbClr val="FFFFFF"/>
                </a:highlight>
                <a:latin typeface="Roboto"/>
                <a:ea typeface="Roboto"/>
                <a:cs typeface="Roboto"/>
                <a:sym typeface="Roboto"/>
              </a:rPr>
              <a:t>Accountability and ethics: The lack of accountability for the actions of AI systems like ChatGPT is a concern, and there are questions around the ethics of using these systems in various applications.</a:t>
            </a:r>
            <a:endParaRPr sz="18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
        <p:nvSpPr>
          <p:cNvPr id="124" name="Google Shape;124;p24"/>
          <p:cNvSpPr txBox="1"/>
          <p:nvPr/>
        </p:nvSpPr>
        <p:spPr>
          <a:xfrm>
            <a:off x="218700" y="999600"/>
            <a:ext cx="87066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2000">
                <a:solidFill>
                  <a:schemeClr val="dk1"/>
                </a:solidFill>
                <a:highlight>
                  <a:srgbClr val="FFFFFF"/>
                </a:highlight>
                <a:latin typeface="Roboto"/>
                <a:ea typeface="Roboto"/>
                <a:cs typeface="Roboto"/>
                <a:sym typeface="Roboto"/>
              </a:rPr>
              <a:t>There are several concerns that people might have with ChatGPT, including:</a:t>
            </a:r>
            <a:endParaRPr sz="26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311700" y="744575"/>
            <a:ext cx="8520600" cy="11010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400"/>
              </a:spcAft>
              <a:buNone/>
            </a:pPr>
            <a:r>
              <a:rPr b="1" lang="en" sz="4300"/>
              <a:t>Neural Networks</a:t>
            </a:r>
            <a:endParaRPr sz="7800"/>
          </a:p>
        </p:txBody>
      </p:sp>
      <p:sp>
        <p:nvSpPr>
          <p:cNvPr id="130" name="Google Shape;130;p25"/>
          <p:cNvSpPr txBox="1"/>
          <p:nvPr>
            <p:ph idx="1" type="subTitle"/>
          </p:nvPr>
        </p:nvSpPr>
        <p:spPr>
          <a:xfrm>
            <a:off x="311700" y="1719750"/>
            <a:ext cx="8520600" cy="30828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lang="en" sz="1900">
                <a:solidFill>
                  <a:schemeClr val="dk1"/>
                </a:solidFill>
              </a:rPr>
              <a:t>Neural networks form the foundation of GPT and other large language models. To understand how GPT works, it is essential to comprehend the concept of neural networks. A neural network is composed of interconnected nodes called neurons. Neurons perform mathematical functions to calculate an output based on an input. The connections between neurons determine the strength of influence between them. In the case of large language models like GPT, the neural network consists of millions of neurons and billions of connections.</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311700" y="744575"/>
            <a:ext cx="8520600" cy="11010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None/>
            </a:pPr>
            <a:r>
              <a:rPr b="1" lang="en" sz="4200"/>
              <a:t>Understanding Neurons</a:t>
            </a:r>
            <a:endParaRPr sz="10700"/>
          </a:p>
        </p:txBody>
      </p:sp>
      <p:sp>
        <p:nvSpPr>
          <p:cNvPr id="136" name="Google Shape;136;p26"/>
          <p:cNvSpPr txBox="1"/>
          <p:nvPr>
            <p:ph idx="1" type="subTitle"/>
          </p:nvPr>
        </p:nvSpPr>
        <p:spPr>
          <a:xfrm>
            <a:off x="311700" y="1719750"/>
            <a:ext cx="8520600" cy="30828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sz="2000">
                <a:solidFill>
                  <a:schemeClr val="dk1"/>
                </a:solidFill>
              </a:rPr>
              <a:t>Neurons, which are the fundamental units of computation in a neural network, are analogous to neurons in the human brain. Each neuron takes an input and produces an output based on a mathematical function. The output is then used as an input for the next neuron in the network.</a:t>
            </a:r>
            <a:endParaRPr sz="2000">
              <a:solidFill>
                <a:schemeClr val="dk1"/>
              </a:solidFill>
            </a:endParaRPr>
          </a:p>
          <a:p>
            <a:pPr indent="0" lvl="0" marL="0" rtl="0" algn="l">
              <a:lnSpc>
                <a:spcPct val="115000"/>
              </a:lnSpc>
              <a:spcBef>
                <a:spcPts val="1200"/>
              </a:spcBef>
              <a:spcAft>
                <a:spcPts val="1200"/>
              </a:spcAft>
              <a:buNone/>
            </a:pPr>
            <a:r>
              <a:t/>
            </a:r>
            <a:endParaRPr sz="19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ctrTitle"/>
          </p:nvPr>
        </p:nvSpPr>
        <p:spPr>
          <a:xfrm>
            <a:off x="311700" y="744575"/>
            <a:ext cx="8520600" cy="11010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0"/>
              </a:spcAft>
              <a:buNone/>
            </a:pPr>
            <a:r>
              <a:rPr b="1" lang="en" sz="4744"/>
              <a:t>Layers in a Neural Network</a:t>
            </a:r>
            <a:endParaRPr b="1" sz="4744"/>
          </a:p>
          <a:p>
            <a:pPr indent="0" lvl="0" marL="0" rtl="0" algn="l">
              <a:lnSpc>
                <a:spcPct val="115000"/>
              </a:lnSpc>
              <a:spcBef>
                <a:spcPts val="1200"/>
              </a:spcBef>
              <a:spcAft>
                <a:spcPts val="0"/>
              </a:spcAft>
              <a:buNone/>
            </a:pPr>
            <a:r>
              <a:t/>
            </a:r>
            <a:endParaRPr sz="1100"/>
          </a:p>
          <a:p>
            <a:pPr indent="0" lvl="0" marL="0" rtl="0" algn="ctr">
              <a:lnSpc>
                <a:spcPct val="115000"/>
              </a:lnSpc>
              <a:spcBef>
                <a:spcPts val="1400"/>
              </a:spcBef>
              <a:spcAft>
                <a:spcPts val="400"/>
              </a:spcAft>
              <a:buNone/>
            </a:pPr>
            <a:r>
              <a:t/>
            </a:r>
            <a:endParaRPr b="1" sz="4300"/>
          </a:p>
        </p:txBody>
      </p:sp>
      <p:sp>
        <p:nvSpPr>
          <p:cNvPr id="142" name="Google Shape;142;p27"/>
          <p:cNvSpPr txBox="1"/>
          <p:nvPr>
            <p:ph idx="1" type="subTitle"/>
          </p:nvPr>
        </p:nvSpPr>
        <p:spPr>
          <a:xfrm>
            <a:off x="311700" y="1719750"/>
            <a:ext cx="8520600" cy="30828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sz="2000">
                <a:solidFill>
                  <a:schemeClr val="dk1"/>
                </a:solidFill>
              </a:rPr>
              <a:t>Neurons are grouped into layers within a neural network. Multiple layers Create a deep neural network. The architecture or structure of the neural network determines how neurons are connected to one another. A deep learning model refers to a neural network with many layers. In the case of GPT, the neural network is deep, consisting of numerous layers.</a:t>
            </a:r>
            <a:endParaRPr sz="2900">
              <a:solidFill>
                <a:schemeClr val="dk1"/>
              </a:solidFill>
            </a:endParaRPr>
          </a:p>
          <a:p>
            <a:pPr indent="0" lvl="0" marL="0" rtl="0" algn="l">
              <a:lnSpc>
                <a:spcPct val="115000"/>
              </a:lnSpc>
              <a:spcBef>
                <a:spcPts val="1200"/>
              </a:spcBef>
              <a:spcAft>
                <a:spcPts val="1200"/>
              </a:spcAft>
              <a:buNone/>
            </a:pPr>
            <a:r>
              <a:t/>
            </a:r>
            <a:endParaRPr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ctrTitle"/>
          </p:nvPr>
        </p:nvSpPr>
        <p:spPr>
          <a:xfrm>
            <a:off x="311700" y="744575"/>
            <a:ext cx="8520600" cy="1101000"/>
          </a:xfrm>
          <a:prstGeom prst="rect">
            <a:avLst/>
          </a:prstGeom>
        </p:spPr>
        <p:txBody>
          <a:bodyPr anchorCtr="0" anchor="t" bIns="91425" lIns="91425" spcFirstLastPara="1" rIns="91425" wrap="square" tIns="91425">
            <a:normAutofit/>
          </a:bodyPr>
          <a:lstStyle/>
          <a:p>
            <a:pPr indent="0" lvl="0" marL="0" rtl="0" algn="ctr">
              <a:lnSpc>
                <a:spcPct val="115000"/>
              </a:lnSpc>
              <a:spcBef>
                <a:spcPts val="1800"/>
              </a:spcBef>
              <a:spcAft>
                <a:spcPts val="400"/>
              </a:spcAft>
              <a:buNone/>
            </a:pPr>
            <a:r>
              <a:rPr b="1" lang="en" sz="4300"/>
              <a:t>Large Language Models (LLMs)</a:t>
            </a:r>
            <a:endParaRPr b="1" sz="4900"/>
          </a:p>
        </p:txBody>
      </p:sp>
      <p:sp>
        <p:nvSpPr>
          <p:cNvPr id="148" name="Google Shape;148;p28"/>
          <p:cNvSpPr txBox="1"/>
          <p:nvPr>
            <p:ph idx="1" type="subTitle"/>
          </p:nvPr>
        </p:nvSpPr>
        <p:spPr>
          <a:xfrm>
            <a:off x="311700" y="1719750"/>
            <a:ext cx="8520600" cy="30828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1200"/>
              </a:spcBef>
              <a:spcAft>
                <a:spcPts val="0"/>
              </a:spcAft>
              <a:buNone/>
            </a:pPr>
            <a:r>
              <a:rPr lang="en" sz="2441">
                <a:solidFill>
                  <a:schemeClr val="dk1"/>
                </a:solidFill>
              </a:rPr>
              <a:t>Large Language Models (LLMs) are at the intersection of natural language processing (NLP) and deep learning. These models can generate human-readable text in various languages and are crucial for understanding how Chat GPT works. LLMs are neural networks with millions of neurons and billions of connections. They learn to generate text through Supervised and unsupervised learning.</a:t>
            </a:r>
            <a:endParaRPr sz="2441">
              <a:solidFill>
                <a:schemeClr val="dk1"/>
              </a:solidFill>
            </a:endParaRPr>
          </a:p>
          <a:p>
            <a:pPr indent="0" lvl="0" marL="0" rtl="0" algn="ctr">
              <a:lnSpc>
                <a:spcPct val="115000"/>
              </a:lnSpc>
              <a:spcBef>
                <a:spcPts val="1400"/>
              </a:spcBef>
              <a:spcAft>
                <a:spcPts val="0"/>
              </a:spcAft>
              <a:buNone/>
            </a:pPr>
            <a:r>
              <a:t/>
            </a:r>
            <a:endParaRPr b="1" sz="4744">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ctrTitle"/>
          </p:nvPr>
        </p:nvSpPr>
        <p:spPr>
          <a:xfrm>
            <a:off x="311700" y="744575"/>
            <a:ext cx="8520600" cy="11010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400"/>
              </a:spcAft>
              <a:buNone/>
            </a:pPr>
            <a:r>
              <a:rPr b="1" lang="en" sz="3200"/>
              <a:t>GPT (Generative Pre-trained Transformers)</a:t>
            </a:r>
            <a:endParaRPr b="1" sz="6400"/>
          </a:p>
        </p:txBody>
      </p:sp>
      <p:sp>
        <p:nvSpPr>
          <p:cNvPr id="154" name="Google Shape;154;p29"/>
          <p:cNvSpPr txBox="1"/>
          <p:nvPr>
            <p:ph idx="1" type="subTitle"/>
          </p:nvPr>
        </p:nvSpPr>
        <p:spPr>
          <a:xfrm>
            <a:off x="311700" y="1719750"/>
            <a:ext cx="8520600" cy="30828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sz="2000">
                <a:solidFill>
                  <a:schemeClr val="dk1"/>
                </a:solidFill>
              </a:rPr>
              <a:t>GPT is a family of large language models based on the Transformer architecture. These models are artificial neural networks pre-trained on massive datasets of text. GPT models are capable of answering questions, summarizing text, translating text, generating stories, and engaging in conversations. They are generated using machine learning algorithms that process extensive training data.</a:t>
            </a:r>
            <a:endParaRPr sz="2000">
              <a:solidFill>
                <a:schemeClr val="dk1"/>
              </a:solidFill>
            </a:endParaRPr>
          </a:p>
          <a:p>
            <a:pPr indent="0" lvl="0" marL="0" rtl="0" algn="l">
              <a:lnSpc>
                <a:spcPct val="115000"/>
              </a:lnSpc>
              <a:spcBef>
                <a:spcPts val="1200"/>
              </a:spcBef>
              <a:spcAft>
                <a:spcPts val="1200"/>
              </a:spcAft>
              <a:buNone/>
            </a:pPr>
            <a:r>
              <a:t/>
            </a:r>
            <a:endParaRPr sz="244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ctrTitle"/>
          </p:nvPr>
        </p:nvSpPr>
        <p:spPr>
          <a:xfrm>
            <a:off x="311700" y="744575"/>
            <a:ext cx="8520600" cy="11010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400"/>
              </a:spcAft>
              <a:buNone/>
            </a:pPr>
            <a:r>
              <a:rPr b="1" lang="en" sz="4300"/>
              <a:t>Pre-training and Fine-tuning</a:t>
            </a:r>
            <a:endParaRPr b="1" sz="9400"/>
          </a:p>
        </p:txBody>
      </p:sp>
      <p:sp>
        <p:nvSpPr>
          <p:cNvPr id="160" name="Google Shape;160;p30"/>
          <p:cNvSpPr txBox="1"/>
          <p:nvPr>
            <p:ph idx="1" type="subTitle"/>
          </p:nvPr>
        </p:nvSpPr>
        <p:spPr>
          <a:xfrm>
            <a:off x="311700" y="1719750"/>
            <a:ext cx="8520600" cy="30828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200"/>
              </a:spcBef>
              <a:spcAft>
                <a:spcPts val="0"/>
              </a:spcAft>
              <a:buNone/>
            </a:pPr>
            <a:r>
              <a:rPr lang="en" sz="2000">
                <a:solidFill>
                  <a:schemeClr val="dk1"/>
                </a:solidFill>
              </a:rPr>
              <a:t>The pre-training phase of GPT involves training the model on terabytes of text data collected from the internet. This unsupervised learning phase provides the model with the knowledge to generate text. Following pre-training, the model undergoes supervised training to fine-tune its responses and improve accuracy.</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ctrTitle"/>
          </p:nvPr>
        </p:nvSpPr>
        <p:spPr>
          <a:xfrm>
            <a:off x="311700" y="744575"/>
            <a:ext cx="8520600" cy="1101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b="1" lang="en" sz="3900"/>
              <a:t>Training Process and Training Data</a:t>
            </a:r>
            <a:endParaRPr b="1" sz="12000"/>
          </a:p>
        </p:txBody>
      </p:sp>
      <p:sp>
        <p:nvSpPr>
          <p:cNvPr id="166" name="Google Shape;166;p31"/>
          <p:cNvSpPr txBox="1"/>
          <p:nvPr>
            <p:ph idx="1" type="subTitle"/>
          </p:nvPr>
        </p:nvSpPr>
        <p:spPr>
          <a:xfrm>
            <a:off x="311700" y="1719750"/>
            <a:ext cx="8520600" cy="30828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1400"/>
              </a:spcBef>
              <a:spcAft>
                <a:spcPts val="0"/>
              </a:spcAft>
              <a:buNone/>
            </a:pPr>
            <a:r>
              <a:t/>
            </a:r>
            <a:endParaRPr b="1" sz="1800">
              <a:solidFill>
                <a:schemeClr val="dk1"/>
              </a:solidFill>
            </a:endParaRPr>
          </a:p>
          <a:p>
            <a:pPr indent="0" lvl="0" marL="0" rtl="0" algn="l">
              <a:lnSpc>
                <a:spcPct val="115000"/>
              </a:lnSpc>
              <a:spcBef>
                <a:spcPts val="1200"/>
              </a:spcBef>
              <a:spcAft>
                <a:spcPts val="0"/>
              </a:spcAft>
              <a:buNone/>
            </a:pPr>
            <a:r>
              <a:rPr lang="en" sz="2490">
                <a:solidFill>
                  <a:schemeClr val="dk1"/>
                </a:solidFill>
              </a:rPr>
              <a:t>Training large language models like GPT requires significant time and computing resources. The training data used for GPT consists of massive amounts of text, often ranging in terabytes. Programmers define the architecture of the model and set rules, but the neurons and weights are created during the training process.</a:t>
            </a:r>
            <a:endParaRPr sz="2490">
              <a:solidFill>
                <a:schemeClr val="dk1"/>
              </a:solidFill>
            </a:endParaRPr>
          </a:p>
          <a:p>
            <a:pPr indent="0" lvl="0" marL="0" rtl="0" algn="l">
              <a:lnSpc>
                <a:spcPct val="115000"/>
              </a:lnSpc>
              <a:spcBef>
                <a:spcPts val="1200"/>
              </a:spcBef>
              <a:spcAft>
                <a:spcPts val="0"/>
              </a:spcAft>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Objective</a:t>
            </a:r>
            <a:endParaRPr/>
          </a:p>
        </p:txBody>
      </p:sp>
      <p:sp>
        <p:nvSpPr>
          <p:cNvPr id="61" name="Google Shape;61;p14"/>
          <p:cNvSpPr txBox="1"/>
          <p:nvPr>
            <p:ph idx="1" type="subTitle"/>
          </p:nvPr>
        </p:nvSpPr>
        <p:spPr>
          <a:xfrm>
            <a:off x="311700" y="2323225"/>
            <a:ext cx="8520600" cy="2563500"/>
          </a:xfrm>
          <a:prstGeom prst="rect">
            <a:avLst/>
          </a:prstGeom>
        </p:spPr>
        <p:txBody>
          <a:bodyPr anchorCtr="0" anchor="t" bIns="91425" lIns="91425" spcFirstLastPara="1" rIns="91425" wrap="square" tIns="91425">
            <a:normAutofit fontScale="25000"/>
          </a:bodyPr>
          <a:lstStyle/>
          <a:p>
            <a:pPr indent="0" lvl="0" marL="0" rtl="0" algn="ctr">
              <a:lnSpc>
                <a:spcPct val="115000"/>
              </a:lnSpc>
              <a:spcBef>
                <a:spcPts val="0"/>
              </a:spcBef>
              <a:spcAft>
                <a:spcPts val="0"/>
              </a:spcAft>
              <a:buClr>
                <a:schemeClr val="dk1"/>
              </a:buClr>
              <a:buSzPts val="275"/>
              <a:buFont typeface="Arial"/>
              <a:buNone/>
            </a:pPr>
            <a:r>
              <a:rPr b="1" lang="en" sz="9200">
                <a:solidFill>
                  <a:schemeClr val="dk1"/>
                </a:solidFill>
                <a:highlight>
                  <a:srgbClr val="FFFFFF"/>
                </a:highlight>
                <a:latin typeface="Roboto"/>
                <a:ea typeface="Roboto"/>
                <a:cs typeface="Roboto"/>
                <a:sym typeface="Roboto"/>
              </a:rPr>
              <a:t>In this workshop</a:t>
            </a:r>
            <a:endParaRPr b="1" sz="9200">
              <a:solidFill>
                <a:schemeClr val="dk1"/>
              </a:solidFill>
              <a:highlight>
                <a:srgbClr val="FFFFFF"/>
              </a:highlight>
              <a:latin typeface="Roboto"/>
              <a:ea typeface="Roboto"/>
              <a:cs typeface="Roboto"/>
              <a:sym typeface="Roboto"/>
            </a:endParaRPr>
          </a:p>
          <a:p>
            <a:pPr indent="-355600" lvl="0" marL="457200" rtl="0" algn="l">
              <a:lnSpc>
                <a:spcPct val="115000"/>
              </a:lnSpc>
              <a:spcBef>
                <a:spcPts val="1200"/>
              </a:spcBef>
              <a:spcAft>
                <a:spcPts val="0"/>
              </a:spcAft>
              <a:buClr>
                <a:schemeClr val="dk1"/>
              </a:buClr>
              <a:buSzPct val="100000"/>
              <a:buFont typeface="Roboto"/>
              <a:buChar char="●"/>
            </a:pPr>
            <a:r>
              <a:rPr lang="en" sz="8000">
                <a:solidFill>
                  <a:schemeClr val="dk1"/>
                </a:solidFill>
                <a:highlight>
                  <a:srgbClr val="FFFFFF"/>
                </a:highlight>
                <a:latin typeface="Roboto"/>
                <a:ea typeface="Roboto"/>
                <a:cs typeface="Roboto"/>
                <a:sym typeface="Roboto"/>
              </a:rPr>
              <a:t>We will learn and explore the capabilities and potential of ChatGPT.</a:t>
            </a:r>
            <a:endParaRPr sz="8000">
              <a:solidFill>
                <a:schemeClr val="dk1"/>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chemeClr val="dk1"/>
              </a:buClr>
              <a:buSzPct val="100000"/>
              <a:buFont typeface="Roboto"/>
              <a:buChar char="●"/>
            </a:pPr>
            <a:r>
              <a:rPr lang="en" sz="8000">
                <a:solidFill>
                  <a:schemeClr val="dk1"/>
                </a:solidFill>
                <a:highlight>
                  <a:srgbClr val="FFFFFF"/>
                </a:highlight>
                <a:latin typeface="Roboto"/>
                <a:ea typeface="Roboto"/>
                <a:cs typeface="Roboto"/>
                <a:sym typeface="Roboto"/>
              </a:rPr>
              <a:t>We will learn not only how to use ChatGPT but also understand its role as a language model and how it can help your personal,</a:t>
            </a:r>
            <a:r>
              <a:rPr lang="en" sz="8000">
                <a:solidFill>
                  <a:schemeClr val="dk1"/>
                </a:solidFill>
                <a:highlight>
                  <a:srgbClr val="FFFFFF"/>
                </a:highlight>
                <a:latin typeface="Roboto"/>
                <a:ea typeface="Roboto"/>
                <a:cs typeface="Roboto"/>
                <a:sym typeface="Roboto"/>
              </a:rPr>
              <a:t>academic</a:t>
            </a:r>
            <a:r>
              <a:rPr lang="en" sz="8000">
                <a:solidFill>
                  <a:schemeClr val="dk1"/>
                </a:solidFill>
                <a:highlight>
                  <a:srgbClr val="FFFFFF"/>
                </a:highlight>
                <a:latin typeface="Roboto"/>
                <a:ea typeface="Roboto"/>
                <a:cs typeface="Roboto"/>
                <a:sym typeface="Roboto"/>
              </a:rPr>
              <a:t>  and professional life.</a:t>
            </a:r>
            <a:endParaRPr sz="8000">
              <a:solidFill>
                <a:schemeClr val="dk1"/>
              </a:solidFill>
              <a:highlight>
                <a:srgbClr val="FFFFFF"/>
              </a:highlight>
              <a:latin typeface="Roboto"/>
              <a:ea typeface="Roboto"/>
              <a:cs typeface="Roboto"/>
              <a:sym typeface="Roboto"/>
            </a:endParaRPr>
          </a:p>
          <a:p>
            <a:pPr indent="0" lvl="0" marL="0" rtl="0" algn="ctr">
              <a:spcBef>
                <a:spcPts val="120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6525150" y="99850"/>
            <a:ext cx="2307150" cy="2307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ctrTitle"/>
          </p:nvPr>
        </p:nvSpPr>
        <p:spPr>
          <a:xfrm>
            <a:off x="311700" y="744575"/>
            <a:ext cx="8520600" cy="11010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400"/>
              </a:spcAft>
              <a:buNone/>
            </a:pPr>
            <a:r>
              <a:rPr b="1" lang="en" sz="4300"/>
              <a:t>How GPT Works</a:t>
            </a:r>
            <a:endParaRPr b="1" sz="15000"/>
          </a:p>
        </p:txBody>
      </p:sp>
      <p:sp>
        <p:nvSpPr>
          <p:cNvPr id="172" name="Google Shape;172;p32"/>
          <p:cNvSpPr txBox="1"/>
          <p:nvPr>
            <p:ph idx="1" type="subTitle"/>
          </p:nvPr>
        </p:nvSpPr>
        <p:spPr>
          <a:xfrm>
            <a:off x="311700" y="1719750"/>
            <a:ext cx="8520600" cy="3082800"/>
          </a:xfrm>
          <a:prstGeom prst="rect">
            <a:avLst/>
          </a:prstGeom>
        </p:spPr>
        <p:txBody>
          <a:bodyPr anchorCtr="0" anchor="t" bIns="91425" lIns="91425" spcFirstLastPara="1" rIns="91425" wrap="square" tIns="91425">
            <a:normAutofit fontScale="32500" lnSpcReduction="20000"/>
          </a:bodyPr>
          <a:lstStyle/>
          <a:p>
            <a:pPr indent="0" lvl="0" marL="0" rtl="0" algn="l">
              <a:lnSpc>
                <a:spcPct val="115000"/>
              </a:lnSpc>
              <a:spcBef>
                <a:spcPts val="1400"/>
              </a:spcBef>
              <a:spcAft>
                <a:spcPts val="0"/>
              </a:spcAft>
              <a:buNone/>
            </a:pPr>
            <a:r>
              <a:t/>
            </a:r>
            <a:endParaRPr b="1" sz="18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200"/>
              </a:spcBef>
              <a:spcAft>
                <a:spcPts val="0"/>
              </a:spcAft>
              <a:buNone/>
            </a:pPr>
            <a:r>
              <a:rPr lang="en" sz="5774">
                <a:solidFill>
                  <a:schemeClr val="dk1"/>
                </a:solidFill>
              </a:rPr>
              <a:t>GPT utilizes tokens and calculations to generate text. When prompted with a specific request, the model performs millions or billions of calculations to identify the most probable Meaningful starting token. From there, it generates subsequent tokens to form the output. While large language models don't have a conventional database, they rely on the strengths of connections between neurons to generate contextually appropriate responses.</a:t>
            </a:r>
            <a:endParaRPr sz="5774">
              <a:solidFill>
                <a:schemeClr val="dk1"/>
              </a:solidFill>
            </a:endParaRPr>
          </a:p>
          <a:p>
            <a:pPr indent="0" lvl="0" marL="0" rtl="0" algn="l">
              <a:lnSpc>
                <a:spcPct val="115000"/>
              </a:lnSpc>
              <a:spcBef>
                <a:spcPts val="1200"/>
              </a:spcBef>
              <a:spcAft>
                <a:spcPts val="0"/>
              </a:spcAft>
              <a:buNone/>
            </a:pPr>
            <a:r>
              <a:t/>
            </a:r>
            <a:endParaRPr sz="2490">
              <a:solidFill>
                <a:schemeClr val="dk1"/>
              </a:solidFill>
            </a:endParaRPr>
          </a:p>
          <a:p>
            <a:pPr indent="0" lvl="0" marL="0" rtl="0" algn="l">
              <a:lnSpc>
                <a:spcPct val="115000"/>
              </a:lnSpc>
              <a:spcBef>
                <a:spcPts val="1200"/>
              </a:spcBef>
              <a:spcAft>
                <a:spcPts val="0"/>
              </a:spcAft>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78" name="Google Shape;178;p3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744575"/>
            <a:ext cx="8520600" cy="1612200"/>
          </a:xfrm>
          <a:prstGeom prst="rect">
            <a:avLst/>
          </a:prstGeom>
        </p:spPr>
        <p:txBody>
          <a:bodyPr anchorCtr="0" anchor="b" bIns="91425" lIns="91425" spcFirstLastPara="1" rIns="91425" wrap="square" tIns="91425">
            <a:normAutofit fontScale="90000"/>
          </a:bodyPr>
          <a:lstStyle/>
          <a:p>
            <a:pPr indent="0" lvl="0" marL="457200" rtl="0" algn="ctr">
              <a:lnSpc>
                <a:spcPct val="115000"/>
              </a:lnSpc>
              <a:spcBef>
                <a:spcPts val="0"/>
              </a:spcBef>
              <a:spcAft>
                <a:spcPts val="0"/>
              </a:spcAft>
              <a:buNone/>
            </a:pPr>
            <a:r>
              <a:rPr lang="en" sz="4077">
                <a:highlight>
                  <a:srgbClr val="FFFFFF"/>
                </a:highlight>
                <a:latin typeface="Roboto"/>
                <a:ea typeface="Roboto"/>
                <a:cs typeface="Roboto"/>
                <a:sym typeface="Roboto"/>
              </a:rPr>
              <a:t>By the end of this workshop </a:t>
            </a:r>
            <a:endParaRPr sz="4077">
              <a:highlight>
                <a:srgbClr val="FFFFFF"/>
              </a:highlight>
              <a:latin typeface="Roboto"/>
              <a:ea typeface="Roboto"/>
              <a:cs typeface="Roboto"/>
              <a:sym typeface="Roboto"/>
            </a:endParaRPr>
          </a:p>
          <a:p>
            <a:pPr indent="0" lvl="0" marL="0" rtl="0" algn="ctr">
              <a:spcBef>
                <a:spcPts val="1200"/>
              </a:spcBef>
              <a:spcAft>
                <a:spcPts val="0"/>
              </a:spcAft>
              <a:buNone/>
            </a:pPr>
            <a:r>
              <a:t/>
            </a:r>
            <a:endParaRPr/>
          </a:p>
        </p:txBody>
      </p:sp>
      <p:sp>
        <p:nvSpPr>
          <p:cNvPr id="68" name="Google Shape;68;p15"/>
          <p:cNvSpPr txBox="1"/>
          <p:nvPr>
            <p:ph idx="1" type="subTitle"/>
          </p:nvPr>
        </p:nvSpPr>
        <p:spPr>
          <a:xfrm>
            <a:off x="311700" y="2272975"/>
            <a:ext cx="8520600" cy="2546700"/>
          </a:xfrm>
          <a:prstGeom prst="rect">
            <a:avLst/>
          </a:prstGeom>
        </p:spPr>
        <p:txBody>
          <a:bodyPr anchorCtr="0" anchor="t" bIns="91425" lIns="91425" spcFirstLastPara="1" rIns="91425" wrap="square" tIns="91425">
            <a:normAutofit fontScale="25000"/>
          </a:bodyPr>
          <a:lstStyle/>
          <a:p>
            <a:pPr indent="-382037" lvl="0" marL="457200" rtl="0" algn="l">
              <a:lnSpc>
                <a:spcPct val="115000"/>
              </a:lnSpc>
              <a:spcBef>
                <a:spcPts val="0"/>
              </a:spcBef>
              <a:spcAft>
                <a:spcPts val="0"/>
              </a:spcAft>
              <a:buClr>
                <a:schemeClr val="dk1"/>
              </a:buClr>
              <a:buSzPct val="100000"/>
              <a:buFont typeface="Roboto"/>
              <a:buChar char="●"/>
            </a:pPr>
            <a:r>
              <a:rPr lang="en" sz="9665">
                <a:solidFill>
                  <a:schemeClr val="dk1"/>
                </a:solidFill>
                <a:highlight>
                  <a:srgbClr val="FFFFFF"/>
                </a:highlight>
                <a:latin typeface="Roboto"/>
                <a:ea typeface="Roboto"/>
                <a:cs typeface="Roboto"/>
                <a:sym typeface="Roboto"/>
              </a:rPr>
              <a:t>You will have a better understanding of ChatGPT </a:t>
            </a:r>
            <a:endParaRPr sz="9665">
              <a:solidFill>
                <a:schemeClr val="dk1"/>
              </a:solidFill>
              <a:highlight>
                <a:srgbClr val="FFFFFF"/>
              </a:highlight>
              <a:latin typeface="Roboto"/>
              <a:ea typeface="Roboto"/>
              <a:cs typeface="Roboto"/>
              <a:sym typeface="Roboto"/>
            </a:endParaRPr>
          </a:p>
          <a:p>
            <a:pPr indent="-382037" lvl="0" marL="457200" rtl="0" algn="l">
              <a:lnSpc>
                <a:spcPct val="115000"/>
              </a:lnSpc>
              <a:spcBef>
                <a:spcPts val="0"/>
              </a:spcBef>
              <a:spcAft>
                <a:spcPts val="0"/>
              </a:spcAft>
              <a:buClr>
                <a:schemeClr val="dk1"/>
              </a:buClr>
              <a:buSzPct val="100000"/>
              <a:buFont typeface="Roboto"/>
              <a:buChar char="●"/>
            </a:pPr>
            <a:r>
              <a:rPr lang="en" sz="9665">
                <a:solidFill>
                  <a:schemeClr val="dk1"/>
                </a:solidFill>
                <a:highlight>
                  <a:srgbClr val="FFFFFF"/>
                </a:highlight>
                <a:latin typeface="Roboto"/>
                <a:ea typeface="Roboto"/>
                <a:cs typeface="Roboto"/>
                <a:sym typeface="Roboto"/>
              </a:rPr>
              <a:t>How to use it?</a:t>
            </a:r>
            <a:endParaRPr sz="9665">
              <a:solidFill>
                <a:schemeClr val="dk1"/>
              </a:solidFill>
              <a:highlight>
                <a:srgbClr val="FFFFFF"/>
              </a:highlight>
              <a:latin typeface="Roboto"/>
              <a:ea typeface="Roboto"/>
              <a:cs typeface="Roboto"/>
              <a:sym typeface="Roboto"/>
            </a:endParaRPr>
          </a:p>
          <a:p>
            <a:pPr indent="-382037" lvl="0" marL="457200" rtl="0" algn="l">
              <a:lnSpc>
                <a:spcPct val="115000"/>
              </a:lnSpc>
              <a:spcBef>
                <a:spcPts val="0"/>
              </a:spcBef>
              <a:spcAft>
                <a:spcPts val="0"/>
              </a:spcAft>
              <a:buClr>
                <a:schemeClr val="dk1"/>
              </a:buClr>
              <a:buSzPct val="100000"/>
              <a:buFont typeface="Roboto"/>
              <a:buChar char="●"/>
            </a:pPr>
            <a:r>
              <a:rPr lang="en" sz="9665">
                <a:solidFill>
                  <a:schemeClr val="dk1"/>
                </a:solidFill>
                <a:highlight>
                  <a:srgbClr val="FFFFFF"/>
                </a:highlight>
                <a:latin typeface="Roboto"/>
                <a:ea typeface="Roboto"/>
                <a:cs typeface="Roboto"/>
                <a:sym typeface="Roboto"/>
              </a:rPr>
              <a:t>How to work with it?</a:t>
            </a:r>
            <a:endParaRPr sz="9665">
              <a:solidFill>
                <a:schemeClr val="dk1"/>
              </a:solidFill>
              <a:highlight>
                <a:srgbClr val="FFFFFF"/>
              </a:highlight>
              <a:latin typeface="Roboto"/>
              <a:ea typeface="Roboto"/>
              <a:cs typeface="Roboto"/>
              <a:sym typeface="Roboto"/>
            </a:endParaRPr>
          </a:p>
          <a:p>
            <a:pPr indent="-382037" lvl="0" marL="457200" rtl="0" algn="l">
              <a:lnSpc>
                <a:spcPct val="115000"/>
              </a:lnSpc>
              <a:spcBef>
                <a:spcPts val="0"/>
              </a:spcBef>
              <a:spcAft>
                <a:spcPts val="0"/>
              </a:spcAft>
              <a:buClr>
                <a:schemeClr val="dk1"/>
              </a:buClr>
              <a:buSzPct val="100000"/>
              <a:buFont typeface="Roboto"/>
              <a:buChar char="●"/>
            </a:pPr>
            <a:r>
              <a:rPr lang="en" sz="9665">
                <a:solidFill>
                  <a:schemeClr val="dk1"/>
                </a:solidFill>
                <a:highlight>
                  <a:srgbClr val="FFFFFF"/>
                </a:highlight>
                <a:latin typeface="Roboto"/>
                <a:ea typeface="Roboto"/>
                <a:cs typeface="Roboto"/>
                <a:sym typeface="Roboto"/>
              </a:rPr>
              <a:t>How to leverage the potential of ChatGPT?</a:t>
            </a:r>
            <a:endParaRPr sz="9665">
              <a:solidFill>
                <a:schemeClr val="dk1"/>
              </a:solidFill>
              <a:highlight>
                <a:srgbClr val="FFFFFF"/>
              </a:highlight>
              <a:latin typeface="Roboto"/>
              <a:ea typeface="Roboto"/>
              <a:cs typeface="Roboto"/>
              <a:sym typeface="Roboto"/>
            </a:endParaRPr>
          </a:p>
          <a:p>
            <a:pPr indent="0" lvl="0" marL="0" rtl="0" algn="ctr">
              <a:spcBef>
                <a:spcPts val="12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How it can be used</a:t>
            </a:r>
            <a:endParaRPr b="1" sz="2620"/>
          </a:p>
        </p:txBody>
      </p:sp>
      <p:sp>
        <p:nvSpPr>
          <p:cNvPr id="74" name="Google Shape;74;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rPr>
              <a:t>Write CVs and Resumes</a:t>
            </a:r>
            <a:endParaRPr sz="1900" u="sng">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Prepare for a Job Interview</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Brainstorm Business Ideas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Simplify Complex Ideas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Compose Music</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Solve Math Problems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Write Code</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Language Translation</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Draft and Grade Essays</a:t>
            </a:r>
            <a:endParaRPr sz="1900">
              <a:solidFill>
                <a:schemeClr val="dk1"/>
              </a:solidFill>
            </a:endParaRPr>
          </a:p>
          <a:p>
            <a:pPr indent="0" lvl="0" marL="457200" rtl="0" algn="l">
              <a:lnSpc>
                <a:spcPct val="95000"/>
              </a:lnSpc>
              <a:spcBef>
                <a:spcPts val="1200"/>
              </a:spcBef>
              <a:spcAft>
                <a:spcPts val="0"/>
              </a:spcAft>
              <a:buNone/>
            </a:pPr>
            <a:r>
              <a:t/>
            </a:r>
            <a:endParaRPr sz="2002">
              <a:solidFill>
                <a:schemeClr val="dk1"/>
              </a:solidFill>
              <a:latin typeface="Roboto"/>
              <a:ea typeface="Roboto"/>
              <a:cs typeface="Roboto"/>
              <a:sym typeface="Roboto"/>
            </a:endParaRPr>
          </a:p>
          <a:p>
            <a:pPr indent="0" lvl="0" marL="457200" rtl="0" algn="l">
              <a:lnSpc>
                <a:spcPct val="95000"/>
              </a:lnSpc>
              <a:spcBef>
                <a:spcPts val="1200"/>
              </a:spcBef>
              <a:spcAft>
                <a:spcPts val="1200"/>
              </a:spcAft>
              <a:buNone/>
            </a:pPr>
            <a:r>
              <a:t/>
            </a:r>
            <a:endParaRPr sz="2430"/>
          </a:p>
        </p:txBody>
      </p:sp>
      <p:sp>
        <p:nvSpPr>
          <p:cNvPr id="75" name="Google Shape;75;p16"/>
          <p:cNvSpPr txBox="1"/>
          <p:nvPr>
            <p:ph idx="2" type="body"/>
          </p:nvPr>
        </p:nvSpPr>
        <p:spPr>
          <a:xfrm>
            <a:off x="4832400" y="1152475"/>
            <a:ext cx="3999900" cy="3734100"/>
          </a:xfrm>
          <a:prstGeom prst="rect">
            <a:avLst/>
          </a:prstGeom>
        </p:spPr>
        <p:txBody>
          <a:bodyPr anchorCtr="0" anchor="t" bIns="91425" lIns="91425" spcFirstLastPara="1" rIns="91425" wrap="square" tIns="91425">
            <a:normAutofit/>
          </a:bodyPr>
          <a:lstStyle/>
          <a:p>
            <a:pPr indent="-350996" lvl="0" marL="457200" rtl="0" algn="l">
              <a:lnSpc>
                <a:spcPct val="95000"/>
              </a:lnSpc>
              <a:spcBef>
                <a:spcPts val="1200"/>
              </a:spcBef>
              <a:spcAft>
                <a:spcPts val="0"/>
              </a:spcAft>
              <a:buClr>
                <a:schemeClr val="dk1"/>
              </a:buClr>
              <a:buSzPts val="1928"/>
              <a:buChar char="●"/>
            </a:pPr>
            <a:r>
              <a:rPr lang="en" sz="1927">
                <a:solidFill>
                  <a:schemeClr val="dk1"/>
                </a:solidFill>
              </a:rPr>
              <a:t>Draft an Exam or Quiz</a:t>
            </a:r>
            <a:endParaRPr sz="1927">
              <a:solidFill>
                <a:schemeClr val="dk1"/>
              </a:solidFill>
            </a:endParaRPr>
          </a:p>
          <a:p>
            <a:pPr indent="-350996" lvl="0" marL="457200" rtl="0" algn="l">
              <a:lnSpc>
                <a:spcPct val="95000"/>
              </a:lnSpc>
              <a:spcBef>
                <a:spcPts val="0"/>
              </a:spcBef>
              <a:spcAft>
                <a:spcPts val="0"/>
              </a:spcAft>
              <a:buClr>
                <a:schemeClr val="dk1"/>
              </a:buClr>
              <a:buSzPts val="1928"/>
              <a:buChar char="●"/>
            </a:pPr>
            <a:r>
              <a:rPr lang="en" sz="1927">
                <a:solidFill>
                  <a:schemeClr val="dk1"/>
                </a:solidFill>
              </a:rPr>
              <a:t>Summarize Any Subject</a:t>
            </a:r>
            <a:endParaRPr sz="1927">
              <a:solidFill>
                <a:schemeClr val="dk1"/>
              </a:solidFill>
            </a:endParaRPr>
          </a:p>
          <a:p>
            <a:pPr indent="-350996" lvl="0" marL="457200" rtl="0" algn="l">
              <a:lnSpc>
                <a:spcPct val="95000"/>
              </a:lnSpc>
              <a:spcBef>
                <a:spcPts val="0"/>
              </a:spcBef>
              <a:spcAft>
                <a:spcPts val="0"/>
              </a:spcAft>
              <a:buClr>
                <a:schemeClr val="dk1"/>
              </a:buClr>
              <a:buSzPts val="1928"/>
              <a:buChar char="●"/>
            </a:pPr>
            <a:r>
              <a:rPr lang="en" sz="1927">
                <a:solidFill>
                  <a:schemeClr val="dk1"/>
                </a:solidFill>
              </a:rPr>
              <a:t>Write a Short Biography</a:t>
            </a:r>
            <a:endParaRPr sz="1927">
              <a:solidFill>
                <a:schemeClr val="dk1"/>
              </a:solidFill>
            </a:endParaRPr>
          </a:p>
          <a:p>
            <a:pPr indent="-350996" lvl="0" marL="457200" rtl="0" algn="l">
              <a:lnSpc>
                <a:spcPct val="95000"/>
              </a:lnSpc>
              <a:spcBef>
                <a:spcPts val="0"/>
              </a:spcBef>
              <a:spcAft>
                <a:spcPts val="0"/>
              </a:spcAft>
              <a:buClr>
                <a:schemeClr val="dk1"/>
              </a:buClr>
              <a:buSzPts val="1928"/>
              <a:buChar char="●"/>
            </a:pPr>
            <a:r>
              <a:rPr lang="en" sz="1927">
                <a:solidFill>
                  <a:schemeClr val="dk1"/>
                </a:solidFill>
              </a:rPr>
              <a:t>Write Jokes</a:t>
            </a:r>
            <a:endParaRPr sz="1927">
              <a:solidFill>
                <a:schemeClr val="dk1"/>
              </a:solidFill>
            </a:endParaRPr>
          </a:p>
          <a:p>
            <a:pPr indent="-350996" lvl="0" marL="457200" rtl="0" algn="l">
              <a:lnSpc>
                <a:spcPct val="95000"/>
              </a:lnSpc>
              <a:spcBef>
                <a:spcPts val="0"/>
              </a:spcBef>
              <a:spcAft>
                <a:spcPts val="0"/>
              </a:spcAft>
              <a:buClr>
                <a:schemeClr val="dk1"/>
              </a:buClr>
              <a:buSzPts val="1928"/>
              <a:buChar char="●"/>
            </a:pPr>
            <a:r>
              <a:rPr lang="en" sz="1927">
                <a:solidFill>
                  <a:schemeClr val="dk1"/>
                </a:solidFill>
              </a:rPr>
              <a:t>Use It Like a Mini Search Engine</a:t>
            </a:r>
            <a:endParaRPr sz="1927">
              <a:solidFill>
                <a:schemeClr val="dk1"/>
              </a:solidFill>
            </a:endParaRPr>
          </a:p>
          <a:p>
            <a:pPr indent="-350996" lvl="0" marL="457200" rtl="0" algn="l">
              <a:lnSpc>
                <a:spcPct val="75000"/>
              </a:lnSpc>
              <a:spcBef>
                <a:spcPts val="0"/>
              </a:spcBef>
              <a:spcAft>
                <a:spcPts val="0"/>
              </a:spcAft>
              <a:buClr>
                <a:schemeClr val="dk1"/>
              </a:buClr>
              <a:buSzPts val="1928"/>
              <a:buChar char="●"/>
            </a:pPr>
            <a:r>
              <a:rPr lang="en" sz="1927">
                <a:solidFill>
                  <a:schemeClr val="dk1"/>
                </a:solidFill>
              </a:rPr>
              <a:t>Useful for chatbot development.</a:t>
            </a:r>
            <a:endParaRPr sz="1927">
              <a:solidFill>
                <a:schemeClr val="dk1"/>
              </a:solidFill>
            </a:endParaRPr>
          </a:p>
          <a:p>
            <a:pPr indent="-350996" lvl="0" marL="457200" rtl="0" algn="l">
              <a:lnSpc>
                <a:spcPct val="75000"/>
              </a:lnSpc>
              <a:spcBef>
                <a:spcPts val="0"/>
              </a:spcBef>
              <a:spcAft>
                <a:spcPts val="0"/>
              </a:spcAft>
              <a:buClr>
                <a:schemeClr val="dk1"/>
              </a:buClr>
              <a:buSzPts val="1928"/>
              <a:buChar char="●"/>
            </a:pPr>
            <a:r>
              <a:rPr lang="en" sz="1927">
                <a:solidFill>
                  <a:schemeClr val="dk1"/>
                </a:solidFill>
              </a:rPr>
              <a:t>Language translation</a:t>
            </a:r>
            <a:endParaRPr sz="1927">
              <a:solidFill>
                <a:schemeClr val="dk1"/>
              </a:solidFill>
            </a:endParaRPr>
          </a:p>
          <a:p>
            <a:pPr indent="-350996" lvl="0" marL="457200" rtl="0" algn="l">
              <a:lnSpc>
                <a:spcPct val="95000"/>
              </a:lnSpc>
              <a:spcBef>
                <a:spcPts val="0"/>
              </a:spcBef>
              <a:spcAft>
                <a:spcPts val="0"/>
              </a:spcAft>
              <a:buClr>
                <a:schemeClr val="dk1"/>
              </a:buClr>
              <a:buSzPts val="1928"/>
              <a:buChar char="●"/>
            </a:pPr>
            <a:r>
              <a:rPr lang="en" sz="1927">
                <a:solidFill>
                  <a:schemeClr val="dk1"/>
                </a:solidFill>
              </a:rPr>
              <a:t>Content Marketing</a:t>
            </a:r>
            <a:endParaRPr sz="1927" u="sng">
              <a:solidFill>
                <a:schemeClr val="hlink"/>
              </a:solidFill>
            </a:endParaRPr>
          </a:p>
          <a:p>
            <a:pPr indent="-350996" lvl="0" marL="457200" rtl="0" algn="l">
              <a:lnSpc>
                <a:spcPct val="95000"/>
              </a:lnSpc>
              <a:spcBef>
                <a:spcPts val="0"/>
              </a:spcBef>
              <a:spcAft>
                <a:spcPts val="0"/>
              </a:spcAft>
              <a:buClr>
                <a:schemeClr val="dk1"/>
              </a:buClr>
              <a:buSzPts val="1928"/>
              <a:buChar char="●"/>
            </a:pPr>
            <a:r>
              <a:rPr lang="en" sz="1927">
                <a:solidFill>
                  <a:schemeClr val="dk1"/>
                </a:solidFill>
              </a:rPr>
              <a:t>Design</a:t>
            </a:r>
            <a:endParaRPr sz="1927">
              <a:solidFill>
                <a:schemeClr val="dk1"/>
              </a:solidFill>
            </a:endParaRPr>
          </a:p>
          <a:p>
            <a:pPr indent="-350996" lvl="0" marL="457200" rtl="0" algn="l">
              <a:lnSpc>
                <a:spcPct val="95000"/>
              </a:lnSpc>
              <a:spcBef>
                <a:spcPts val="0"/>
              </a:spcBef>
              <a:spcAft>
                <a:spcPts val="0"/>
              </a:spcAft>
              <a:buClr>
                <a:schemeClr val="dk1"/>
              </a:buClr>
              <a:buSzPts val="1928"/>
              <a:buChar char="●"/>
            </a:pPr>
            <a:r>
              <a:rPr lang="en" sz="1927">
                <a:solidFill>
                  <a:schemeClr val="dk1"/>
                </a:solidFill>
              </a:rPr>
              <a:t>Customer Support</a:t>
            </a:r>
            <a:endParaRPr sz="1835">
              <a:solidFill>
                <a:schemeClr val="dk1"/>
              </a:solidFill>
              <a:latin typeface="Roboto"/>
              <a:ea typeface="Roboto"/>
              <a:cs typeface="Roboto"/>
              <a:sym typeface="Roboto"/>
            </a:endParaRPr>
          </a:p>
        </p:txBody>
      </p:sp>
      <p:pic>
        <p:nvPicPr>
          <p:cNvPr id="76" name="Google Shape;76;p16"/>
          <p:cNvPicPr preferRelativeResize="0"/>
          <p:nvPr/>
        </p:nvPicPr>
        <p:blipFill>
          <a:blip r:embed="rId3">
            <a:alphaModFix/>
          </a:blip>
          <a:stretch>
            <a:fillRect/>
          </a:stretch>
        </p:blipFill>
        <p:spPr>
          <a:xfrm>
            <a:off x="0" y="0"/>
            <a:ext cx="1017726" cy="1017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311700" y="208425"/>
            <a:ext cx="8520600" cy="925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ChatGPT</a:t>
            </a:r>
            <a:endParaRPr/>
          </a:p>
        </p:txBody>
      </p:sp>
      <p:sp>
        <p:nvSpPr>
          <p:cNvPr id="82" name="Google Shape;82;p17"/>
          <p:cNvSpPr txBox="1"/>
          <p:nvPr>
            <p:ph idx="1" type="subTitle"/>
          </p:nvPr>
        </p:nvSpPr>
        <p:spPr>
          <a:xfrm>
            <a:off x="311700" y="1066600"/>
            <a:ext cx="8520600" cy="792600"/>
          </a:xfrm>
          <a:prstGeom prst="rect">
            <a:avLst/>
          </a:prstGeom>
        </p:spPr>
        <p:txBody>
          <a:bodyPr anchorCtr="0" anchor="t" bIns="91425" lIns="91425" spcFirstLastPara="1" rIns="91425" wrap="square" tIns="91425">
            <a:noAutofit/>
          </a:bodyPr>
          <a:lstStyle/>
          <a:p>
            <a:pPr indent="0" lvl="0" marL="457200" rtl="0" algn="ctr">
              <a:lnSpc>
                <a:spcPct val="95000"/>
              </a:lnSpc>
              <a:spcBef>
                <a:spcPts val="0"/>
              </a:spcBef>
              <a:spcAft>
                <a:spcPts val="0"/>
              </a:spcAft>
              <a:buClr>
                <a:schemeClr val="dk1"/>
              </a:buClr>
              <a:buSzPts val="440"/>
              <a:buFont typeface="Arial"/>
              <a:buNone/>
            </a:pPr>
            <a:r>
              <a:rPr lang="en" sz="2792">
                <a:solidFill>
                  <a:schemeClr val="dk1"/>
                </a:solidFill>
                <a:latin typeface="Roboto"/>
                <a:ea typeface="Roboto"/>
                <a:cs typeface="Roboto"/>
                <a:sym typeface="Roboto"/>
              </a:rPr>
              <a:t>GPT = Generative pre-training transformer</a:t>
            </a:r>
            <a:endParaRPr sz="2792">
              <a:solidFill>
                <a:schemeClr val="dk1"/>
              </a:solidFill>
              <a:latin typeface="Roboto"/>
              <a:ea typeface="Roboto"/>
              <a:cs typeface="Roboto"/>
              <a:sym typeface="Roboto"/>
            </a:endParaRPr>
          </a:p>
          <a:p>
            <a:pPr indent="-355600" lvl="0" marL="457200" rtl="0" algn="l">
              <a:lnSpc>
                <a:spcPct val="95000"/>
              </a:lnSpc>
              <a:spcBef>
                <a:spcPts val="1200"/>
              </a:spcBef>
              <a:spcAft>
                <a:spcPts val="0"/>
              </a:spcAft>
              <a:buClr>
                <a:schemeClr val="dk1"/>
              </a:buClr>
              <a:buSzPts val="2000"/>
              <a:buFont typeface="Roboto"/>
              <a:buChar char="●"/>
            </a:pPr>
            <a:r>
              <a:rPr b="1" lang="en" sz="2000">
                <a:solidFill>
                  <a:schemeClr val="dk1"/>
                </a:solidFill>
                <a:latin typeface="Roboto"/>
                <a:ea typeface="Roboto"/>
                <a:cs typeface="Roboto"/>
                <a:sym typeface="Roboto"/>
              </a:rPr>
              <a:t>Language Model </a:t>
            </a:r>
            <a:r>
              <a:rPr lang="en" sz="2000">
                <a:solidFill>
                  <a:schemeClr val="dk1"/>
                </a:solidFill>
                <a:latin typeface="Roboto"/>
                <a:ea typeface="Roboto"/>
                <a:cs typeface="Roboto"/>
                <a:sym typeface="Roboto"/>
              </a:rPr>
              <a:t>created by OpenAI</a:t>
            </a:r>
            <a:endParaRPr sz="2000">
              <a:solidFill>
                <a:schemeClr val="dk1"/>
              </a:solidFill>
              <a:latin typeface="Roboto"/>
              <a:ea typeface="Roboto"/>
              <a:cs typeface="Roboto"/>
              <a:sym typeface="Roboto"/>
            </a:endParaRPr>
          </a:p>
          <a:p>
            <a:pPr indent="-355600" lvl="0" marL="457200" rtl="0" algn="l">
              <a:lnSpc>
                <a:spcPct val="95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Computer program that can generate and understand human like text</a:t>
            </a:r>
            <a:endParaRPr sz="2000">
              <a:solidFill>
                <a:schemeClr val="dk1"/>
              </a:solidFill>
              <a:latin typeface="Roboto"/>
              <a:ea typeface="Roboto"/>
              <a:cs typeface="Roboto"/>
              <a:sym typeface="Roboto"/>
            </a:endParaRPr>
          </a:p>
          <a:p>
            <a:pPr indent="-355600" lvl="0" marL="457200" rtl="0" algn="l">
              <a:lnSpc>
                <a:spcPct val="95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Designed for conversational text generation.</a:t>
            </a:r>
            <a:endParaRPr sz="2000">
              <a:solidFill>
                <a:schemeClr val="dk1"/>
              </a:solidFill>
              <a:latin typeface="Roboto"/>
              <a:ea typeface="Roboto"/>
              <a:cs typeface="Roboto"/>
              <a:sym typeface="Roboto"/>
            </a:endParaRPr>
          </a:p>
          <a:p>
            <a:pPr indent="-355600" lvl="0" marL="457200" rtl="0" algn="l">
              <a:lnSpc>
                <a:spcPct val="95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It is like a robot that can talk and understand human language, computer program but it is not physical robot.</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Fency autocomplete tool, but instead of just suggesting words, it suggest entire sentences, paragraphs like a human would say.</a:t>
            </a:r>
            <a:endParaRPr sz="2000">
              <a:solidFill>
                <a:schemeClr val="dk1"/>
              </a:solidFill>
              <a:latin typeface="Roboto"/>
              <a:ea typeface="Roboto"/>
              <a:cs typeface="Roboto"/>
              <a:sym typeface="Roboto"/>
            </a:endParaRPr>
          </a:p>
          <a:p>
            <a:pPr indent="-355600" lvl="0" marL="457200" rtl="0" algn="l">
              <a:lnSpc>
                <a:spcPct val="95000"/>
              </a:lnSpc>
              <a:spcBef>
                <a:spcPts val="0"/>
              </a:spcBef>
              <a:spcAft>
                <a:spcPts val="0"/>
              </a:spcAft>
              <a:buClr>
                <a:schemeClr val="dk1"/>
              </a:buClr>
              <a:buSzPts val="2000"/>
              <a:buFont typeface="Roboto"/>
              <a:buChar char="●"/>
            </a:pPr>
            <a:r>
              <a:rPr lang="en" sz="2002">
                <a:solidFill>
                  <a:schemeClr val="dk1"/>
                </a:solidFill>
                <a:latin typeface="Roboto"/>
                <a:ea typeface="Roboto"/>
                <a:cs typeface="Roboto"/>
                <a:sym typeface="Roboto"/>
              </a:rPr>
              <a:t>It is trained on tons of text data, pretty good at understanding how people talk and write. Model is already developed by openAI, we are using it via chatGPT.</a:t>
            </a:r>
            <a:endParaRPr sz="2000">
              <a:solidFill>
                <a:schemeClr val="dk1"/>
              </a:solidFill>
              <a:latin typeface="Roboto"/>
              <a:ea typeface="Roboto"/>
              <a:cs typeface="Roboto"/>
              <a:sym typeface="Roboto"/>
            </a:endParaRPr>
          </a:p>
          <a:p>
            <a:pPr indent="0" lvl="0" marL="457200" rtl="0" algn="l">
              <a:lnSpc>
                <a:spcPct val="115000"/>
              </a:lnSpc>
              <a:spcBef>
                <a:spcPts val="1200"/>
              </a:spcBef>
              <a:spcAft>
                <a:spcPts val="1200"/>
              </a:spcAft>
              <a:buNone/>
            </a:pPr>
            <a:r>
              <a:t/>
            </a:r>
            <a:endParaRPr sz="2580">
              <a:solidFill>
                <a:schemeClr val="dk1"/>
              </a:solidFill>
              <a:latin typeface="Roboto"/>
              <a:ea typeface="Roboto"/>
              <a:cs typeface="Roboto"/>
              <a:sym typeface="Roboto"/>
            </a:endParaRPr>
          </a:p>
        </p:txBody>
      </p:sp>
      <p:pic>
        <p:nvPicPr>
          <p:cNvPr id="83" name="Google Shape;83;p17"/>
          <p:cNvPicPr preferRelativeResize="0"/>
          <p:nvPr/>
        </p:nvPicPr>
        <p:blipFill>
          <a:blip r:embed="rId3">
            <a:alphaModFix/>
          </a:blip>
          <a:stretch>
            <a:fillRect/>
          </a:stretch>
        </p:blipFill>
        <p:spPr>
          <a:xfrm>
            <a:off x="0" y="0"/>
            <a:ext cx="1652136" cy="92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ctrTitle"/>
          </p:nvPr>
        </p:nvSpPr>
        <p:spPr>
          <a:xfrm>
            <a:off x="311700" y="342475"/>
            <a:ext cx="8520600" cy="590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en" sz="2300">
                <a:highlight>
                  <a:srgbClr val="FFFFFF"/>
                </a:highlight>
                <a:latin typeface="Roboto"/>
                <a:ea typeface="Roboto"/>
                <a:cs typeface="Roboto"/>
                <a:sym typeface="Roboto"/>
              </a:rPr>
              <a:t>Some facts about the OpenAI: The company behind ChatGPT</a:t>
            </a:r>
            <a:endParaRPr sz="2300"/>
          </a:p>
        </p:txBody>
      </p:sp>
      <p:sp>
        <p:nvSpPr>
          <p:cNvPr id="89" name="Google Shape;89;p18"/>
          <p:cNvSpPr txBox="1"/>
          <p:nvPr>
            <p:ph idx="1" type="subTitle"/>
          </p:nvPr>
        </p:nvSpPr>
        <p:spPr>
          <a:xfrm>
            <a:off x="311700" y="1234225"/>
            <a:ext cx="8520600" cy="358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FFFFFF"/>
                </a:highlight>
                <a:latin typeface="Roboto"/>
                <a:ea typeface="Roboto"/>
                <a:cs typeface="Roboto"/>
                <a:sym typeface="Roboto"/>
              </a:rPr>
              <a:t>OpenAI is an artificial intelligence research organization that aims to develop and promote friendly AI in the interest of all humanity. The organization was founded in December 2015 by Elon Musk, Sam Altman, Greg Brockman, Ilya Sutskever, Wojciech Zaremba, and John Schulman.</a:t>
            </a:r>
            <a:endParaRPr sz="17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highlight>
                  <a:srgbClr val="FFFFFF"/>
                </a:highlight>
                <a:latin typeface="Roboto"/>
                <a:ea typeface="Roboto"/>
                <a:cs typeface="Roboto"/>
                <a:sym typeface="Roboto"/>
              </a:rPr>
              <a:t>OpenAI is a non-profit organization and its goal is to ensure that the benefits of AI are widely and fairly distributed.</a:t>
            </a:r>
            <a:endParaRPr sz="17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 sz="1700">
                <a:solidFill>
                  <a:schemeClr val="dk1"/>
                </a:solidFill>
                <a:highlight>
                  <a:srgbClr val="FFFFFF"/>
                </a:highlight>
                <a:latin typeface="Roboto"/>
                <a:ea typeface="Roboto"/>
                <a:cs typeface="Roboto"/>
                <a:sym typeface="Roboto"/>
              </a:rPr>
              <a:t>OpenAI is working on a wide range of AI-related research, including natural language processing, computer vision, and reinforcement learning. They also develop and release open-source software and models, such as GPT-3 and the OpenAI Gym, which is a toolkit for developing and comparing reinforcement learning algorithms.</a:t>
            </a:r>
            <a:endParaRPr sz="3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490250" y="450150"/>
            <a:ext cx="8261100" cy="45537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9253"/>
              <a:buFont typeface="Arial"/>
              <a:buNone/>
            </a:pPr>
            <a:r>
              <a:rPr lang="en" sz="2233">
                <a:highlight>
                  <a:srgbClr val="FFFFFF"/>
                </a:highlight>
                <a:latin typeface="Roboto"/>
                <a:ea typeface="Roboto"/>
                <a:cs typeface="Roboto"/>
                <a:sym typeface="Roboto"/>
              </a:rPr>
              <a:t>OpenAI also provides a cloud-based platform that allows developers and researchers to access its models and tools, making it easier for them to build AI-powered applications and conduct research. In this way, OpenAI aims to democratize access to AI technologies and to make it easier for people to benefit from the advances in AI.</a:t>
            </a:r>
            <a:endParaRPr sz="2233">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rPr lang="en" sz="2233">
                <a:highlight>
                  <a:srgbClr val="FFFFFF"/>
                </a:highlight>
                <a:latin typeface="Roboto"/>
                <a:ea typeface="Roboto"/>
                <a:cs typeface="Roboto"/>
                <a:sym typeface="Roboto"/>
              </a:rPr>
              <a:t>It's worth to mention that OpenAI has been actively working on safety and ethical issues related to AI, developing guidelines and best practices for the responsible development and use of AI, and also actively collaborating with other researchers and organizations to promote safety and fairness in AI.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ctrTitle"/>
          </p:nvPr>
        </p:nvSpPr>
        <p:spPr>
          <a:xfrm>
            <a:off x="311700" y="228975"/>
            <a:ext cx="8520600" cy="17424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4533">
                <a:highlight>
                  <a:srgbClr val="FFFFFF"/>
                </a:highlight>
                <a:latin typeface="Roboto"/>
                <a:ea typeface="Roboto"/>
                <a:cs typeface="Roboto"/>
                <a:sym typeface="Roboto"/>
              </a:rPr>
              <a:t>Does ChatGPT learn from the questions I ask?</a:t>
            </a:r>
            <a:endParaRPr b="1" sz="4533">
              <a:highlight>
                <a:srgbClr val="FFFFFF"/>
              </a:highlight>
              <a:latin typeface="Roboto"/>
              <a:ea typeface="Roboto"/>
              <a:cs typeface="Roboto"/>
              <a:sym typeface="Roboto"/>
            </a:endParaRPr>
          </a:p>
          <a:p>
            <a:pPr indent="0" lvl="0" marL="0" rtl="0" algn="ctr">
              <a:lnSpc>
                <a:spcPct val="115000"/>
              </a:lnSpc>
              <a:spcBef>
                <a:spcPts val="1200"/>
              </a:spcBef>
              <a:spcAft>
                <a:spcPts val="0"/>
              </a:spcAft>
              <a:buClr>
                <a:schemeClr val="dk1"/>
              </a:buClr>
              <a:buSzPts val="990"/>
              <a:buFont typeface="Arial"/>
              <a:buNone/>
            </a:pPr>
            <a:r>
              <a:t/>
            </a:r>
            <a:endParaRPr b="1" sz="4800">
              <a:highlight>
                <a:srgbClr val="FFFFFF"/>
              </a:highlight>
              <a:latin typeface="Roboto"/>
              <a:ea typeface="Roboto"/>
              <a:cs typeface="Roboto"/>
              <a:sym typeface="Roboto"/>
            </a:endParaRPr>
          </a:p>
          <a:p>
            <a:pPr indent="0" lvl="0" marL="0" rtl="0" algn="ctr">
              <a:spcBef>
                <a:spcPts val="1200"/>
              </a:spcBef>
              <a:spcAft>
                <a:spcPts val="0"/>
              </a:spcAft>
              <a:buNone/>
            </a:pPr>
            <a:r>
              <a:t/>
            </a:r>
            <a:endParaRPr/>
          </a:p>
        </p:txBody>
      </p:sp>
      <p:sp>
        <p:nvSpPr>
          <p:cNvPr id="100" name="Google Shape;100;p20"/>
          <p:cNvSpPr txBox="1"/>
          <p:nvPr>
            <p:ph idx="1" type="subTitle"/>
          </p:nvPr>
        </p:nvSpPr>
        <p:spPr>
          <a:xfrm>
            <a:off x="311700" y="1720075"/>
            <a:ext cx="8520600" cy="30996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lang="en" sz="7200">
                <a:solidFill>
                  <a:schemeClr val="dk1"/>
                </a:solidFill>
                <a:highlight>
                  <a:srgbClr val="FFFFFF"/>
                </a:highlight>
                <a:latin typeface="Roboto"/>
                <a:ea typeface="Roboto"/>
                <a:cs typeface="Roboto"/>
                <a:sym typeface="Roboto"/>
              </a:rPr>
              <a:t>ChatGPT is a pre-trained language model, which means that it has been trained on a large dataset of text before it's made available for use. The model is able to generate text based on the patterns and relationships it has learned from this dataset.</a:t>
            </a:r>
            <a:endParaRPr sz="72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7365">
                <a:solidFill>
                  <a:schemeClr val="dk1"/>
                </a:solidFill>
                <a:highlight>
                  <a:srgbClr val="FFFFFF"/>
                </a:highlight>
                <a:latin typeface="Roboto"/>
                <a:ea typeface="Roboto"/>
                <a:cs typeface="Roboto"/>
                <a:sym typeface="Roboto"/>
              </a:rPr>
              <a:t>When you ask a question to ChatGPT, the model uses the patterns and relationships it has learned to generate a response. If the question is similar to examples it has seen in the training dataset, the model will generate a response based on those examples. If the question is not similar to examples it has seen, the model will generate a response based on the patterns and relationships it has learned, but the response might not be accurate or coherent.</a:t>
            </a:r>
            <a:endParaRPr sz="3290">
              <a:solidFill>
                <a:schemeClr val="dk1"/>
              </a:solidFill>
              <a:latin typeface="Roboto"/>
              <a:ea typeface="Roboto"/>
              <a:cs typeface="Roboto"/>
              <a:sym typeface="Roboto"/>
            </a:endParaRPr>
          </a:p>
          <a:p>
            <a:pPr indent="0" lvl="0" marL="914400" rtl="0" algn="l">
              <a:lnSpc>
                <a:spcPct val="115000"/>
              </a:lnSpc>
              <a:spcBef>
                <a:spcPts val="1200"/>
              </a:spcBef>
              <a:spcAft>
                <a:spcPts val="0"/>
              </a:spcAft>
              <a:buNone/>
            </a:pPr>
            <a:r>
              <a:t/>
            </a:r>
            <a:endParaRPr sz="1800">
              <a:solidFill>
                <a:schemeClr val="dk1"/>
              </a:solidFill>
              <a:latin typeface="Roboto"/>
              <a:ea typeface="Roboto"/>
              <a:cs typeface="Roboto"/>
              <a:sym typeface="Roboto"/>
            </a:endParaRPr>
          </a:p>
          <a:p>
            <a:pPr indent="0" lvl="0" marL="0" rtl="0" algn="ctr">
              <a:spcBef>
                <a:spcPts val="12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490250" y="450150"/>
            <a:ext cx="8076600" cy="43191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4395"/>
              <a:buFont typeface="Arial"/>
              <a:buNone/>
            </a:pPr>
            <a:r>
              <a:rPr lang="en" sz="2022">
                <a:highlight>
                  <a:srgbClr val="FFFFFF"/>
                </a:highlight>
                <a:latin typeface="Roboto"/>
                <a:ea typeface="Roboto"/>
                <a:cs typeface="Roboto"/>
                <a:sym typeface="Roboto"/>
              </a:rPr>
              <a:t>ChatGPT is not able to learn from the questions you ask in the sense of updating its parameters based on the questions, but it's able to use the information from the input to generate a response. However, you can fine-tune the model with a smaller dataset that is specific to your use case, this will make the model more accurate when answering questions related to that specific topic.</a:t>
            </a:r>
            <a:endParaRPr sz="2022">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ct val="54395"/>
              <a:buFont typeface="Arial"/>
              <a:buNone/>
            </a:pPr>
            <a:r>
              <a:rPr lang="en" sz="2022">
                <a:highlight>
                  <a:srgbClr val="FFFFFF"/>
                </a:highlight>
                <a:latin typeface="Roboto"/>
                <a:ea typeface="Roboto"/>
                <a:cs typeface="Roboto"/>
                <a:sym typeface="Roboto"/>
              </a:rPr>
              <a:t>It's important to note that fine-tuning the model for specific tasks or domain is a complex task that needs to be done by experts in machine learning and it's not something that can be done by an end user.</a:t>
            </a:r>
            <a:endParaRPr sz="2022">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