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E6245A-70B1-44FC-86F5-99C971D5ECB1}">
  <a:tblStyle styleId="{F2E6245A-70B1-44FC-86F5-99C971D5EC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ea08a62a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ea08a62a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ea08a62a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ea08a62a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ea08a6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ea08a6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ea08a62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ea08a62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ea08a62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ea08a62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ea08a62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ea08a62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ea08a62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ea08a62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ea08a62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ea08a62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ea08a62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ea08a62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ea08a62a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ea08a62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(X -&gt; 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is core building block for developing LLM, large language model. Repeatedly predict next word</a:t>
            </a:r>
            <a:endParaRPr/>
          </a:p>
          <a:p>
            <a:pPr indent="0" lvl="0" marL="0" rtl="0" algn="l">
              <a:spcBef>
                <a:spcPts val="1200"/>
              </a:spcBef>
              <a:spcAft>
                <a:spcPts val="0"/>
              </a:spcAft>
              <a:buNone/>
            </a:pPr>
            <a:r>
              <a:rPr lang="en"/>
              <a:t>Ex. My </a:t>
            </a:r>
            <a:r>
              <a:rPr lang="en"/>
              <a:t>favourite</a:t>
            </a:r>
            <a:r>
              <a:rPr lang="en"/>
              <a:t> food id </a:t>
            </a:r>
            <a:r>
              <a:rPr lang="en"/>
              <a:t>beagle</a:t>
            </a:r>
            <a:r>
              <a:rPr lang="en"/>
              <a:t> with cream </a:t>
            </a:r>
            <a:r>
              <a:rPr lang="en"/>
              <a:t>cheese</a:t>
            </a:r>
            <a:r>
              <a:rPr lang="en"/>
              <a:t> and lox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62" name="Google Shape;62;p14"/>
          <p:cNvGraphicFramePr/>
          <p:nvPr/>
        </p:nvGraphicFramePr>
        <p:xfrm>
          <a:off x="952500" y="2817650"/>
          <a:ext cx="3000000" cy="3000000"/>
        </p:xfrm>
        <a:graphic>
          <a:graphicData uri="http://schemas.openxmlformats.org/drawingml/2006/table">
            <a:tbl>
              <a:tblPr>
                <a:noFill/>
                <a:tableStyleId>{F2E6245A-70B1-44FC-86F5-99C971D5ECB1}</a:tableStyleId>
              </a:tblPr>
              <a:tblGrid>
                <a:gridCol w="3619500"/>
                <a:gridCol w="3619500"/>
              </a:tblGrid>
              <a:tr h="295025">
                <a:tc>
                  <a:txBody>
                    <a:bodyPr/>
                    <a:lstStyle/>
                    <a:p>
                      <a:pPr indent="0" lvl="0" marL="0" rtl="0" algn="l">
                        <a:spcBef>
                          <a:spcPts val="0"/>
                        </a:spcBef>
                        <a:spcAft>
                          <a:spcPts val="0"/>
                        </a:spcAft>
                        <a:buNone/>
                      </a:pPr>
                      <a:r>
                        <a:rPr lang="en"/>
                        <a:t>Input x</a:t>
                      </a:r>
                      <a:endParaRPr/>
                    </a:p>
                  </a:txBody>
                  <a:tcPr marT="91425" marB="91425" marR="91425" marL="91425"/>
                </a:tc>
                <a:tc>
                  <a:txBody>
                    <a:bodyPr/>
                    <a:lstStyle/>
                    <a:p>
                      <a:pPr indent="0" lvl="0" marL="0" rtl="0" algn="l">
                        <a:spcBef>
                          <a:spcPts val="0"/>
                        </a:spcBef>
                        <a:spcAft>
                          <a:spcPts val="0"/>
                        </a:spcAft>
                        <a:buNone/>
                      </a:pPr>
                      <a:r>
                        <a:rPr lang="en"/>
                        <a:t>output</a:t>
                      </a:r>
                      <a:endParaRPr/>
                    </a:p>
                  </a:txBody>
                  <a:tcPr marT="91425" marB="91425" marR="91425" marL="91425"/>
                </a:tc>
              </a:tr>
              <a:tr h="295025">
                <a:tc>
                  <a:txBody>
                    <a:bodyPr/>
                    <a:lstStyle/>
                    <a:p>
                      <a:pPr indent="0" lvl="0" marL="0" rtl="0" algn="l">
                        <a:spcBef>
                          <a:spcPts val="0"/>
                        </a:spcBef>
                        <a:spcAft>
                          <a:spcPts val="0"/>
                        </a:spcAft>
                        <a:buNone/>
                      </a:pPr>
                      <a:r>
                        <a:rPr lang="en"/>
                        <a:t>My </a:t>
                      </a:r>
                      <a:r>
                        <a:rPr lang="en"/>
                        <a:t>favourite</a:t>
                      </a:r>
                      <a:r>
                        <a:rPr lang="en"/>
                        <a:t> food is</a:t>
                      </a:r>
                      <a:endParaRPr/>
                    </a:p>
                  </a:txBody>
                  <a:tcPr marT="91425" marB="91425" marR="91425" marL="91425"/>
                </a:tc>
                <a:tc>
                  <a:txBody>
                    <a:bodyPr/>
                    <a:lstStyle/>
                    <a:p>
                      <a:pPr indent="0" lvl="0" marL="0" rtl="0" algn="l">
                        <a:spcBef>
                          <a:spcPts val="0"/>
                        </a:spcBef>
                        <a:spcAft>
                          <a:spcPts val="0"/>
                        </a:spcAft>
                        <a:buNone/>
                      </a:pPr>
                      <a:r>
                        <a:rPr lang="en"/>
                        <a:t>bagle</a:t>
                      </a:r>
                      <a:endParaRPr/>
                    </a:p>
                  </a:txBody>
                  <a:tcPr marT="91425" marB="91425" marR="91425" marL="91425"/>
                </a:tc>
              </a:tr>
              <a:tr h="295025">
                <a:tc>
                  <a:txBody>
                    <a:bodyPr/>
                    <a:lstStyle/>
                    <a:p>
                      <a:pPr indent="0" lvl="0" marL="0" rtl="0" algn="l">
                        <a:spcBef>
                          <a:spcPts val="0"/>
                        </a:spcBef>
                        <a:spcAft>
                          <a:spcPts val="0"/>
                        </a:spcAft>
                        <a:buNone/>
                      </a:pPr>
                      <a:r>
                        <a:rPr lang="en"/>
                        <a:t>My favourite food is bagle</a:t>
                      </a:r>
                      <a:endParaRPr/>
                    </a:p>
                  </a:txBody>
                  <a:tcPr marT="91425" marB="91425" marR="91425" marL="91425"/>
                </a:tc>
                <a:tc>
                  <a:txBody>
                    <a:bodyPr/>
                    <a:lstStyle/>
                    <a:p>
                      <a:pPr indent="0" lvl="0" marL="0" rtl="0" algn="l">
                        <a:spcBef>
                          <a:spcPts val="0"/>
                        </a:spcBef>
                        <a:spcAft>
                          <a:spcPts val="0"/>
                        </a:spcAft>
                        <a:buNone/>
                      </a:pPr>
                      <a:r>
                        <a:rPr lang="en"/>
                        <a:t>with</a:t>
                      </a:r>
                      <a:endParaRPr/>
                    </a:p>
                  </a:txBody>
                  <a:tcPr marT="91425" marB="91425" marR="91425" marL="91425"/>
                </a:tc>
              </a:tr>
              <a:tr h="295025">
                <a:tc>
                  <a:txBody>
                    <a:bodyPr/>
                    <a:lstStyle/>
                    <a:p>
                      <a:pPr indent="0" lvl="0" marL="0" rtl="0" algn="l">
                        <a:spcBef>
                          <a:spcPts val="0"/>
                        </a:spcBef>
                        <a:spcAft>
                          <a:spcPts val="0"/>
                        </a:spcAft>
                        <a:buNone/>
                      </a:pPr>
                      <a:r>
                        <a:rPr lang="en"/>
                        <a:t>My favourite food is </a:t>
                      </a:r>
                      <a:r>
                        <a:rPr lang="en"/>
                        <a:t>bagel</a:t>
                      </a:r>
                      <a:r>
                        <a:rPr lang="en"/>
                        <a:t> with </a:t>
                      </a:r>
                      <a:endParaRPr/>
                    </a:p>
                  </a:txBody>
                  <a:tcPr marT="91425" marB="91425" marR="91425" marL="91425"/>
                </a:tc>
                <a:tc>
                  <a:txBody>
                    <a:bodyPr/>
                    <a:lstStyle/>
                    <a:p>
                      <a:pPr indent="0" lvl="0" marL="0" rtl="0" algn="l">
                        <a:spcBef>
                          <a:spcPts val="0"/>
                        </a:spcBef>
                        <a:spcAft>
                          <a:spcPts val="0"/>
                        </a:spcAft>
                        <a:buNone/>
                      </a:pPr>
                      <a:r>
                        <a:rPr lang="en"/>
                        <a:t>cream</a:t>
                      </a:r>
                      <a:endParaRPr/>
                    </a:p>
                  </a:txBody>
                  <a:tcPr marT="91425" marB="91425" marR="91425" marL="91425"/>
                </a:tc>
              </a:tr>
              <a:tr h="295025">
                <a:tc>
                  <a:txBody>
                    <a:bodyPr/>
                    <a:lstStyle/>
                    <a:p>
                      <a:pPr indent="0" lvl="0" marL="0" rtl="0" algn="l">
                        <a:spcBef>
                          <a:spcPts val="0"/>
                        </a:spcBef>
                        <a:spcAft>
                          <a:spcPts val="0"/>
                        </a:spcAft>
                        <a:buNone/>
                      </a:pPr>
                      <a:r>
                        <a:rPr lang="en"/>
                        <a:t>My favourite food is </a:t>
                      </a:r>
                      <a:r>
                        <a:rPr lang="en"/>
                        <a:t>bagel</a:t>
                      </a:r>
                      <a:r>
                        <a:rPr lang="en"/>
                        <a:t> with cream</a:t>
                      </a:r>
                      <a:endParaRPr/>
                    </a:p>
                  </a:txBody>
                  <a:tcPr marT="91425" marB="91425" marR="91425" marL="91425"/>
                </a:tc>
                <a:tc>
                  <a:txBody>
                    <a:bodyPr/>
                    <a:lstStyle/>
                    <a:p>
                      <a:pPr indent="0" lvl="0" marL="0" rtl="0" algn="l">
                        <a:spcBef>
                          <a:spcPts val="0"/>
                        </a:spcBef>
                        <a:spcAft>
                          <a:spcPts val="0"/>
                        </a:spcAft>
                        <a:buNone/>
                      </a:pPr>
                      <a:r>
                        <a:rPr lang="en"/>
                        <a:t>cheese</a:t>
                      </a:r>
                      <a:endParaRPr/>
                    </a:p>
                  </a:txBody>
                  <a:tcPr marT="91425" marB="91425" marR="91425" marL="91425"/>
                </a:tc>
              </a:tr>
              <a:tr h="850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types of LLM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 LLM</a:t>
            </a:r>
            <a:endParaRPr/>
          </a:p>
          <a:p>
            <a:pPr indent="0" lvl="0" marL="0" rtl="0" algn="l">
              <a:spcBef>
                <a:spcPts val="1200"/>
              </a:spcBef>
              <a:spcAft>
                <a:spcPts val="0"/>
              </a:spcAft>
              <a:buNone/>
            </a:pPr>
            <a:r>
              <a:rPr lang="en"/>
              <a:t>Predict next word based on training data, it takes month</a:t>
            </a:r>
            <a:endParaRPr/>
          </a:p>
          <a:p>
            <a:pPr indent="0" lvl="0" marL="0" rtl="0" algn="l">
              <a:spcBef>
                <a:spcPts val="1200"/>
              </a:spcBef>
              <a:spcAft>
                <a:spcPts val="0"/>
              </a:spcAft>
              <a:buNone/>
            </a:pPr>
            <a:r>
              <a:rPr lang="en"/>
              <a:t>Instruction tuned LLM</a:t>
            </a:r>
            <a:endParaRPr/>
          </a:p>
          <a:p>
            <a:pPr indent="0" lvl="0" marL="0" rtl="0" algn="l">
              <a:spcBef>
                <a:spcPts val="1200"/>
              </a:spcBef>
              <a:spcAft>
                <a:spcPts val="1200"/>
              </a:spcAft>
              <a:buNone/>
            </a:pPr>
            <a:r>
              <a:rPr lang="en"/>
              <a:t>Train base LLM on big data, after this further train model fine tune it on small input set where output follow it, from base LLM to instruction tuned LLM cone quickly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840123" y="0"/>
            <a:ext cx="7463753"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Input: 4000 token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set tone/behaviour of assistant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Assistant: LLM Response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User: prompt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90500" y="400050"/>
            <a:ext cx="8763000" cy="43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1082310" y="0"/>
            <a:ext cx="697938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