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7" r:id="rId2"/>
    <p:sldId id="323" r:id="rId3"/>
    <p:sldId id="355" r:id="rId4"/>
    <p:sldId id="267" r:id="rId5"/>
    <p:sldId id="264" r:id="rId6"/>
    <p:sldId id="268" r:id="rId7"/>
    <p:sldId id="270" r:id="rId8"/>
    <p:sldId id="269" r:id="rId9"/>
    <p:sldId id="271" r:id="rId10"/>
    <p:sldId id="272" r:id="rId11"/>
    <p:sldId id="274" r:id="rId12"/>
    <p:sldId id="275" r:id="rId13"/>
    <p:sldId id="329" r:id="rId14"/>
    <p:sldId id="302" r:id="rId15"/>
    <p:sldId id="301" r:id="rId16"/>
    <p:sldId id="352" r:id="rId17"/>
    <p:sldId id="303" r:id="rId18"/>
    <p:sldId id="304" r:id="rId19"/>
    <p:sldId id="305" r:id="rId20"/>
    <p:sldId id="308" r:id="rId21"/>
    <p:sldId id="307" r:id="rId22"/>
    <p:sldId id="306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9" r:id="rId54"/>
    <p:sldId id="296" r:id="rId55"/>
    <p:sldId id="297" r:id="rId56"/>
    <p:sldId id="298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6" autoAdjust="0"/>
    <p:restoredTop sz="94660"/>
  </p:normalViewPr>
  <p:slideViewPr>
    <p:cSldViewPr>
      <p:cViewPr varScale="1">
        <p:scale>
          <a:sx n="76" d="100"/>
          <a:sy n="76" d="100"/>
        </p:scale>
        <p:origin x="1158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44AF02-B13B-429E-A78F-C95781A4EE26}" type="datetimeFigureOut">
              <a:rPr lang="es-US" smtClean="0"/>
              <a:t>8/24/2017</a:t>
            </a:fld>
            <a:endParaRPr lang="es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563D9B-60A6-4E3E-A1FE-E0E68EB4D51C}" type="slidenum">
              <a:rPr lang="es-US" smtClean="0"/>
              <a:t>‹#›</a:t>
            </a:fld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64731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BC3623-B3AC-4AA2-90A8-A02E6FCA9F7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2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E253-DA99-46C3-B7DE-C52BFCF9C57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87B9-54BE-4875-B464-CB49E66C9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393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E253-DA99-46C3-B7DE-C52BFCF9C57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87B9-54BE-4875-B464-CB49E66C9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9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E253-DA99-46C3-B7DE-C52BFCF9C57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87B9-54BE-4875-B464-CB49E66C9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547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E253-DA99-46C3-B7DE-C52BFCF9C57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87B9-54BE-4875-B464-CB49E66C9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07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E253-DA99-46C3-B7DE-C52BFCF9C57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87B9-54BE-4875-B464-CB49E66C9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2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E253-DA99-46C3-B7DE-C52BFCF9C57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87B9-54BE-4875-B464-CB49E66C9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07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E253-DA99-46C3-B7DE-C52BFCF9C57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87B9-54BE-4875-B464-CB49E66C9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748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E253-DA99-46C3-B7DE-C52BFCF9C57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87B9-54BE-4875-B464-CB49E66C9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3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E253-DA99-46C3-B7DE-C52BFCF9C57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87B9-54BE-4875-B464-CB49E66C9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19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E253-DA99-46C3-B7DE-C52BFCF9C57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87B9-54BE-4875-B464-CB49E66C9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104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DE253-DA99-46C3-B7DE-C52BFCF9C57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487B9-54BE-4875-B464-CB49E66C9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0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DE253-DA99-46C3-B7DE-C52BFCF9C57F}" type="datetimeFigureOut">
              <a:rPr lang="en-US" smtClean="0"/>
              <a:t>8/24/2017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487B9-54BE-4875-B464-CB49E66C9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15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Fumso36f9Y" TargetMode="External"/><Relationship Id="rId2" Type="http://schemas.openxmlformats.org/officeDocument/2006/relationships/hyperlink" Target="https://www.youtube.com/watch?v=PLStHYD1eCk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rNCkjq90sE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y.com/academy/lesson/about-contracts-with-minors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y.com/academy/lesson/mental-incapacity-contracts-definition-examples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y.com/academy/lesson/contract-clause-examples-definition.htm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tNwAFgdpLJM&amp;list=UUskxc-78nif2xWWNaQAMcSg&amp;index=28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y.com/academy/lesson/parties-in-an-assignment-rights-of-the-assignee-assignor-obligor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y.com/academy/lesson/what-is-delegation-definition-parties-dutie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y.com/academy/lesson/rights-of-a-beneficiary-vesting-enforceable-claims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y.com/academy/lesson/legal-remedies-in-contracts-definition-acts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-ZD6AAWnNAI&amp;list=UUskxc-78nif2xWWNaQAMcSg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youtube.com/watch?v=j8pgbZV757w&amp;list=UUskxc-78nif2xWWNaQAMcS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CONTRACT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9067800" cy="55626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Agreement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(offer and acceptance)</a:t>
            </a:r>
          </a:p>
          <a:p>
            <a:pPr>
              <a:buFont typeface="Wingdings" pitchFamily="2" charset="2"/>
              <a:buChar char="v"/>
            </a:pPr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Consideration</a:t>
            </a:r>
          </a:p>
          <a:p>
            <a:pPr>
              <a:buFont typeface="Wingdings" pitchFamily="2" charset="2"/>
              <a:buChar char="v"/>
            </a:pPr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Contractual Capacity</a:t>
            </a:r>
          </a:p>
          <a:p>
            <a:pPr>
              <a:buFont typeface="Wingdings" pitchFamily="2" charset="2"/>
              <a:buChar char="v"/>
            </a:pPr>
            <a:r>
              <a:rPr lang="en-US" sz="7200" dirty="0">
                <a:solidFill>
                  <a:schemeClr val="accent1">
                    <a:lumMod val="75000"/>
                  </a:schemeClr>
                </a:solidFill>
              </a:rPr>
              <a:t>Legality of Purpose</a:t>
            </a:r>
          </a:p>
        </p:txBody>
      </p:sp>
    </p:spTree>
    <p:extLst>
      <p:ext uri="{BB962C8B-B14F-4D97-AF65-F5344CB8AC3E}">
        <p14:creationId xmlns:p14="http://schemas.microsoft.com/office/powerpoint/2010/main" val="2472586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COMMUNICATION ACCEPTANCE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Authorized Means of Communication is either express or implied by form of offer (e.g., U.S. mail, fax, email).</a:t>
            </a:r>
          </a:p>
          <a:p>
            <a:r>
              <a:rPr lang="en-US" b="1" dirty="0"/>
              <a:t>“Mailbox Rule</a:t>
            </a:r>
            <a:r>
              <a:rPr lang="en-US" dirty="0"/>
              <a:t>”: </a:t>
            </a:r>
            <a:r>
              <a:rPr lang="en-US" dirty="0" err="1"/>
              <a:t>Offeree</a:t>
            </a:r>
            <a:r>
              <a:rPr lang="en-US" dirty="0"/>
              <a:t> accepts offer when the acceptance is dispatched to </a:t>
            </a:r>
            <a:r>
              <a:rPr lang="en-US" dirty="0" err="1"/>
              <a:t>Offeror</a:t>
            </a:r>
            <a:r>
              <a:rPr lang="en-US" dirty="0"/>
              <a:t> in the form it was received, unless offer requires a different method (e.g., Fed-Ex, or receipt by </a:t>
            </a:r>
            <a:r>
              <a:rPr lang="en-US" dirty="0" err="1"/>
              <a:t>Offeror</a:t>
            </a:r>
            <a:r>
              <a:rPr lang="en-US" dirty="0"/>
              <a:t>). </a:t>
            </a:r>
          </a:p>
          <a:p>
            <a:r>
              <a:rPr lang="en-US" b="1" dirty="0"/>
              <a:t>Exceptions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Acceptance is not properly dispatched.</a:t>
            </a:r>
          </a:p>
          <a:p>
            <a:pPr lvl="1"/>
            <a:r>
              <a:rPr lang="en-US" dirty="0"/>
              <a:t>Offer stipulates not accepted until received.</a:t>
            </a:r>
          </a:p>
          <a:p>
            <a:pPr lvl="1"/>
            <a:r>
              <a:rPr lang="en-US" dirty="0" err="1"/>
              <a:t>Offeree</a:t>
            </a:r>
            <a:r>
              <a:rPr lang="en-US" dirty="0"/>
              <a:t> rejects then accepts. First communication received determines whether contract is formed.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600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CONSIDERATION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8991600" cy="5486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Consideration</a:t>
            </a:r>
            <a:r>
              <a:rPr lang="en-US" dirty="0"/>
              <a:t> is value given in return for a promise.</a:t>
            </a:r>
          </a:p>
          <a:p>
            <a:pPr lvl="1"/>
            <a:r>
              <a:rPr lang="en-US" dirty="0"/>
              <a:t>Something of legally sufficient value given in exchange for a promise (forbearance) and</a:t>
            </a:r>
          </a:p>
          <a:p>
            <a:pPr lvl="1"/>
            <a:r>
              <a:rPr lang="en-US" dirty="0"/>
              <a:t>That is bargained-for-exchange between the parties.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Adequacy of Consideration.</a:t>
            </a:r>
          </a:p>
          <a:p>
            <a:pPr lvl="1"/>
            <a:r>
              <a:rPr lang="en-US" dirty="0"/>
              <a:t>Courts generally do not look for “how much” consideration” is given…. But do not like to enforce contract where there is a disparity of consideration and often find other factors… undue influence… duress..</a:t>
            </a:r>
          </a:p>
        </p:txBody>
      </p:sp>
    </p:spTree>
    <p:extLst>
      <p:ext uri="{BB962C8B-B14F-4D97-AF65-F5344CB8AC3E}">
        <p14:creationId xmlns:p14="http://schemas.microsoft.com/office/powerpoint/2010/main" val="767828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LACKING CONSIDERATION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91600" cy="5638800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n-US" b="1" dirty="0">
                <a:solidFill>
                  <a:srgbClr val="4F81BD">
                    <a:lumMod val="75000"/>
                  </a:srgbClr>
                </a:solidFill>
              </a:rPr>
              <a:t>Pre-Existing Duty.</a:t>
            </a:r>
          </a:p>
          <a:p>
            <a:pPr lvl="1"/>
            <a:r>
              <a:rPr lang="en-US" sz="3200" dirty="0">
                <a:solidFill>
                  <a:prstClr val="black"/>
                </a:solidFill>
              </a:rPr>
              <a:t>A promise to do what one is already legally obligated to do is not consideration.</a:t>
            </a:r>
          </a:p>
          <a:p>
            <a:pPr lvl="1"/>
            <a:r>
              <a:rPr lang="en-US" sz="3200" dirty="0">
                <a:solidFill>
                  <a:prstClr val="black"/>
                </a:solidFill>
              </a:rPr>
              <a:t>Unforeseen Difficulties.</a:t>
            </a:r>
          </a:p>
          <a:p>
            <a:pPr lvl="1"/>
            <a:r>
              <a:rPr lang="en-US" sz="3200" dirty="0">
                <a:solidFill>
                  <a:prstClr val="black"/>
                </a:solidFill>
              </a:rPr>
              <a:t>Rescission and New Contract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Past Consideration</a:t>
            </a:r>
            <a:r>
              <a:rPr lang="en-US" dirty="0"/>
              <a:t>. A promise made in return for actions or events that have already taken place are unenforceable.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Illusory Promises</a:t>
            </a:r>
            <a:r>
              <a:rPr lang="en-US" dirty="0"/>
              <a:t>. If the terms of performance are so uncertain that the promisor has not legally promised anything, the promise is illusory.  Option to Cancel clauses.</a:t>
            </a:r>
          </a:p>
        </p:txBody>
      </p:sp>
    </p:spTree>
    <p:extLst>
      <p:ext uri="{BB962C8B-B14F-4D97-AF65-F5344CB8AC3E}">
        <p14:creationId xmlns:p14="http://schemas.microsoft.com/office/powerpoint/2010/main" val="1348698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Consideration....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CONSIDERATION ANIMATION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37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89154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36256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EXPRESS AND IMPLIED CONTRACTS</a:t>
            </a:r>
            <a:r>
              <a:rPr lang="en-US" dirty="0"/>
              <a:t>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715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Express Contract  </a:t>
            </a:r>
            <a:r>
              <a:rPr lang="en-US" dirty="0"/>
              <a:t>A contract in which the terms of the agreement are stated in words, oral or written.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Implied in fact Contract  </a:t>
            </a:r>
            <a:r>
              <a:rPr lang="en-US" dirty="0"/>
              <a:t>A contract formed in whole or in part from the conduct of the parties</a:t>
            </a:r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Plaintiff furnished service or product.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Plaintiff expects to be compensated.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AND</a:t>
            </a:r>
          </a:p>
          <a:p>
            <a:pPr lvl="1">
              <a:buFont typeface="Wingdings" pitchFamily="2" charset="2"/>
              <a:buChar char="v"/>
            </a:pP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Defendant had a chance to reject and did not.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412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SETTLEMENT OF CLAIMS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24000"/>
            <a:ext cx="9144000" cy="4983163"/>
          </a:xfrm>
        </p:spPr>
        <p:txBody>
          <a:bodyPr/>
          <a:lstStyle/>
          <a:p>
            <a:r>
              <a:rPr lang="en-US" b="1" dirty="0"/>
              <a:t>Accord and Satisfaction</a:t>
            </a:r>
            <a:r>
              <a:rPr lang="en-US" dirty="0"/>
              <a:t>.  Debtor and Creditor agree on lesser amount.</a:t>
            </a:r>
          </a:p>
          <a:p>
            <a:r>
              <a:rPr lang="en-US" b="1" dirty="0"/>
              <a:t>Release</a:t>
            </a:r>
            <a:r>
              <a:rPr lang="en-US" dirty="0"/>
              <a:t>.  One of the parties forfeits the right to purse legal claim against the other.</a:t>
            </a:r>
          </a:p>
          <a:p>
            <a:r>
              <a:rPr lang="en-US" b="1" dirty="0"/>
              <a:t>Covenant Not to Sue</a:t>
            </a:r>
            <a:r>
              <a:rPr lang="en-US" dirty="0"/>
              <a:t>.  Parties substitute a contractual obligation for some other type of legal action.</a:t>
            </a:r>
          </a:p>
          <a:p>
            <a:r>
              <a:rPr lang="en-US" b="1" dirty="0"/>
              <a:t>ANY SETTLEMENT TODAY HAS ALL THREE</a:t>
            </a:r>
          </a:p>
        </p:txBody>
      </p:sp>
    </p:spTree>
    <p:extLst>
      <p:ext uri="{BB962C8B-B14F-4D97-AF65-F5344CB8AC3E}">
        <p14:creationId xmlns:p14="http://schemas.microsoft.com/office/powerpoint/2010/main" val="2278523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FORMATION </a:t>
            </a:r>
            <a:br>
              <a:rPr lang="en-US" b="1" dirty="0"/>
            </a:br>
            <a:r>
              <a:rPr lang="en-US" b="1" dirty="0"/>
              <a:t>Bilateral and Unilateral 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Bilateral Contracts: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Offeror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(PROMISOR) and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Offeree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(PROMISEE) </a:t>
            </a:r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exchange promises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to each other. </a:t>
            </a:r>
          </a:p>
          <a:p>
            <a:pPr lvl="1">
              <a:buFont typeface="Wingdings" pitchFamily="2" charset="2"/>
              <a:buChar char="v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 contract is formed when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Offeree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promises to perform. (I will buy your car for $1000 on Friday)</a:t>
            </a:r>
          </a:p>
          <a:p>
            <a:pPr>
              <a:buFont typeface="Wingdings" pitchFamily="2" charset="2"/>
              <a:buChar char="v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Unilateral Contracts:</a:t>
            </a:r>
          </a:p>
          <a:p>
            <a:pPr lvl="1">
              <a:buFont typeface="Wingdings" pitchFamily="2" charset="2"/>
              <a:buChar char="v"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Offeror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wants performance in exchange for his promise.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Contract is formed when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Offeree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i="1" dirty="0">
                <a:solidFill>
                  <a:schemeClr val="accent1">
                    <a:lumMod val="75000"/>
                  </a:schemeClr>
                </a:solidFill>
              </a:rPr>
              <a:t>performs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.(If you drive your car to Mesa College on Friday I will buy it for $1000)</a:t>
            </a:r>
          </a:p>
          <a:p>
            <a:pPr marL="457200" lvl="1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914400" lvl="2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Contests and lotteries are examples.  Submit winning ticket by 4pm Sunday.</a:t>
            </a:r>
          </a:p>
        </p:txBody>
      </p:sp>
    </p:spTree>
    <p:extLst>
      <p:ext uri="{BB962C8B-B14F-4D97-AF65-F5344CB8AC3E}">
        <p14:creationId xmlns:p14="http://schemas.microsoft.com/office/powerpoint/2010/main" val="4164023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FORMAL --- INFORMAL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Formal contract.  By law requires special form or method to be enforceable…. All negotiable instruments, checks, promissory notes, etc.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Informal contracts  No special form required.</a:t>
            </a:r>
          </a:p>
        </p:txBody>
      </p:sp>
    </p:spTree>
    <p:extLst>
      <p:ext uri="{BB962C8B-B14F-4D97-AF65-F5344CB8AC3E}">
        <p14:creationId xmlns:p14="http://schemas.microsoft.com/office/powerpoint/2010/main" val="1742656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PERFORMANCE &amp; ENFORCEABILITY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763000" cy="58674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Contract Performance: Executed vs.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Executory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Executed: fully performed by both sides.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Executory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 at least one of the parties has not performed.</a:t>
            </a:r>
          </a:p>
          <a:p>
            <a:pPr marL="457200" lvl="1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Contract Enforceability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Valid Contract.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Four Elements: Agreement (Offer &amp; Acceptance), Consideration, Legal Purposes, Parties have legal capacity.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Voidable Contract.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Valid contract that is legally defective and can be avoided (rescinded) by one of the parties.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Unenforceable Contract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Valid contract unenforceable because it violates a law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Void Contract.</a:t>
            </a:r>
          </a:p>
          <a:p>
            <a:pPr marL="914400" lvl="2" indent="0">
              <a:lnSpc>
                <a:spcPct val="90000"/>
              </a:lnSpc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No contract at all</a:t>
            </a:r>
          </a:p>
        </p:txBody>
      </p:sp>
    </p:spTree>
    <p:extLst>
      <p:ext uri="{BB962C8B-B14F-4D97-AF65-F5344CB8AC3E}">
        <p14:creationId xmlns:p14="http://schemas.microsoft.com/office/powerpoint/2010/main" val="4267411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DEFINITION OF A 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9067800" cy="5562600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Agreement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that can be enforced in court</a:t>
            </a:r>
            <a:r>
              <a:rPr lang="en-US" sz="1800" dirty="0">
                <a:solidFill>
                  <a:schemeClr val="accent1">
                    <a:lumMod val="75000"/>
                  </a:schemeClr>
                </a:solidFill>
              </a:rPr>
              <a:t>:  </a:t>
            </a:r>
            <a:r>
              <a:rPr lang="en-US" sz="1800" dirty="0"/>
              <a:t>offer and acceptance and consideration </a:t>
            </a:r>
            <a:endParaRPr lang="en-US" sz="1100" dirty="0"/>
          </a:p>
          <a:p>
            <a:pPr marL="514350" indent="-514350">
              <a:buFont typeface="+mj-lt"/>
              <a:buAutoNum type="arabicPeriod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Font typeface="+mj-lt"/>
              <a:buAutoNum type="arabicPeriod"/>
            </a:pPr>
            <a:endParaRPr lang="en-US" sz="1800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Formed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by two or more parties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(promisor and promisee).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Failure to perform results in breach and damage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Objective Theory of Contracts.   (Intent is interpreted by a reasonable person</a:t>
            </a:r>
            <a:r>
              <a:rPr lang="en-US" sz="2600" dirty="0"/>
              <a:t>.) the existence of a contract is determined by the legal significance of the external acts of a party to a purported agreement, rather than by the actual intent of the parties.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(Common law governs contracts, unless statutory laws have been adopted such as UCC)</a:t>
            </a: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5964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PROMISSORY ESTOPPEL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458200" cy="5029200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Promissory Estoppel </a:t>
            </a:r>
            <a:r>
              <a:rPr lang="en-US" dirty="0"/>
              <a:t>(“detrimental reliance”) doctrine applies when a person relies on the promise of another to her legal detriment. Promisor is “estopped” (precluded) from revoking the promise.</a:t>
            </a:r>
          </a:p>
          <a:p>
            <a:r>
              <a:rPr lang="en-US" b="1" dirty="0">
                <a:hlinkClick r:id="rId2"/>
              </a:rPr>
              <a:t>promissory estoppel</a:t>
            </a:r>
            <a:endParaRPr lang="en-US" b="1" dirty="0"/>
          </a:p>
          <a:p>
            <a:r>
              <a:rPr lang="en-US" b="1" dirty="0"/>
              <a:t>Elements: </a:t>
            </a:r>
          </a:p>
          <a:p>
            <a:pPr lvl="1"/>
            <a:r>
              <a:rPr lang="en-US" dirty="0"/>
              <a:t>Clear and definite promise </a:t>
            </a:r>
          </a:p>
          <a:p>
            <a:pPr lvl="1"/>
            <a:r>
              <a:rPr lang="en-US" dirty="0"/>
              <a:t>Promisor expected promisee would rely.</a:t>
            </a:r>
          </a:p>
          <a:p>
            <a:pPr lvl="1"/>
            <a:r>
              <a:rPr lang="en-US" dirty="0"/>
              <a:t>Promisee reasonably relies by acting.</a:t>
            </a:r>
          </a:p>
          <a:p>
            <a:pPr lvl="1"/>
            <a:r>
              <a:rPr lang="en-US" dirty="0"/>
              <a:t>Reliance with definite and substantial detriment.</a:t>
            </a:r>
          </a:p>
          <a:p>
            <a:pPr lvl="1"/>
            <a:r>
              <a:rPr lang="en-US" dirty="0"/>
              <a:t>Enforcement of promise is necessary to avoid injustice.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2835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QUASI 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Fictional… not a contract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Imposed on the parties by Court for fairness and justice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Usually to avoid unjust enrichment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Pay physician for services rendered even though you were unconscious.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LIMITATION: conferring a benefit as a result of misconduct or negligence</a:t>
            </a:r>
          </a:p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Cannot be used to supplement an actual contract</a:t>
            </a:r>
          </a:p>
        </p:txBody>
      </p:sp>
    </p:spTree>
    <p:extLst>
      <p:ext uri="{BB962C8B-B14F-4D97-AF65-F5344CB8AC3E}">
        <p14:creationId xmlns:p14="http://schemas.microsoft.com/office/powerpoint/2010/main" val="5362723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ENFORCEMENT OF CONTRACT</a:t>
            </a:r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6800"/>
            <a:ext cx="9144000" cy="579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80733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9540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CONTRACTUAL CAPACITY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sz="3100" dirty="0"/>
              <a:t>The legal ability to enter into a contractual relationship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410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Minors (under 18)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Legally Intoxicated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Mentally Incompetent</a:t>
            </a:r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Legality of Purpose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12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7800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Minors (under 18) </a:t>
            </a:r>
            <a:br>
              <a:rPr lang="en-US" sz="2200" b="1" dirty="0">
                <a:solidFill>
                  <a:srgbClr val="0070C0"/>
                </a:solidFill>
              </a:rPr>
            </a:br>
            <a:r>
              <a:rPr lang="en-US" sz="2200" dirty="0"/>
              <a:t>A minor can enter into any contract that an adult can…. But the contract is voidable at the option of that minor up through 18 plus a reasonable time</a:t>
            </a:r>
            <a:r>
              <a:rPr lang="en-US" sz="2700" dirty="0"/>
              <a:t>. </a:t>
            </a:r>
            <a:r>
              <a:rPr lang="en-US" sz="2700" dirty="0">
                <a:hlinkClick r:id="rId2"/>
              </a:rPr>
              <a:t>minors</a:t>
            </a:r>
            <a:br>
              <a:rPr lang="en-US" sz="2700" dirty="0"/>
            </a:b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15400" cy="5029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Disaffirmance: </a:t>
            </a:r>
            <a:r>
              <a:rPr lang="en-US" dirty="0"/>
              <a:t>Must be of the entire Contract and must return the goods or put parties back to status quo.</a:t>
            </a:r>
          </a:p>
          <a:p>
            <a:r>
              <a:rPr lang="en-US" b="1" dirty="0">
                <a:solidFill>
                  <a:srgbClr val="0070C0"/>
                </a:solidFill>
              </a:rPr>
              <a:t>Minor Misrepresents Age </a:t>
            </a:r>
            <a:r>
              <a:rPr lang="en-US" dirty="0"/>
              <a:t>Still can disaffirm</a:t>
            </a:r>
          </a:p>
          <a:p>
            <a:r>
              <a:rPr lang="en-US" b="1" dirty="0">
                <a:solidFill>
                  <a:srgbClr val="0070C0"/>
                </a:solidFill>
              </a:rPr>
              <a:t>Contracts for Necessities </a:t>
            </a:r>
            <a:r>
              <a:rPr lang="en-US" dirty="0"/>
              <a:t>Still can disaffirm (but responsible for value of goods)</a:t>
            </a:r>
          </a:p>
          <a:p>
            <a:pPr lvl="2"/>
            <a:r>
              <a:rPr lang="en-US" dirty="0"/>
              <a:t>Food, shelter, clothing… YES</a:t>
            </a:r>
          </a:p>
          <a:p>
            <a:pPr lvl="2"/>
            <a:r>
              <a:rPr lang="en-US" dirty="0"/>
              <a:t>Insurance, loans (except to buy necessaries) no.</a:t>
            </a:r>
          </a:p>
          <a:p>
            <a:r>
              <a:rPr lang="en-US" b="1" dirty="0">
                <a:solidFill>
                  <a:srgbClr val="0070C0"/>
                </a:solidFill>
              </a:rPr>
              <a:t>Parents are not responsible </a:t>
            </a:r>
            <a:r>
              <a:rPr lang="en-US" dirty="0"/>
              <a:t>for Minor’s Contracts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989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Legally Intoxicated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have the contractual capacity</a:t>
            </a:r>
          </a:p>
          <a:p>
            <a:r>
              <a:rPr lang="en-US" dirty="0"/>
              <a:t>Historically Voidable Contract</a:t>
            </a:r>
          </a:p>
          <a:p>
            <a:r>
              <a:rPr lang="en-US" dirty="0"/>
              <a:t>Courts now looking at objective indicia and may determine it’s a valid contract</a:t>
            </a:r>
          </a:p>
          <a:p>
            <a:r>
              <a:rPr lang="en-US" dirty="0"/>
              <a:t>If voidable may be disaffirmed… just as Minor’s</a:t>
            </a:r>
          </a:p>
          <a:p>
            <a:r>
              <a:rPr lang="en-US" dirty="0"/>
              <a:t>May be ratified, expressly or impliedly.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7897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Mentally Incompetent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8458200" cy="57912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Void</a:t>
            </a:r>
            <a:r>
              <a:rPr lang="en-US" dirty="0"/>
              <a:t>. </a:t>
            </a:r>
            <a:r>
              <a:rPr lang="en-US" sz="2800" dirty="0"/>
              <a:t>If Court has determined the person to be mentally incompetent and appointed guardian</a:t>
            </a:r>
          </a:p>
          <a:p>
            <a:r>
              <a:rPr lang="en-US" b="1" dirty="0">
                <a:solidFill>
                  <a:srgbClr val="0070C0"/>
                </a:solidFill>
              </a:rPr>
              <a:t>Voidable</a:t>
            </a:r>
            <a:r>
              <a:rPr lang="en-US" sz="2800" b="1" dirty="0">
                <a:solidFill>
                  <a:srgbClr val="0070C0"/>
                </a:solidFill>
              </a:rPr>
              <a:t> </a:t>
            </a:r>
            <a:r>
              <a:rPr lang="en-US" sz="2800" dirty="0"/>
              <a:t>If the person does not know he or she is entering into the contract or lacks the mental capacity to comprehend its nature, purpose, and consequences.</a:t>
            </a:r>
          </a:p>
          <a:p>
            <a:r>
              <a:rPr lang="en-US" b="1" dirty="0">
                <a:solidFill>
                  <a:srgbClr val="0070C0"/>
                </a:solidFill>
              </a:rPr>
              <a:t>Valid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If person is able to understand the nature and effect of entering into a contract yet lacks capacity to engage in other activities.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Lucid Interval</a:t>
            </a:r>
          </a:p>
          <a:p>
            <a:pPr marL="457200" lvl="1" indent="0">
              <a:lnSpc>
                <a:spcPct val="90000"/>
              </a:lnSpc>
              <a:buNone/>
            </a:pP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800" b="1" dirty="0">
                <a:solidFill>
                  <a:srgbClr val="0070C0"/>
                </a:solidFill>
                <a:hlinkClick r:id="rId2"/>
              </a:rPr>
              <a:t>mentally incompetent</a:t>
            </a:r>
            <a:endParaRPr 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329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ILLEGAL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contract to do something prohibited by federal or state statutory law is illegal and therefore </a:t>
            </a:r>
            <a:r>
              <a:rPr lang="en-US" u="sng" dirty="0"/>
              <a:t>void</a:t>
            </a:r>
            <a:r>
              <a:rPr lang="en-US" dirty="0"/>
              <a:t> (never existed).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Murder for Hire</a:t>
            </a:r>
          </a:p>
          <a:p>
            <a:pPr lvl="1"/>
            <a:r>
              <a:rPr lang="en-US" dirty="0"/>
              <a:t>Usury</a:t>
            </a:r>
          </a:p>
          <a:p>
            <a:pPr lvl="1"/>
            <a:r>
              <a:rPr lang="en-US" dirty="0"/>
              <a:t>Gambling (in most states)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0399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UNCONSCIONABLE CONTRACT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sz="1800" b="1" dirty="0"/>
              <a:t>Contract or clause void against public policy because one party, as a result of disproportionate bargaining power, is forced to accept terms that are unfairly burdensome and unfairly benefit the dominating party   </a:t>
            </a:r>
            <a:r>
              <a:rPr lang="en-US" sz="2000" b="1" dirty="0">
                <a:solidFill>
                  <a:srgbClr val="0070C0"/>
                </a:solidFill>
              </a:rPr>
              <a:t>ADHESIONS AND EXCULPATORY CLAUSES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600200"/>
            <a:ext cx="87630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9029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EXCEPTIONS TO VOID ILLEGAL CONTRACTS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>
                <a:solidFill>
                  <a:srgbClr val="0070C0"/>
                </a:solidFill>
              </a:rPr>
              <a:t>Justifiable Ignorance of the Facts.  </a:t>
            </a:r>
            <a:r>
              <a:rPr lang="en-US" dirty="0"/>
              <a:t>(one innocent party… Courts will compensate)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70C0"/>
                </a:solidFill>
              </a:rPr>
              <a:t>Members of Protected Classes</a:t>
            </a:r>
            <a:r>
              <a:rPr lang="en-US" dirty="0"/>
              <a:t>. (flight attendants can be compensated even if working more hours)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70C0"/>
                </a:solidFill>
              </a:rPr>
              <a:t>Withdrawal from an Illegal Agreement.</a:t>
            </a:r>
          </a:p>
          <a:p>
            <a:pPr>
              <a:lnSpc>
                <a:spcPct val="110000"/>
              </a:lnSpc>
            </a:pPr>
            <a:r>
              <a:rPr lang="en-US" dirty="0">
                <a:solidFill>
                  <a:srgbClr val="0070C0"/>
                </a:solidFill>
              </a:rPr>
              <a:t>Severable or Divisible Contracts</a:t>
            </a:r>
            <a:r>
              <a:rPr lang="en-US" dirty="0"/>
              <a:t>. (Illegal provision cannot impact essence of bargain.)</a:t>
            </a:r>
          </a:p>
          <a:p>
            <a:pPr>
              <a:lnSpc>
                <a:spcPct val="110000"/>
              </a:lnSpc>
            </a:pPr>
            <a:r>
              <a:rPr lang="en-US" dirty="0"/>
              <a:t>Contract </a:t>
            </a:r>
            <a:r>
              <a:rPr lang="en-US" dirty="0">
                <a:solidFill>
                  <a:srgbClr val="0070C0"/>
                </a:solidFill>
              </a:rPr>
              <a:t>Illegal through Fraud, Duress, or Undue Influence.</a:t>
            </a:r>
            <a:r>
              <a:rPr lang="en-US" dirty="0"/>
              <a:t> (innocent party allowed to recover for performance or value)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953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72DE5-FFA7-419E-BE12-3A542D4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D1F7B-8C7F-49BE-9D78-4EE7B47AC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Contracts Clause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057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600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Voluntary Consent</a:t>
            </a:r>
            <a:r>
              <a:rPr lang="en-US" sz="2200" b="1" dirty="0">
                <a:solidFill>
                  <a:srgbClr val="0070C0"/>
                </a:solidFill>
              </a:rPr>
              <a:t>(</a:t>
            </a:r>
            <a:r>
              <a:rPr lang="en-US" sz="2000" b="1" dirty="0">
                <a:solidFill>
                  <a:srgbClr val="0070C0"/>
                </a:solidFill>
              </a:rPr>
              <a:t>acceptance must be voluntary act)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sz="3100" b="1" dirty="0">
                <a:solidFill>
                  <a:schemeClr val="tx2"/>
                </a:solidFill>
              </a:rPr>
              <a:t>MISTAKE of MATERIAL FACT</a:t>
            </a:r>
            <a:br>
              <a:rPr lang="en-US" sz="3100" b="1" dirty="0">
                <a:solidFill>
                  <a:schemeClr val="tx2"/>
                </a:solidFill>
              </a:rPr>
            </a:br>
            <a:r>
              <a:rPr lang="en-US" sz="3100" b="1" dirty="0">
                <a:solidFill>
                  <a:schemeClr val="tx2"/>
                </a:solidFill>
              </a:rPr>
              <a:t>NOT MISTAKE OF VALUE</a:t>
            </a: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52600"/>
            <a:ext cx="9136245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4268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FRAUD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10200"/>
          </a:xfrm>
        </p:spPr>
        <p:txBody>
          <a:bodyPr/>
          <a:lstStyle/>
          <a:p>
            <a:pPr marL="457200" lvl="1" indent="0">
              <a:lnSpc>
                <a:spcPct val="90000"/>
              </a:lnSpc>
              <a:buNone/>
            </a:pPr>
            <a:r>
              <a:rPr lang="en-US" sz="3600" dirty="0"/>
              <a:t>Contract is voidable by innocent party. Injured party must show:  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sz="3200" dirty="0"/>
              <a:t>Misrepresentation of a </a:t>
            </a:r>
            <a:r>
              <a:rPr lang="en-US" sz="3200" u="sng" dirty="0"/>
              <a:t>material fact </a:t>
            </a:r>
            <a:r>
              <a:rPr lang="en-US" sz="3200" dirty="0"/>
              <a:t> (not opinion) by conduct, of law, silence, or words.  Opinion is not fact (unless it is an expert opinion). </a:t>
            </a:r>
          </a:p>
          <a:p>
            <a:pPr marL="1200150" lvl="2" indent="-342900">
              <a:lnSpc>
                <a:spcPct val="90000"/>
              </a:lnSpc>
            </a:pPr>
            <a:r>
              <a:rPr lang="en-US" sz="3200" dirty="0"/>
              <a:t>Intent to deceive.  Also known as “</a:t>
            </a:r>
            <a:r>
              <a:rPr lang="en-US" sz="3200" i="1" dirty="0" err="1"/>
              <a:t>scienter</a:t>
            </a:r>
            <a:r>
              <a:rPr lang="en-US" sz="3200" dirty="0"/>
              <a:t>.”</a:t>
            </a:r>
            <a:endParaRPr lang="en-US" sz="3200" dirty="0">
              <a:solidFill>
                <a:srgbClr val="FFFF00"/>
              </a:solidFill>
            </a:endParaRPr>
          </a:p>
          <a:p>
            <a:pPr lvl="2">
              <a:lnSpc>
                <a:spcPct val="90000"/>
              </a:lnSpc>
            </a:pPr>
            <a:r>
              <a:rPr lang="en-US" sz="3200" dirty="0"/>
              <a:t>Innocent party must have justifiably relied on the misrepresentation.</a:t>
            </a:r>
          </a:p>
          <a:p>
            <a:pPr lvl="2">
              <a:lnSpc>
                <a:spcPct val="90000"/>
              </a:lnSpc>
            </a:pPr>
            <a:r>
              <a:rPr lang="en-US" sz="3200" dirty="0"/>
              <a:t>Plaintiff must have suffered a legal injury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382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Undue Influence &amp; Duress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Undue Influence.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Arises from a special relationship of trust.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 stronger party overcomes a weaker party’s free will by exerting psychological influence.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Duress.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Threat of physical force or extortion.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Can serve as basis for rescission of contract.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Economic need, by itself, is not duress.</a:t>
            </a:r>
          </a:p>
        </p:txBody>
      </p:sp>
    </p:spTree>
    <p:extLst>
      <p:ext uri="{BB962C8B-B14F-4D97-AF65-F5344CB8AC3E}">
        <p14:creationId xmlns:p14="http://schemas.microsoft.com/office/powerpoint/2010/main" val="3469099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52400" y="41031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0070C0"/>
                </a:solidFill>
              </a:rPr>
              <a:t>STATUTE OF FRAUDS</a:t>
            </a:r>
          </a:p>
        </p:txBody>
      </p:sp>
    </p:spTree>
    <p:extLst>
      <p:ext uri="{BB962C8B-B14F-4D97-AF65-F5344CB8AC3E}">
        <p14:creationId xmlns:p14="http://schemas.microsoft.com/office/powerpoint/2010/main" val="21097547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Statute of Frauds</a:t>
            </a:r>
            <a:br>
              <a:rPr lang="en-US" dirty="0"/>
            </a:br>
            <a:r>
              <a:rPr lang="en-US" dirty="0"/>
              <a:t>Performance within one year</a:t>
            </a: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90" y="1600200"/>
            <a:ext cx="7744219" cy="4525963"/>
          </a:xfrm>
        </p:spPr>
      </p:pic>
    </p:spTree>
    <p:extLst>
      <p:ext uri="{BB962C8B-B14F-4D97-AF65-F5344CB8AC3E}">
        <p14:creationId xmlns:p14="http://schemas.microsoft.com/office/powerpoint/2010/main" val="19255911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Statute of Frauds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Sufficiency of the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610600" cy="5105400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What Constitutes a Writing? </a:t>
            </a:r>
          </a:p>
          <a:p>
            <a:pPr lvl="1"/>
            <a:r>
              <a:rPr lang="en-US" sz="2400" dirty="0"/>
              <a:t>Written contract(s) or memorandum(s) (paper or electronic) SIGNED by the party against whom enforcement is sought (typically the defendant in the case).</a:t>
            </a:r>
          </a:p>
          <a:p>
            <a:pPr lvl="1"/>
            <a:r>
              <a:rPr lang="en-US" sz="2400" dirty="0"/>
              <a:t>Documents can be “incorporated” into each other.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800" dirty="0"/>
              <a:t>What Must be Contained in the Writing?</a:t>
            </a:r>
          </a:p>
          <a:p>
            <a:pPr lvl="1"/>
            <a:r>
              <a:rPr lang="en-US" sz="2400" dirty="0"/>
              <a:t>Essential terms only.</a:t>
            </a:r>
          </a:p>
          <a:p>
            <a:pPr lvl="1"/>
            <a:r>
              <a:rPr lang="en-US" sz="2400" dirty="0"/>
              <a:t>Must name parties.</a:t>
            </a:r>
          </a:p>
          <a:p>
            <a:pPr lvl="1"/>
            <a:r>
              <a:rPr lang="en-US" sz="2400" dirty="0"/>
              <a:t>Be signed by party against whom enforcement is sought (usually the Defendant).  Proving an “e-signature” is a matter for trial.</a:t>
            </a:r>
          </a:p>
          <a:p>
            <a:pPr lvl="1"/>
            <a:r>
              <a:rPr lang="en-US" sz="2400" dirty="0">
                <a:hlinkClick r:id="rId2"/>
              </a:rPr>
              <a:t>Statute of Frauds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3065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ASSIGNMENT OF RIGHTS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sz="3600" b="1" dirty="0">
                <a:solidFill>
                  <a:srgbClr val="0070C0"/>
                </a:solidFill>
              </a:rPr>
              <a:t>Transfer of RIGHTS to a third party – assignee</a:t>
            </a:r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0"/>
            <a:ext cx="9144000" cy="502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07799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ASSIGNMENT OF RIGHTS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257800"/>
          </a:xfrm>
        </p:spPr>
        <p:txBody>
          <a:bodyPr>
            <a:normAutofit/>
          </a:bodyPr>
          <a:lstStyle/>
          <a:p>
            <a:pPr marL="225425" indent="-223838"/>
            <a:r>
              <a:rPr lang="en-US" sz="2800" u="sng" dirty="0"/>
              <a:t>Effect</a:t>
            </a:r>
            <a:r>
              <a:rPr lang="en-US" sz="2800" dirty="0"/>
              <a:t>: Assignee has the right to demand performance from the original party (Obligor) to the contract.</a:t>
            </a:r>
          </a:p>
          <a:p>
            <a:pPr marL="225425" indent="-223838"/>
            <a:endParaRPr lang="en-US" sz="2800" dirty="0"/>
          </a:p>
          <a:p>
            <a:pPr marL="225425" indent="-223838"/>
            <a:r>
              <a:rPr lang="en-US" sz="2800" u="sng" dirty="0">
                <a:solidFill>
                  <a:schemeClr val="tx2"/>
                </a:solidFill>
              </a:rPr>
              <a:t>Notice</a:t>
            </a:r>
            <a:r>
              <a:rPr lang="en-US" sz="2800" dirty="0">
                <a:solidFill>
                  <a:schemeClr val="tx2"/>
                </a:solidFill>
              </a:rPr>
              <a:t> of Assignment. </a:t>
            </a:r>
          </a:p>
          <a:p>
            <a:pPr marL="225425" indent="-223838"/>
            <a:endParaRPr lang="en-US" sz="2800" dirty="0"/>
          </a:p>
          <a:p>
            <a:pPr marL="225425" indent="-223838"/>
            <a:r>
              <a:rPr lang="en-US" sz="2800" dirty="0"/>
              <a:t>Rights That Cannot Be Assigned:</a:t>
            </a:r>
          </a:p>
          <a:p>
            <a:pPr marL="682625" lvl="1" indent="-215900"/>
            <a:r>
              <a:rPr lang="en-US" sz="2400" dirty="0"/>
              <a:t>Statute Expressly Prohibits Assignment.</a:t>
            </a:r>
          </a:p>
          <a:p>
            <a:pPr marL="682625" lvl="1" indent="-215900"/>
            <a:r>
              <a:rPr lang="en-US" sz="2400" dirty="0"/>
              <a:t>Contract is for Personal Services.</a:t>
            </a:r>
          </a:p>
          <a:p>
            <a:pPr marL="682625" lvl="1" indent="-215900"/>
            <a:r>
              <a:rPr lang="en-US" sz="2400" dirty="0"/>
              <a:t>Assignment will Materially Change Risks or Duties of Obligor.</a:t>
            </a:r>
          </a:p>
          <a:p>
            <a:pPr marL="682625" lvl="1" indent="-215900"/>
            <a:r>
              <a:rPr lang="en-US" sz="2400" dirty="0"/>
              <a:t>When Contract Itself Prohibits Assignment.</a:t>
            </a:r>
          </a:p>
          <a:p>
            <a:pPr marL="466725" lvl="1" indent="0">
              <a:buNone/>
            </a:pPr>
            <a:r>
              <a:rPr lang="en-US" sz="2400" dirty="0">
                <a:hlinkClick r:id="rId2"/>
              </a:rPr>
              <a:t>assignment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4533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7514"/>
            <a:ext cx="8991600" cy="14478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Delegations of Duties</a:t>
            </a:r>
            <a:r>
              <a:rPr lang="en-US" dirty="0"/>
              <a:t> </a:t>
            </a:r>
            <a:br>
              <a:rPr lang="en-US" dirty="0"/>
            </a:br>
            <a:r>
              <a:rPr lang="en-US" sz="2200" dirty="0"/>
              <a:t>Transfer of duties to a 3</a:t>
            </a:r>
            <a:r>
              <a:rPr lang="en-US" sz="2200" baseline="30000" dirty="0"/>
              <a:t>rd</a:t>
            </a:r>
            <a:r>
              <a:rPr lang="en-US" sz="2200" dirty="0"/>
              <a:t> party (</a:t>
            </a:r>
            <a:r>
              <a:rPr lang="en-US" sz="2200" dirty="0" err="1"/>
              <a:t>Delegatee</a:t>
            </a:r>
            <a:r>
              <a:rPr lang="en-US" sz="2200" dirty="0"/>
              <a:t>) by Delegator. </a:t>
            </a:r>
            <a:r>
              <a:rPr lang="en-US" sz="2200" dirty="0" err="1"/>
              <a:t>Delegatee</a:t>
            </a:r>
            <a:r>
              <a:rPr lang="en-US" sz="2200" dirty="0"/>
              <a:t> still owes duty to original party in contract, and is still liable for performance</a:t>
            </a:r>
            <a:endParaRPr lang="en-US" sz="2200" b="1" dirty="0">
              <a:solidFill>
                <a:srgbClr val="0070C0"/>
              </a:solidFill>
            </a:endParaRPr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8991600" cy="5333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28430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DELEGATION OF DUTIES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900" dirty="0"/>
              <a:t>Generally any duty can be delegated except:</a:t>
            </a:r>
          </a:p>
          <a:p>
            <a:pPr lvl="1"/>
            <a:r>
              <a:rPr lang="en-US" dirty="0"/>
              <a:t>When performance depends on personal skills or talents of original obligor.</a:t>
            </a:r>
          </a:p>
          <a:p>
            <a:pPr lvl="1"/>
            <a:r>
              <a:rPr lang="en-US" dirty="0"/>
              <a:t>When special trust has been placed in the obligor.</a:t>
            </a:r>
          </a:p>
          <a:p>
            <a:pPr lvl="1"/>
            <a:r>
              <a:rPr lang="en-US" dirty="0"/>
              <a:t>When 3</a:t>
            </a:r>
            <a:r>
              <a:rPr lang="en-US" baseline="30000" dirty="0"/>
              <a:t>rd</a:t>
            </a:r>
            <a:r>
              <a:rPr lang="en-US" dirty="0"/>
              <a:t> party performance will materially vary.</a:t>
            </a:r>
          </a:p>
          <a:p>
            <a:pPr lvl="1"/>
            <a:r>
              <a:rPr lang="en-US" dirty="0"/>
              <a:t>When the contract expressly prohibits delegation.</a:t>
            </a:r>
          </a:p>
          <a:p>
            <a:pPr lvl="1"/>
            <a:r>
              <a:rPr lang="en-US" dirty="0">
                <a:hlinkClick r:id="rId2"/>
              </a:rPr>
              <a:t>https://study.com/academy/lesson/what-is-delegation-definition-parties-duties.html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08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AGREEMENT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OFFER</a:t>
            </a:r>
          </a:p>
          <a:p>
            <a:endParaRPr lang="en-US" sz="4800" b="1" dirty="0"/>
          </a:p>
          <a:p>
            <a:r>
              <a:rPr lang="en-US" sz="4800" b="1" dirty="0"/>
              <a:t>ACCEPTANCE</a:t>
            </a:r>
          </a:p>
          <a:p>
            <a:endParaRPr lang="en-US" sz="4800" b="1" dirty="0"/>
          </a:p>
          <a:p>
            <a:r>
              <a:rPr lang="en-US" sz="4800" b="1" dirty="0"/>
              <a:t>CONSIDERATION</a:t>
            </a:r>
          </a:p>
          <a:p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34905128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ASSIGNMENTS AND DELEGATIONS</a:t>
            </a:r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144000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62787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THIRD PARTY BENEFICIARY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sz="2000" b="1" dirty="0"/>
              <a:t>Person who obtains a benefit from a contract</a:t>
            </a:r>
            <a:endParaRPr lang="en-US" b="1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561437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THIRD PARTY BENEFICIARY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029200"/>
          </a:xfrm>
        </p:spPr>
        <p:txBody>
          <a:bodyPr>
            <a:normAutofit lnSpcReduction="10000"/>
          </a:bodyPr>
          <a:lstStyle/>
          <a:p>
            <a:pPr marL="469900" indent="-469900"/>
            <a:r>
              <a:rPr lang="en-US" sz="2800" u="sng" dirty="0"/>
              <a:t>3P Intended Beneficiary</a:t>
            </a:r>
          </a:p>
          <a:p>
            <a:pPr marL="869950" lvl="1" indent="-469900"/>
            <a:r>
              <a:rPr lang="en-US" sz="2400" b="0" dirty="0"/>
              <a:t> Original parties to K intend at the time of contracting that the contract performance directly benefit a 3rd party.</a:t>
            </a:r>
          </a:p>
          <a:p>
            <a:pPr marL="912813" lvl="1"/>
            <a:r>
              <a:rPr lang="en-US" sz="2400" dirty="0"/>
              <a:t>When rights vest: </a:t>
            </a:r>
          </a:p>
          <a:p>
            <a:pPr marL="1255713" lvl="2"/>
            <a:r>
              <a:rPr lang="en-US" sz="2000" dirty="0"/>
              <a:t>Third party demonstrates express consent.</a:t>
            </a:r>
          </a:p>
          <a:p>
            <a:pPr marL="1255713" lvl="2"/>
            <a:r>
              <a:rPr lang="en-US" sz="2000" dirty="0"/>
              <a:t>Third party materially alters her position.</a:t>
            </a:r>
          </a:p>
          <a:p>
            <a:pPr marL="1255713" lvl="2"/>
            <a:r>
              <a:rPr lang="en-US" sz="2000" dirty="0"/>
              <a:t>When conditions are satisfied. </a:t>
            </a:r>
          </a:p>
          <a:p>
            <a:pPr marL="912813" lvl="1"/>
            <a:r>
              <a:rPr lang="en-US" sz="2400" dirty="0"/>
              <a:t>After rights vest, third party can sue for breach.</a:t>
            </a:r>
          </a:p>
          <a:p>
            <a:pPr marL="469900" indent="-469900"/>
            <a:endParaRPr lang="en-US" sz="2800" u="sng" dirty="0"/>
          </a:p>
          <a:p>
            <a:pPr marL="469900" indent="-469900"/>
            <a:r>
              <a:rPr lang="en-US" sz="2800" u="sng" dirty="0"/>
              <a:t>3P Incidental Beneficiary</a:t>
            </a:r>
            <a:r>
              <a:rPr lang="en-US" sz="2800" dirty="0"/>
              <a:t>.  </a:t>
            </a:r>
            <a:r>
              <a:rPr lang="en-US" sz="2800" b="0" dirty="0"/>
              <a:t>Benefit is unintentional. 3P has no rights.</a:t>
            </a:r>
          </a:p>
          <a:p>
            <a:r>
              <a:rPr lang="en-US" dirty="0">
                <a:hlinkClick r:id="rId2"/>
              </a:rPr>
              <a:t>Third Party Beneficiary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5206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CONTRACTUAL DISCHARGE</a:t>
            </a: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9144000" cy="5485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77583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DISCHARGE BY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Discharge is the </a:t>
            </a:r>
            <a:r>
              <a:rPr lang="en-US" dirty="0">
                <a:solidFill>
                  <a:srgbClr val="0070C0"/>
                </a:solidFill>
              </a:rPr>
              <a:t>Complete </a:t>
            </a:r>
            <a:r>
              <a:rPr lang="en-US" dirty="0"/>
              <a:t>or </a:t>
            </a:r>
            <a:r>
              <a:rPr lang="en-US" dirty="0">
                <a:solidFill>
                  <a:srgbClr val="0070C0"/>
                </a:solidFill>
              </a:rPr>
              <a:t>Substantial </a:t>
            </a:r>
            <a:r>
              <a:rPr lang="en-US" dirty="0"/>
              <a:t>performance of all contractual duties.</a:t>
            </a:r>
          </a:p>
          <a:p>
            <a:pPr>
              <a:lnSpc>
                <a:spcPct val="90000"/>
              </a:lnSpc>
            </a:pPr>
            <a:r>
              <a:rPr lang="en-US" dirty="0"/>
              <a:t>Discharge by Failure of a Conditions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Condition is a possible future event that may or may not happen.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Condition triggers or terminates performance.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Condition </a:t>
            </a:r>
            <a:r>
              <a:rPr lang="en-US" u="sng" dirty="0"/>
              <a:t>Precedent</a:t>
            </a:r>
            <a:r>
              <a:rPr lang="en-US" dirty="0"/>
              <a:t>: prior to performance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Condition </a:t>
            </a:r>
            <a:r>
              <a:rPr lang="en-US" u="sng" dirty="0"/>
              <a:t>Subsequent</a:t>
            </a:r>
            <a:r>
              <a:rPr lang="en-US" dirty="0"/>
              <a:t>: follows initial performance.</a:t>
            </a:r>
          </a:p>
          <a:p>
            <a:pPr lvl="1">
              <a:lnSpc>
                <a:spcPct val="90000"/>
              </a:lnSpc>
            </a:pPr>
            <a:r>
              <a:rPr lang="en-US" u="sng" dirty="0"/>
              <a:t>Concurrent </a:t>
            </a:r>
            <a:r>
              <a:rPr lang="en-US" dirty="0"/>
              <a:t>Conditions: occur simultaneously</a:t>
            </a:r>
          </a:p>
          <a:p>
            <a:pPr>
              <a:lnSpc>
                <a:spcPct val="90000"/>
              </a:lnSpc>
            </a:pPr>
            <a:r>
              <a:rPr lang="en-US" dirty="0"/>
              <a:t>Discharge Conditioned on Satisfaction</a:t>
            </a:r>
          </a:p>
        </p:txBody>
      </p:sp>
    </p:spTree>
    <p:extLst>
      <p:ext uri="{BB962C8B-B14F-4D97-AF65-F5344CB8AC3E}">
        <p14:creationId xmlns:p14="http://schemas.microsoft.com/office/powerpoint/2010/main" val="13250560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DISCHARGE BY BREACH OF CONTRACT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3600" dirty="0"/>
              <a:t>Material Breach of Contract.</a:t>
            </a:r>
          </a:p>
          <a:p>
            <a:pPr lvl="1">
              <a:lnSpc>
                <a:spcPct val="80000"/>
              </a:lnSpc>
            </a:pPr>
            <a:r>
              <a:rPr lang="en-US" sz="3200" dirty="0"/>
              <a:t>When performance is not substantial.</a:t>
            </a:r>
          </a:p>
          <a:p>
            <a:pPr lvl="1">
              <a:lnSpc>
                <a:spcPct val="80000"/>
              </a:lnSpc>
            </a:pPr>
            <a:r>
              <a:rPr lang="en-US" sz="3200" dirty="0"/>
              <a:t>Innocent party is excused from performance and has the right to sue for damages.</a:t>
            </a:r>
          </a:p>
          <a:p>
            <a:pPr lvl="1">
              <a:lnSpc>
                <a:spcPct val="80000"/>
              </a:lnSpc>
            </a:pPr>
            <a:r>
              <a:rPr lang="en-US" sz="3200" dirty="0"/>
              <a:t>A minor breach may be cured.</a:t>
            </a:r>
          </a:p>
          <a:p>
            <a:pPr marL="457200" lvl="1" indent="0">
              <a:lnSpc>
                <a:spcPct val="80000"/>
              </a:lnSpc>
              <a:buNone/>
            </a:pPr>
            <a:endParaRPr lang="en-US" sz="3200" dirty="0"/>
          </a:p>
          <a:p>
            <a:pPr>
              <a:lnSpc>
                <a:spcPct val="80000"/>
              </a:lnSpc>
            </a:pPr>
            <a:r>
              <a:rPr lang="en-US" sz="3600" dirty="0"/>
              <a:t>Anticipatory Repudiation of Contract. </a:t>
            </a:r>
          </a:p>
          <a:p>
            <a:pPr lvl="1">
              <a:lnSpc>
                <a:spcPct val="80000"/>
              </a:lnSpc>
            </a:pPr>
            <a:r>
              <a:rPr lang="en-US" sz="3200" dirty="0"/>
              <a:t>One party gives notice of refusal to perform.</a:t>
            </a:r>
          </a:p>
          <a:p>
            <a:pPr lvl="1">
              <a:lnSpc>
                <a:spcPct val="80000"/>
              </a:lnSpc>
            </a:pPr>
            <a:r>
              <a:rPr lang="en-US" sz="3200" dirty="0"/>
              <a:t>Innocent party treats AR as material breach.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5941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DISCHARGE BY AGREEMENT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9067800" cy="5105400"/>
          </a:xfrm>
        </p:spPr>
        <p:txBody>
          <a:bodyPr>
            <a:normAutofit/>
          </a:bodyPr>
          <a:lstStyle/>
          <a:p>
            <a:r>
              <a:rPr lang="en-US" dirty="0"/>
              <a:t>Discharge By </a:t>
            </a:r>
            <a:r>
              <a:rPr lang="en-US" u="sng" dirty="0"/>
              <a:t>Mutual Rescission</a:t>
            </a:r>
            <a:r>
              <a:rPr lang="en-US" dirty="0"/>
              <a:t>: </a:t>
            </a:r>
            <a:r>
              <a:rPr lang="en-US" b="0" dirty="0"/>
              <a:t>parties must make another agreement.</a:t>
            </a:r>
          </a:p>
          <a:p>
            <a:endParaRPr lang="en-US" dirty="0"/>
          </a:p>
          <a:p>
            <a:r>
              <a:rPr lang="en-US" dirty="0"/>
              <a:t>Discharge by </a:t>
            </a:r>
            <a:r>
              <a:rPr lang="en-US" u="sng" dirty="0"/>
              <a:t>Novation</a:t>
            </a:r>
            <a:r>
              <a:rPr lang="en-US" dirty="0"/>
              <a:t>: </a:t>
            </a:r>
            <a:r>
              <a:rPr lang="en-US" b="0" dirty="0"/>
              <a:t>new contract with substitution of a third party for one of the original parties.</a:t>
            </a:r>
          </a:p>
          <a:p>
            <a:endParaRPr lang="en-US" dirty="0"/>
          </a:p>
          <a:p>
            <a:r>
              <a:rPr lang="en-US" dirty="0"/>
              <a:t>Discharge by </a:t>
            </a:r>
            <a:r>
              <a:rPr lang="en-US" u="sng" dirty="0"/>
              <a:t>Accord and Satisfaction</a:t>
            </a:r>
            <a:r>
              <a:rPr lang="en-US" dirty="0"/>
              <a:t>: </a:t>
            </a:r>
            <a:r>
              <a:rPr lang="en-US" b="0" dirty="0"/>
              <a:t>settlement to discharge original contract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8218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144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DISCHARGE BY OPERATION OF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8686800" cy="5943600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Contract Alteration.</a:t>
            </a:r>
          </a:p>
          <a:p>
            <a:pPr lvl="1"/>
            <a:r>
              <a:rPr lang="en-US" dirty="0"/>
              <a:t>Material alteration discharges innocent party.</a:t>
            </a:r>
          </a:p>
          <a:p>
            <a:r>
              <a:rPr lang="en-US" dirty="0"/>
              <a:t>Statutes of Limitations.</a:t>
            </a:r>
          </a:p>
          <a:p>
            <a:pPr lvl="1"/>
            <a:r>
              <a:rPr lang="en-US" dirty="0"/>
              <a:t>Automatically discharges.</a:t>
            </a:r>
          </a:p>
          <a:p>
            <a:r>
              <a:rPr lang="en-US" dirty="0"/>
              <a:t>Bankruptcy.</a:t>
            </a:r>
          </a:p>
          <a:p>
            <a:r>
              <a:rPr lang="en-US" dirty="0"/>
              <a:t>Impossibility</a:t>
            </a:r>
          </a:p>
          <a:p>
            <a:pPr lvl="1"/>
            <a:r>
              <a:rPr lang="en-US" dirty="0"/>
              <a:t>Objective Impossibility.</a:t>
            </a:r>
          </a:p>
          <a:p>
            <a:pPr lvl="2"/>
            <a:r>
              <a:rPr lang="en-US" dirty="0"/>
              <a:t>Party with required personal performance dies or becomes incapacitated prior to performance.</a:t>
            </a:r>
          </a:p>
          <a:p>
            <a:pPr lvl="2"/>
            <a:r>
              <a:rPr lang="en-US" dirty="0"/>
              <a:t>Specific subject matter is destroyed.</a:t>
            </a:r>
          </a:p>
          <a:p>
            <a:pPr lvl="2"/>
            <a:r>
              <a:rPr lang="en-US" dirty="0"/>
              <a:t>Change in law renders performance illegal.</a:t>
            </a:r>
          </a:p>
          <a:p>
            <a:pPr lvl="1"/>
            <a:r>
              <a:rPr lang="en-US" dirty="0"/>
              <a:t>Temporary Impossibility.</a:t>
            </a:r>
          </a:p>
          <a:p>
            <a:pPr lvl="2"/>
            <a:r>
              <a:rPr lang="en-US" dirty="0"/>
              <a:t>Performance is suspended until impossibility ceases.</a:t>
            </a:r>
            <a:endParaRPr lang="en-US" b="1" dirty="0"/>
          </a:p>
          <a:p>
            <a:r>
              <a:rPr lang="en-US" dirty="0"/>
              <a:t>.  </a:t>
            </a:r>
            <a:r>
              <a:rPr lang="en-US" dirty="0">
                <a:sym typeface="Wingdings" pitchFamily="2" charset="2"/>
              </a:rPr>
              <a:t> </a:t>
            </a:r>
            <a:endParaRPr lang="en-US" b="0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198572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Impracticability and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Frustration of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Commercial Impracticability.</a:t>
            </a:r>
          </a:p>
          <a:p>
            <a:pPr lvl="1"/>
            <a:r>
              <a:rPr lang="en-US" dirty="0"/>
              <a:t>Parties may be excused when performance becomes </a:t>
            </a:r>
            <a:r>
              <a:rPr lang="en-US" i="1" dirty="0"/>
              <a:t>extremely</a:t>
            </a:r>
            <a:r>
              <a:rPr lang="en-US" dirty="0"/>
              <a:t> more expensive than originally agreed and </a:t>
            </a:r>
            <a:r>
              <a:rPr lang="en-US" i="1" dirty="0"/>
              <a:t>not known</a:t>
            </a:r>
            <a:r>
              <a:rPr lang="en-US" dirty="0"/>
              <a:t> or foreseeable.</a:t>
            </a:r>
          </a:p>
          <a:p>
            <a:r>
              <a:rPr lang="en-US" dirty="0"/>
              <a:t>Frustration of Purpose: </a:t>
            </a:r>
            <a:r>
              <a:rPr lang="en-US" b="0" dirty="0"/>
              <a:t>supervening circumstances make it impossible to attain the purpose both parties had in mind.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6978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DAMAGES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15400" cy="5791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Compensatory : covers direct losses and costs).</a:t>
            </a:r>
          </a:p>
          <a:p>
            <a:endParaRPr lang="en-US" dirty="0"/>
          </a:p>
          <a:p>
            <a:r>
              <a:rPr lang="en-US" dirty="0"/>
              <a:t>Consequential:  indirect and foreseeable losses.</a:t>
            </a:r>
          </a:p>
          <a:p>
            <a:endParaRPr lang="en-US" dirty="0"/>
          </a:p>
          <a:p>
            <a:r>
              <a:rPr lang="en-US" dirty="0"/>
              <a:t>Punitive: punish and deter wrongdoing.</a:t>
            </a:r>
          </a:p>
          <a:p>
            <a:endParaRPr lang="en-US" dirty="0"/>
          </a:p>
          <a:p>
            <a:r>
              <a:rPr lang="en-US" dirty="0"/>
              <a:t>Nominal: recognize wrongdoing with no monetary loss.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https://study.com/academy/lesson/legal-remedies-in-contracts-definition-acts.html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297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/>
              <a:t>OFFER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>
            <a:normAutofit lnSpcReduction="10000"/>
          </a:bodyPr>
          <a:lstStyle/>
          <a:p>
            <a:pPr lvl="1">
              <a:buFont typeface="Wingdings" pitchFamily="2" charset="2"/>
              <a:buChar char="v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Serious objective intention by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offeror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2">
              <a:buFont typeface="Wingdings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Expression of opinion is not an offer</a:t>
            </a:r>
          </a:p>
          <a:p>
            <a:pPr lvl="2">
              <a:buFont typeface="Wingdings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Statement of future intent… not an offer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Preliminary Negotiations are not offers.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Advertisements, Catalog, and Circulars are not offers.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Auctions are not offers.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Agreements to Agree are not offers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§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The terms must be reasonably certain so that the parties and the court can determine the terms</a:t>
            </a:r>
          </a:p>
          <a:p>
            <a:pPr lvl="1">
              <a:buFont typeface="Wingdings" pitchFamily="2" charset="2"/>
              <a:buChar char="v"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pPr lvl="1">
              <a:buFont typeface="Wingdings" pitchFamily="2" charset="2"/>
              <a:buChar char="v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The offer must be communicated to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offeree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.</a:t>
            </a:r>
          </a:p>
          <a:p>
            <a:pPr lvl="1">
              <a:buFont typeface="Wingdings" pitchFamily="2" charset="2"/>
              <a:buChar char="v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Is it an offer?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3597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COMPENSATORY  DAMAGES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/>
              <a:t>Compensates injured party (Plaintiff) who must prove actual damages caused by breach. Amount is calculated: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u="sng" dirty="0"/>
              <a:t>Generally</a:t>
            </a:r>
            <a:r>
              <a:rPr lang="en-US" sz="2400" dirty="0"/>
              <a:t>: difference between Defendant’s promised performance and actual.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u="sng" dirty="0"/>
              <a:t>Sale of Goods</a:t>
            </a:r>
            <a:r>
              <a:rPr lang="en-US" sz="2400" dirty="0"/>
              <a:t>: difference between the contract price and market.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u="sng" dirty="0"/>
              <a:t>Sale of Land</a:t>
            </a:r>
            <a:r>
              <a:rPr lang="en-US" sz="2400" dirty="0"/>
              <a:t>: Usually specific performance (or difference between contract price and FMV of land.</a:t>
            </a:r>
          </a:p>
          <a:p>
            <a:pPr lvl="1">
              <a:buClr>
                <a:schemeClr val="tx1"/>
              </a:buClr>
              <a:buFont typeface="Wingdings" pitchFamily="2" charset="2"/>
              <a:buChar char="§"/>
            </a:pPr>
            <a:r>
              <a:rPr lang="en-US" sz="2400" u="sng" dirty="0"/>
              <a:t>Construction Contracts</a:t>
            </a:r>
            <a:r>
              <a:rPr lang="en-US" sz="2400" dirty="0"/>
              <a:t>: Depends on the stage of construction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0225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382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OTHER DAMAGES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63880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Consequential</a:t>
            </a:r>
            <a:r>
              <a:rPr lang="en-US" dirty="0"/>
              <a:t> (Special) Damages</a:t>
            </a:r>
          </a:p>
          <a:p>
            <a:pPr lvl="1"/>
            <a:r>
              <a:rPr lang="en-US" dirty="0"/>
              <a:t>Foreseeable damages that result from breach of contract.</a:t>
            </a:r>
          </a:p>
          <a:p>
            <a:pPr lvl="1"/>
            <a:r>
              <a:rPr lang="en-US" dirty="0"/>
              <a:t>Caused by other than breach of contract.</a:t>
            </a:r>
          </a:p>
          <a:p>
            <a:r>
              <a:rPr lang="en-US" dirty="0">
                <a:solidFill>
                  <a:srgbClr val="0070C0"/>
                </a:solidFill>
              </a:rPr>
              <a:t>Punitive </a:t>
            </a:r>
            <a:r>
              <a:rPr lang="en-US" dirty="0"/>
              <a:t>(Exemplary) Damages. NOT IN CONTRACTS</a:t>
            </a:r>
          </a:p>
          <a:p>
            <a:pPr lvl="1"/>
            <a:r>
              <a:rPr lang="en-US" dirty="0"/>
              <a:t>Deter wrongdoer; set example.</a:t>
            </a:r>
          </a:p>
          <a:p>
            <a:r>
              <a:rPr lang="en-US" dirty="0">
                <a:solidFill>
                  <a:srgbClr val="0070C0"/>
                </a:solidFill>
              </a:rPr>
              <a:t>Nominal Damages.</a:t>
            </a:r>
          </a:p>
          <a:p>
            <a:pPr lvl="1"/>
            <a:r>
              <a:rPr lang="en-US" dirty="0"/>
              <a:t>Technical injury, no actual damages.</a:t>
            </a:r>
          </a:p>
          <a:p>
            <a:r>
              <a:rPr lang="en-US" dirty="0">
                <a:solidFill>
                  <a:srgbClr val="0070C0"/>
                </a:solidFill>
              </a:rPr>
              <a:t>Liquidated</a:t>
            </a:r>
            <a:r>
              <a:rPr lang="en-US" dirty="0"/>
              <a:t>: </a:t>
            </a:r>
            <a:r>
              <a:rPr lang="en-US" sz="3000" b="0" dirty="0"/>
              <a:t>fixed, certain dollar amount agreed to by parties, paid in the event of breach. Clauses for liquidated damages are enforceable.</a:t>
            </a:r>
          </a:p>
          <a:p>
            <a:r>
              <a:rPr lang="en-US" dirty="0">
                <a:solidFill>
                  <a:srgbClr val="0070C0"/>
                </a:solidFill>
              </a:rPr>
              <a:t>Penalties</a:t>
            </a:r>
            <a:r>
              <a:rPr lang="en-US" dirty="0"/>
              <a:t>: </a:t>
            </a:r>
            <a:r>
              <a:rPr lang="en-US" b="0" dirty="0"/>
              <a:t>designed to penalize a party. Generally not enforceable.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4386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2400"/>
            <a:ext cx="9144000" cy="670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63629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648200" y="32766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ONLY ON CERTAIN UNUSUAL ITEMS OR REAL PROPERTY</a:t>
            </a:r>
            <a:endParaRPr lang="es-US" b="1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3485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EQUITABLE REMEDIES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791200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Specific Performance. </a:t>
            </a:r>
            <a:r>
              <a:rPr lang="en-US" sz="3100" dirty="0"/>
              <a:t>Non-monetary relief only granted in cases where the legal remedy is inadequate and the subject matter is unique (e.g., sale of land, or original art).  </a:t>
            </a:r>
            <a:r>
              <a:rPr lang="en-US" sz="3100" dirty="0">
                <a:solidFill>
                  <a:srgbClr val="0070C0"/>
                </a:solidFill>
              </a:rPr>
              <a:t>EXCEPTION:  Contracts for Personal Services.  </a:t>
            </a:r>
            <a:r>
              <a:rPr lang="en-US" sz="3100" dirty="0"/>
              <a:t>Courts generally </a:t>
            </a:r>
            <a:r>
              <a:rPr lang="en-US" sz="3100" i="1" u="sng" dirty="0"/>
              <a:t>refuse</a:t>
            </a:r>
            <a:r>
              <a:rPr lang="en-US" sz="3100" dirty="0"/>
              <a:t> to grant specific performance due to notions of ‘involuntary servitude</a:t>
            </a:r>
            <a:r>
              <a:rPr lang="en-US" dirty="0"/>
              <a:t>.’</a:t>
            </a:r>
          </a:p>
          <a:p>
            <a:endParaRPr lang="en-US" sz="3500" dirty="0">
              <a:solidFill>
                <a:srgbClr val="0070C0"/>
              </a:solidFill>
            </a:endParaRPr>
          </a:p>
          <a:p>
            <a:r>
              <a:rPr lang="en-US" sz="3500" dirty="0">
                <a:solidFill>
                  <a:srgbClr val="0070C0"/>
                </a:solidFill>
              </a:rPr>
              <a:t>Rescission</a:t>
            </a:r>
            <a:r>
              <a:rPr lang="en-US" sz="2800" dirty="0"/>
              <a:t>: cancel or undo a contract.</a:t>
            </a:r>
          </a:p>
          <a:p>
            <a:pPr lvl="1"/>
            <a:r>
              <a:rPr lang="en-US" sz="2400" dirty="0"/>
              <a:t>Available for fraud mistake, duress and failure of consideration.</a:t>
            </a:r>
          </a:p>
          <a:p>
            <a:endParaRPr lang="en-US" sz="3500" dirty="0">
              <a:solidFill>
                <a:srgbClr val="0070C0"/>
              </a:solidFill>
            </a:endParaRPr>
          </a:p>
          <a:p>
            <a:r>
              <a:rPr lang="en-US" sz="3500" dirty="0">
                <a:solidFill>
                  <a:srgbClr val="0070C0"/>
                </a:solidFill>
              </a:rPr>
              <a:t>Restitution</a:t>
            </a:r>
            <a:r>
              <a:rPr lang="en-US" sz="2800" dirty="0"/>
              <a:t>: recapture the benefit conferred on the defendant that has unjustly enriched her. </a:t>
            </a:r>
          </a:p>
          <a:p>
            <a:pPr lvl="1"/>
            <a:r>
              <a:rPr lang="en-US" sz="2400" dirty="0"/>
              <a:t>Parties must return goods, property or money</a:t>
            </a:r>
          </a:p>
          <a:p>
            <a:endParaRPr lang="en-US" sz="3500" dirty="0">
              <a:solidFill>
                <a:srgbClr val="0070C0"/>
              </a:solidFill>
            </a:endParaRPr>
          </a:p>
          <a:p>
            <a:r>
              <a:rPr lang="en-US" sz="3500" dirty="0">
                <a:solidFill>
                  <a:srgbClr val="0070C0"/>
                </a:solidFill>
              </a:rPr>
              <a:t>Reformation</a:t>
            </a:r>
            <a:r>
              <a:rPr lang="en-US" dirty="0"/>
              <a:t>.</a:t>
            </a:r>
          </a:p>
          <a:p>
            <a:pPr lvl="1"/>
            <a:r>
              <a:rPr lang="en-US" sz="2600" dirty="0"/>
              <a:t>Used when parties have imperfectly expressed their agreement in writing. </a:t>
            </a:r>
          </a:p>
          <a:p>
            <a:pPr lvl="1"/>
            <a:r>
              <a:rPr lang="en-US" sz="2600" dirty="0"/>
              <a:t>Court can rewrite the contract to reflect the parties’ true intentions.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1171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Quasi Contract Remedy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Recovery based on Quasi-Contract. Plaintiff must show:</a:t>
            </a:r>
          </a:p>
          <a:p>
            <a:pPr lvl="1"/>
            <a:r>
              <a:rPr lang="en-US" dirty="0"/>
              <a:t>Benefit was conferred on the other party.</a:t>
            </a:r>
          </a:p>
          <a:p>
            <a:pPr lvl="1"/>
            <a:r>
              <a:rPr lang="en-US" dirty="0"/>
              <a:t>Party conferring benefit expected to be paid.</a:t>
            </a:r>
          </a:p>
          <a:p>
            <a:pPr lvl="1"/>
            <a:r>
              <a:rPr lang="en-US" dirty="0"/>
              <a:t>Party seeking recovery did not volunteer.</a:t>
            </a:r>
          </a:p>
          <a:p>
            <a:pPr lvl="1"/>
            <a:r>
              <a:rPr lang="en-US" dirty="0"/>
              <a:t>Retaining benefit without payment would be unjust enrichment.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608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ELECTION OF REMEDIES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05400"/>
          </a:xfrm>
        </p:spPr>
        <p:txBody>
          <a:bodyPr/>
          <a:lstStyle/>
          <a:p>
            <a:r>
              <a:rPr lang="en-US" b="0" dirty="0"/>
              <a:t>Generally, a non-breaching party has several remedies available. </a:t>
            </a:r>
          </a:p>
          <a:p>
            <a:endParaRPr lang="en-US" b="0" dirty="0"/>
          </a:p>
          <a:p>
            <a:r>
              <a:rPr lang="en-US" b="0" dirty="0"/>
              <a:t>The common law of contracts requires the party to choose which remedy to pursue. This is called </a:t>
            </a:r>
            <a:r>
              <a:rPr lang="en-US" b="0" i="1" dirty="0"/>
              <a:t>election of remedies.  </a:t>
            </a:r>
            <a:endParaRPr lang="en-US" b="0" i="1" dirty="0">
              <a:solidFill>
                <a:srgbClr val="0070C0"/>
              </a:solidFill>
            </a:endParaRPr>
          </a:p>
          <a:p>
            <a:endParaRPr lang="en-US" b="0" dirty="0"/>
          </a:p>
          <a:p>
            <a:r>
              <a:rPr lang="en-US" b="0" dirty="0"/>
              <a:t>The purpose of the doctrine of election of remedies is to prevent double recovery.</a:t>
            </a:r>
          </a:p>
          <a:p>
            <a:pPr marL="0" indent="0">
              <a:buNone/>
            </a:pPr>
            <a:endParaRPr lang="en-US" b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61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TERMINATION OF OFFER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>
            <a:normAutofit/>
          </a:bodyPr>
          <a:lstStyle/>
          <a:p>
            <a:r>
              <a:rPr lang="en-US" b="1" dirty="0"/>
              <a:t>Revocatio</a:t>
            </a:r>
            <a:r>
              <a:rPr lang="en-US" dirty="0"/>
              <a:t>n of the Offer (by </a:t>
            </a:r>
            <a:r>
              <a:rPr lang="en-US" dirty="0" err="1"/>
              <a:t>Offeree</a:t>
            </a:r>
            <a:r>
              <a:rPr lang="en-US" dirty="0"/>
              <a:t>) is possible if communicated to </a:t>
            </a:r>
            <a:r>
              <a:rPr lang="en-US" dirty="0" err="1"/>
              <a:t>Offeree</a:t>
            </a:r>
            <a:r>
              <a:rPr lang="en-US" dirty="0"/>
              <a:t> </a:t>
            </a:r>
            <a:r>
              <a:rPr lang="en-US" b="1" dirty="0"/>
              <a:t>before the offer is accepted.  </a:t>
            </a:r>
          </a:p>
          <a:p>
            <a:endParaRPr lang="en-US" b="1" dirty="0"/>
          </a:p>
          <a:p>
            <a:pPr lvl="1"/>
            <a:r>
              <a:rPr lang="en-US" b="1" dirty="0"/>
              <a:t>Irrevocable Offers</a:t>
            </a:r>
            <a:r>
              <a:rPr lang="en-US" dirty="0"/>
              <a:t>, based on </a:t>
            </a:r>
            <a:r>
              <a:rPr lang="en-US" b="1" dirty="0"/>
              <a:t>detrimental reliance or promissory estoppel</a:t>
            </a:r>
            <a:r>
              <a:rPr lang="en-US" dirty="0"/>
              <a:t>, cannot be revoked.</a:t>
            </a:r>
          </a:p>
          <a:p>
            <a:endParaRPr lang="en-US" dirty="0"/>
          </a:p>
          <a:p>
            <a:pPr lvl="1"/>
            <a:r>
              <a:rPr lang="en-US" b="1" dirty="0"/>
              <a:t>Option Contracts: </a:t>
            </a:r>
            <a:r>
              <a:rPr lang="en-US" dirty="0"/>
              <a:t>requires consideration.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523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OFFER TERMINATES BY LAW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763000" cy="5410200"/>
          </a:xfrm>
        </p:spPr>
        <p:txBody>
          <a:bodyPr>
            <a:normAutofit/>
          </a:bodyPr>
          <a:lstStyle/>
          <a:p>
            <a:r>
              <a:rPr lang="en-US" b="1" dirty="0"/>
              <a:t>Lapse of Time.  </a:t>
            </a:r>
            <a:r>
              <a:rPr lang="en-US" dirty="0"/>
              <a:t>Offer automatically terminates by law based on terms specified in the offer itself.</a:t>
            </a:r>
          </a:p>
          <a:p>
            <a:r>
              <a:rPr lang="en-US" b="1" dirty="0"/>
              <a:t>Destruction of Subject Matter</a:t>
            </a:r>
            <a:r>
              <a:rPr lang="en-US" dirty="0"/>
              <a:t>.  Offer automatically terminates if subject matter destroyed before offer accepted.</a:t>
            </a:r>
          </a:p>
          <a:p>
            <a:r>
              <a:rPr lang="en-US" b="1" dirty="0"/>
              <a:t>Death or Incompetence </a:t>
            </a:r>
            <a:r>
              <a:rPr lang="en-US" dirty="0"/>
              <a:t>of either party.  Unless offer is irrevocable.</a:t>
            </a:r>
          </a:p>
          <a:p>
            <a:r>
              <a:rPr lang="en-US" b="1" dirty="0"/>
              <a:t>Supervening Illegality </a:t>
            </a:r>
            <a:r>
              <a:rPr lang="en-US" dirty="0"/>
              <a:t>of Proposed Contract.  Statute or court decision making the offer illegal automatically terminates it.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89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RESPONSE TO OFFERS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9530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Rejection</a:t>
            </a:r>
            <a:r>
              <a:rPr lang="en-US" dirty="0"/>
              <a:t> of the Offer by the </a:t>
            </a:r>
            <a:r>
              <a:rPr lang="en-US" dirty="0" err="1"/>
              <a:t>Offeree</a:t>
            </a:r>
            <a:r>
              <a:rPr lang="en-US" dirty="0"/>
              <a:t>.  Effective only when actually received by the </a:t>
            </a:r>
            <a:r>
              <a:rPr lang="en-US" dirty="0" err="1"/>
              <a:t>Offeror</a:t>
            </a:r>
            <a:r>
              <a:rPr lang="en-US" dirty="0"/>
              <a:t> or its agent.</a:t>
            </a:r>
          </a:p>
          <a:p>
            <a:endParaRPr lang="en-US" b="1" dirty="0"/>
          </a:p>
          <a:p>
            <a:r>
              <a:rPr lang="en-US" b="1" dirty="0"/>
              <a:t>Counter Offer </a:t>
            </a:r>
            <a:r>
              <a:rPr lang="en-US" dirty="0"/>
              <a:t>by the </a:t>
            </a:r>
            <a:r>
              <a:rPr lang="en-US" dirty="0" err="1"/>
              <a:t>Offeree</a:t>
            </a:r>
            <a:r>
              <a:rPr lang="en-US" dirty="0"/>
              <a:t>. Rejection of original offer and simultaneous making new offer with different, material terms.  Original </a:t>
            </a:r>
            <a:r>
              <a:rPr lang="en-US" dirty="0" err="1"/>
              <a:t>Offeror</a:t>
            </a:r>
            <a:r>
              <a:rPr lang="en-US" dirty="0"/>
              <a:t> can accept.</a:t>
            </a:r>
          </a:p>
          <a:p>
            <a:endParaRPr lang="en-US" dirty="0"/>
          </a:p>
          <a:p>
            <a:r>
              <a:rPr lang="en-US" b="1" dirty="0"/>
              <a:t> Acceptance</a:t>
            </a:r>
          </a:p>
        </p:txBody>
      </p:sp>
    </p:spTree>
    <p:extLst>
      <p:ext uri="{BB962C8B-B14F-4D97-AF65-F5344CB8AC3E}">
        <p14:creationId xmlns:p14="http://schemas.microsoft.com/office/powerpoint/2010/main" val="27588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ACCEPTANCE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Voluntary act by </a:t>
            </a:r>
            <a:r>
              <a:rPr lang="en-US" dirty="0" err="1"/>
              <a:t>Offeree</a:t>
            </a:r>
            <a:r>
              <a:rPr lang="en-US" dirty="0"/>
              <a:t> that shows assent to terms of original offer.</a:t>
            </a:r>
          </a:p>
          <a:p>
            <a:r>
              <a:rPr lang="en-US" dirty="0"/>
              <a:t>Mirror Image Rule. </a:t>
            </a:r>
            <a:r>
              <a:rPr lang="en-US" dirty="0">
                <a:hlinkClick r:id="rId2"/>
              </a:rPr>
              <a:t>Mirror Image Rule</a:t>
            </a:r>
            <a:endParaRPr lang="en-US" dirty="0"/>
          </a:p>
          <a:p>
            <a:r>
              <a:rPr lang="en-US" dirty="0" err="1"/>
              <a:t>Offeree</a:t>
            </a:r>
            <a:r>
              <a:rPr lang="en-US" dirty="0"/>
              <a:t> must unequivocally accept offer.</a:t>
            </a:r>
          </a:p>
          <a:p>
            <a:r>
              <a:rPr lang="en-US" dirty="0"/>
              <a:t>Additional terms may be considered a counteroffer.</a:t>
            </a:r>
          </a:p>
          <a:p>
            <a:r>
              <a:rPr lang="en-US" dirty="0"/>
              <a:t>Silence as Acceptance</a:t>
            </a:r>
          </a:p>
        </p:txBody>
      </p:sp>
    </p:spTree>
    <p:extLst>
      <p:ext uri="{BB962C8B-B14F-4D97-AF65-F5344CB8AC3E}">
        <p14:creationId xmlns:p14="http://schemas.microsoft.com/office/powerpoint/2010/main" val="743083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6116</TotalTime>
  <Words>2601</Words>
  <Application>Microsoft Office PowerPoint</Application>
  <PresentationFormat>On-screen Show (4:3)</PresentationFormat>
  <Paragraphs>338</Paragraphs>
  <Slides>56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Wingdings</vt:lpstr>
      <vt:lpstr>Office Theme</vt:lpstr>
      <vt:lpstr>CONTRACT REQUIREMENTS</vt:lpstr>
      <vt:lpstr>DEFINITION OF A CONTRACT</vt:lpstr>
      <vt:lpstr>PowerPoint Presentation</vt:lpstr>
      <vt:lpstr>AGREEMENT</vt:lpstr>
      <vt:lpstr>OFFER</vt:lpstr>
      <vt:lpstr>TERMINATION OF OFFER</vt:lpstr>
      <vt:lpstr>OFFER TERMINATES BY LAW</vt:lpstr>
      <vt:lpstr>RESPONSE TO OFFERS</vt:lpstr>
      <vt:lpstr>ACCEPTANCE</vt:lpstr>
      <vt:lpstr>COMMUNICATION ACCEPTANCE</vt:lpstr>
      <vt:lpstr>CONSIDERATION</vt:lpstr>
      <vt:lpstr>LACKING CONSIDERATION</vt:lpstr>
      <vt:lpstr>CONSIDERATION</vt:lpstr>
      <vt:lpstr>PowerPoint Presentation</vt:lpstr>
      <vt:lpstr>EXPRESS AND IMPLIED CONTRACTS </vt:lpstr>
      <vt:lpstr>SETTLEMENT OF CLAIMS</vt:lpstr>
      <vt:lpstr>FORMATION  Bilateral and Unilateral Contracts</vt:lpstr>
      <vt:lpstr>FORMAL --- INFORMAL</vt:lpstr>
      <vt:lpstr>PERFORMANCE &amp; ENFORCEABILITY</vt:lpstr>
      <vt:lpstr>PROMISSORY ESTOPPEL</vt:lpstr>
      <vt:lpstr>QUASI CONTRACTS</vt:lpstr>
      <vt:lpstr>ENFORCEMENT OF CONTRACT</vt:lpstr>
      <vt:lpstr> CONTRACTUAL CAPACITY  The legal ability to enter into a contractual relationship</vt:lpstr>
      <vt:lpstr>Minors (under 18)  A minor can enter into any contract that an adult can…. But the contract is voidable at the option of that minor up through 18 plus a reasonable time. minors </vt:lpstr>
      <vt:lpstr>Legally Intoxicated</vt:lpstr>
      <vt:lpstr>Mentally Incompetent</vt:lpstr>
      <vt:lpstr>ILLEGAL PURPOSE</vt:lpstr>
      <vt:lpstr>UNCONSCIONABLE CONTRACT Contract or clause void against public policy because one party, as a result of disproportionate bargaining power, is forced to accept terms that are unfairly burdensome and unfairly benefit the dominating party   ADHESIONS AND EXCULPATORY CLAUSES</vt:lpstr>
      <vt:lpstr>EXCEPTIONS TO VOID ILLEGAL CONTRACTS</vt:lpstr>
      <vt:lpstr>Voluntary Consent(acceptance must be voluntary act) MISTAKE of MATERIAL FACT NOT MISTAKE OF VALUE</vt:lpstr>
      <vt:lpstr>FRAUD</vt:lpstr>
      <vt:lpstr>Undue Influence &amp; Duress</vt:lpstr>
      <vt:lpstr>PowerPoint Presentation</vt:lpstr>
      <vt:lpstr>Statute of Frauds Performance within one year</vt:lpstr>
      <vt:lpstr>Statute of Frauds Sufficiency of the Writing</vt:lpstr>
      <vt:lpstr>ASSIGNMENT OF RIGHTS Transfer of RIGHTS to a third party – assignee</vt:lpstr>
      <vt:lpstr>ASSIGNMENT OF RIGHTS</vt:lpstr>
      <vt:lpstr>Delegations of Duties  Transfer of duties to a 3rd party (Delegatee) by Delegator. Delegatee still owes duty to original party in contract, and is still liable for performance</vt:lpstr>
      <vt:lpstr>DELEGATION OF DUTIES</vt:lpstr>
      <vt:lpstr>ASSIGNMENTS AND DELEGATIONS</vt:lpstr>
      <vt:lpstr>THIRD PARTY BENEFICIARY  Person who obtains a benefit from a contract</vt:lpstr>
      <vt:lpstr>THIRD PARTY BENEFICIARY</vt:lpstr>
      <vt:lpstr>CONTRACTUAL DISCHARGE</vt:lpstr>
      <vt:lpstr>DISCHARGE BY PERFORMANCE</vt:lpstr>
      <vt:lpstr>DISCHARGE BY BREACH OF CONTRACT</vt:lpstr>
      <vt:lpstr>DISCHARGE BY AGREEMENT</vt:lpstr>
      <vt:lpstr>DISCHARGE BY OPERATION OF LAW</vt:lpstr>
      <vt:lpstr>Impracticability and  Frustration of Purpose</vt:lpstr>
      <vt:lpstr>DAMAGES</vt:lpstr>
      <vt:lpstr>COMPENSATORY  DAMAGES</vt:lpstr>
      <vt:lpstr>OTHER DAMAGES</vt:lpstr>
      <vt:lpstr>PowerPoint Presentation</vt:lpstr>
      <vt:lpstr>PowerPoint Presentation</vt:lpstr>
      <vt:lpstr>EQUITABLE REMEDIES</vt:lpstr>
      <vt:lpstr>Quasi Contract Remedy</vt:lpstr>
      <vt:lpstr>ELECTION OF REMEDIES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</dc:creator>
  <cp:lastModifiedBy>Patricia Meyer</cp:lastModifiedBy>
  <cp:revision>86</cp:revision>
  <dcterms:created xsi:type="dcterms:W3CDTF">2012-09-24T18:04:42Z</dcterms:created>
  <dcterms:modified xsi:type="dcterms:W3CDTF">2017-08-24T15:47:21Z</dcterms:modified>
</cp:coreProperties>
</file>