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315" r:id="rId3"/>
    <p:sldId id="288" r:id="rId4"/>
    <p:sldId id="299" r:id="rId5"/>
    <p:sldId id="312" r:id="rId6"/>
    <p:sldId id="300" r:id="rId7"/>
    <p:sldId id="301" r:id="rId8"/>
    <p:sldId id="287" r:id="rId9"/>
    <p:sldId id="311" r:id="rId10"/>
    <p:sldId id="289" r:id="rId11"/>
    <p:sldId id="302" r:id="rId12"/>
    <p:sldId id="307" r:id="rId13"/>
    <p:sldId id="303" r:id="rId14"/>
    <p:sldId id="293" r:id="rId15"/>
    <p:sldId id="291" r:id="rId16"/>
    <p:sldId id="292" r:id="rId17"/>
    <p:sldId id="294" r:id="rId18"/>
    <p:sldId id="308" r:id="rId19"/>
    <p:sldId id="309" r:id="rId20"/>
    <p:sldId id="306" r:id="rId21"/>
    <p:sldId id="295" r:id="rId22"/>
    <p:sldId id="31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6" autoAdjust="0"/>
    <p:restoredTop sz="94660"/>
  </p:normalViewPr>
  <p:slideViewPr>
    <p:cSldViewPr>
      <p:cViewPr varScale="1">
        <p:scale>
          <a:sx n="76" d="100"/>
          <a:sy n="76" d="100"/>
        </p:scale>
        <p:origin x="10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E4D5F3E-7B04-4993-BB52-B8303513C132}" type="datetimeFigureOut">
              <a:rPr lang="en-US" smtClean="0"/>
              <a:pPr/>
              <a:t>8/24/2017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2D3FE69-D1FA-45CF-9A7F-87A90570EB0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4D5F3E-7B04-4993-BB52-B8303513C132}"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3FE69-D1FA-45CF-9A7F-87A90570EB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4D5F3E-7B04-4993-BB52-B8303513C132}"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3FE69-D1FA-45CF-9A7F-87A90570EB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E4D5F3E-7B04-4993-BB52-B8303513C132}"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3FE69-D1FA-45CF-9A7F-87A90570EB0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E4D5F3E-7B04-4993-BB52-B8303513C132}" type="datetimeFigureOut">
              <a:rPr lang="en-US" smtClean="0"/>
              <a:pPr/>
              <a:t>8/24/2017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2D3FE69-D1FA-45CF-9A7F-87A90570EB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E4D5F3E-7B04-4993-BB52-B8303513C132}"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3FE69-D1FA-45CF-9A7F-87A90570EB0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E4D5F3E-7B04-4993-BB52-B8303513C132}" type="datetimeFigureOut">
              <a:rPr lang="en-US" smtClean="0"/>
              <a:pPr/>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D3FE69-D1FA-45CF-9A7F-87A90570EB0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E4D5F3E-7B04-4993-BB52-B8303513C132}" type="datetimeFigureOut">
              <a:rPr lang="en-US" smtClean="0"/>
              <a:pPr/>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D3FE69-D1FA-45CF-9A7F-87A90570EB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5F3E-7B04-4993-BB52-B8303513C132}" type="datetimeFigureOut">
              <a:rPr lang="en-US" smtClean="0"/>
              <a:pPr/>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D3FE69-D1FA-45CF-9A7F-87A90570EB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4D5F3E-7B04-4993-BB52-B8303513C132}"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3FE69-D1FA-45CF-9A7F-87A90570EB0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4D5F3E-7B04-4993-BB52-B8303513C132}" type="datetimeFigureOut">
              <a:rPr lang="en-US" smtClean="0"/>
              <a:pPr/>
              <a:t>8/24/2017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2D3FE69-D1FA-45CF-9A7F-87A90570EB0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4D5F3E-7B04-4993-BB52-B8303513C132}" type="datetimeFigureOut">
              <a:rPr lang="en-US" smtClean="0"/>
              <a:pPr/>
              <a:t>8/24/2017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2D3FE69-D1FA-45CF-9A7F-87A90570EB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rUCStCGMFO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rUCStCGMFO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xoE8XlcDUI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BUSINESS ETHICS</a:t>
            </a:r>
          </a:p>
        </p:txBody>
      </p:sp>
      <p:sp>
        <p:nvSpPr>
          <p:cNvPr id="3" name="Content Placeholder 2"/>
          <p:cNvSpPr>
            <a:spLocks noGrp="1"/>
          </p:cNvSpPr>
          <p:nvPr>
            <p:ph sz="quarter" idx="1"/>
          </p:nvPr>
        </p:nvSpPr>
        <p:spPr>
          <a:xfrm>
            <a:off x="914400" y="1447800"/>
            <a:ext cx="7772400" cy="4953000"/>
          </a:xfrm>
        </p:spPr>
        <p:txBody>
          <a:bodyPr>
            <a:normAutofit lnSpcReduction="10000"/>
          </a:bodyPr>
          <a:lstStyle/>
          <a:p>
            <a:r>
              <a:rPr lang="en-US" sz="4000" dirty="0"/>
              <a:t>Determining RIGHT from WRONG in the business world.</a:t>
            </a:r>
          </a:p>
          <a:p>
            <a:endParaRPr lang="en-US" sz="4000" dirty="0"/>
          </a:p>
          <a:p>
            <a:r>
              <a:rPr lang="en-US" sz="4000" dirty="0"/>
              <a:t>How to apply moral and ethical principles to business situations.</a:t>
            </a:r>
          </a:p>
          <a:p>
            <a:endParaRPr lang="en-US" sz="4000" dirty="0"/>
          </a:p>
          <a:p>
            <a:r>
              <a:rPr lang="en-US" sz="4000" dirty="0"/>
              <a:t>Due to complexities in business ethics can get CONFUSING</a:t>
            </a:r>
            <a:r>
              <a:rPr lang="en-US" dirty="0"/>
              <a:t>.</a:t>
            </a:r>
          </a:p>
          <a:p>
            <a:endParaRPr lang="en-US" dirty="0"/>
          </a:p>
        </p:txBody>
      </p:sp>
    </p:spTree>
    <p:extLst>
      <p:ext uri="{BB962C8B-B14F-4D97-AF65-F5344CB8AC3E}">
        <p14:creationId xmlns:p14="http://schemas.microsoft.com/office/powerpoint/2010/main" val="203332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Short Run Profit	</a:t>
            </a:r>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r>
              <a:rPr lang="en-US" sz="3000" dirty="0"/>
              <a:t>Profit the only goal?</a:t>
            </a:r>
          </a:p>
          <a:p>
            <a:endParaRPr lang="en-US" sz="3000" dirty="0"/>
          </a:p>
          <a:p>
            <a:r>
              <a:rPr lang="en-US" sz="3000" dirty="0"/>
              <a:t>Defective Products?</a:t>
            </a:r>
          </a:p>
          <a:p>
            <a:endParaRPr lang="en-US" sz="3000" dirty="0"/>
          </a:p>
          <a:p>
            <a:r>
              <a:rPr lang="en-US" sz="3000" dirty="0" err="1"/>
              <a:t>Oxycotin</a:t>
            </a:r>
            <a:r>
              <a:rPr lang="en-US" sz="3000" dirty="0"/>
              <a:t>:  Purdue </a:t>
            </a:r>
            <a:r>
              <a:rPr lang="en-US" sz="3000" dirty="0" err="1"/>
              <a:t>Pharma</a:t>
            </a:r>
            <a:endParaRPr lang="en-US" sz="3000" dirty="0"/>
          </a:p>
          <a:p>
            <a:pPr lvl="1"/>
            <a:r>
              <a:rPr lang="en-US" sz="3000" dirty="0"/>
              <a:t>Pain Medicine for cancer patients non habit forming</a:t>
            </a:r>
          </a:p>
          <a:p>
            <a:pPr lvl="1"/>
            <a:r>
              <a:rPr lang="en-US" sz="3000" dirty="0"/>
              <a:t>Executives knew it could be addicting</a:t>
            </a:r>
          </a:p>
          <a:p>
            <a:pPr lvl="1"/>
            <a:r>
              <a:rPr lang="en-US" sz="3000" dirty="0"/>
              <a:t>Continued to market as though it was not addicting</a:t>
            </a:r>
          </a:p>
          <a:p>
            <a:pPr lvl="1"/>
            <a:r>
              <a:rPr lang="en-US" sz="3000" dirty="0"/>
              <a:t>Executives indicted… $35 million in legal fines</a:t>
            </a:r>
          </a:p>
          <a:p>
            <a:pPr lvl="1"/>
            <a:r>
              <a:rPr lang="en-US" sz="3000" dirty="0"/>
              <a:t>Company paid $600 million to settle a lawsuit</a:t>
            </a:r>
          </a:p>
          <a:p>
            <a:pPr marL="457200" lvl="1" indent="0">
              <a:buNone/>
            </a:pPr>
            <a:endParaRPr lang="en-US" sz="3000" dirty="0"/>
          </a:p>
          <a:p>
            <a:pPr marL="57150" indent="0">
              <a:buNone/>
            </a:pPr>
            <a:r>
              <a:rPr lang="en-US" sz="3000" dirty="0"/>
              <a:t>Did the short Run Profit pay off…. Was it ethical?</a:t>
            </a:r>
          </a:p>
          <a:p>
            <a:pPr lvl="1"/>
            <a:endParaRPr lang="en-US" dirty="0"/>
          </a:p>
        </p:txBody>
      </p:sp>
    </p:spTree>
    <p:extLst>
      <p:ext uri="{BB962C8B-B14F-4D97-AF65-F5344CB8AC3E}">
        <p14:creationId xmlns:p14="http://schemas.microsoft.com/office/powerpoint/2010/main" val="124874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SET REALISTIC GOALS</a:t>
            </a:r>
          </a:p>
        </p:txBody>
      </p:sp>
      <p:sp>
        <p:nvSpPr>
          <p:cNvPr id="3" name="Content Placeholder 2"/>
          <p:cNvSpPr>
            <a:spLocks noGrp="1"/>
          </p:cNvSpPr>
          <p:nvPr>
            <p:ph sz="quarter" idx="1"/>
          </p:nvPr>
        </p:nvSpPr>
        <p:spPr>
          <a:xfrm>
            <a:off x="914400" y="2057400"/>
            <a:ext cx="7772400" cy="3962400"/>
          </a:xfrm>
        </p:spPr>
        <p:txBody>
          <a:bodyPr/>
          <a:lstStyle/>
          <a:p>
            <a:pPr marL="0" indent="0">
              <a:buNone/>
            </a:pPr>
            <a:r>
              <a:rPr lang="en-US" sz="4400" dirty="0"/>
              <a:t>Unattainable goals create an the incentive to “cheat” in order to achieve management’s goals.</a:t>
            </a:r>
          </a:p>
          <a:p>
            <a:endParaRPr lang="en-US" sz="3600" dirty="0"/>
          </a:p>
          <a:p>
            <a:pPr marL="0" indent="0">
              <a:buNone/>
            </a:pPr>
            <a:endParaRPr lang="en-US" dirty="0"/>
          </a:p>
        </p:txBody>
      </p:sp>
    </p:spTree>
    <p:extLst>
      <p:ext uri="{BB962C8B-B14F-4D97-AF65-F5344CB8AC3E}">
        <p14:creationId xmlns:p14="http://schemas.microsoft.com/office/powerpoint/2010/main" val="57906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C00000"/>
                </a:solidFill>
                <a:effectLst>
                  <a:outerShdw blurRad="38100" dist="38100" dir="2700000" algn="tl">
                    <a:srgbClr val="000000">
                      <a:alpha val="43137"/>
                    </a:srgbClr>
                  </a:outerShdw>
                </a:effectLst>
              </a:rPr>
              <a:t>EXECUTIVE COMPENSATION </a:t>
            </a:r>
            <a:br>
              <a:rPr lang="en-US" b="1" dirty="0">
                <a:solidFill>
                  <a:srgbClr val="C00000"/>
                </a:solidFill>
                <a:effectLst>
                  <a:outerShdw blurRad="38100" dist="38100" dir="2700000" algn="tl">
                    <a:srgbClr val="000000">
                      <a:alpha val="43137"/>
                    </a:srgbClr>
                  </a:outerShdw>
                </a:effectLst>
              </a:rPr>
            </a:br>
            <a:r>
              <a:rPr lang="en-US" b="1" dirty="0">
                <a:solidFill>
                  <a:srgbClr val="C00000"/>
                </a:solidFill>
                <a:effectLst>
                  <a:outerShdw blurRad="38100" dist="38100" dir="2700000" algn="tl">
                    <a:srgbClr val="000000">
                      <a:alpha val="43137"/>
                    </a:srgbClr>
                  </a:outerShdw>
                </a:effectLst>
              </a:rPr>
              <a:t>Is this an Ethical Problem?</a:t>
            </a:r>
          </a:p>
        </p:txBody>
      </p:sp>
      <p:sp>
        <p:nvSpPr>
          <p:cNvPr id="4" name="Content Placeholder 3"/>
          <p:cNvSpPr>
            <a:spLocks noGrp="1"/>
          </p:cNvSpPr>
          <p:nvPr>
            <p:ph sz="quarter" idx="1"/>
          </p:nvPr>
        </p:nvSpPr>
        <p:spPr>
          <a:xfrm>
            <a:off x="914400" y="1447800"/>
            <a:ext cx="7772400" cy="4832092"/>
          </a:xfrm>
          <a:prstGeom prst="rect">
            <a:avLst/>
          </a:prstGeom>
          <a:solidFill>
            <a:schemeClr val="bg1"/>
          </a:solidFill>
        </p:spPr>
        <p:txBody>
          <a:bodyPr wrap="square">
            <a:spAutoFit/>
          </a:bodyPr>
          <a:lstStyle/>
          <a:p>
            <a:pPr marL="0" indent="0">
              <a:buNone/>
            </a:pPr>
            <a:r>
              <a:rPr lang="en-US" sz="4400" dirty="0"/>
              <a:t>Bonuses based on selling risky assets to investors or artificially inflating a corporation’s stock price encourage officers to take bigger risks, for which they may receive greater rewards even if the assets later fail or the stock price later falls.</a:t>
            </a:r>
          </a:p>
        </p:txBody>
      </p:sp>
    </p:spTree>
    <p:extLst>
      <p:ext uri="{BB962C8B-B14F-4D97-AF65-F5344CB8AC3E}">
        <p14:creationId xmlns:p14="http://schemas.microsoft.com/office/powerpoint/2010/main" val="265084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LOOKING THE OTHER WAY</a:t>
            </a:r>
          </a:p>
        </p:txBody>
      </p:sp>
      <p:sp>
        <p:nvSpPr>
          <p:cNvPr id="3" name="Content Placeholder 2"/>
          <p:cNvSpPr>
            <a:spLocks noGrp="1"/>
          </p:cNvSpPr>
          <p:nvPr>
            <p:ph sz="quarter" idx="1"/>
          </p:nvPr>
        </p:nvSpPr>
        <p:spPr>
          <a:xfrm>
            <a:off x="914400" y="1600200"/>
            <a:ext cx="7772400" cy="4419600"/>
          </a:xfrm>
        </p:spPr>
        <p:txBody>
          <a:bodyPr>
            <a:normAutofit/>
          </a:bodyPr>
          <a:lstStyle/>
          <a:p>
            <a:pPr marL="0" indent="0">
              <a:buNone/>
            </a:pPr>
            <a:r>
              <a:rPr lang="en-US" sz="3200" dirty="0"/>
              <a:t>Managers and leaders sometimes look the other way… maybe simply because they want to be friends with employees or considered a cool boss.</a:t>
            </a:r>
          </a:p>
          <a:p>
            <a:pPr marL="0" indent="0">
              <a:buNone/>
            </a:pPr>
            <a:endParaRPr lang="en-US" sz="3200" dirty="0"/>
          </a:p>
          <a:p>
            <a:pPr marL="0" indent="0">
              <a:buNone/>
            </a:pPr>
            <a:r>
              <a:rPr lang="en-US" sz="3200" dirty="0"/>
              <a:t>Address unethical conduct by employees immediately.  Looking the other way as a manager or in a leadership position encourages others to engage in unethical conduct</a:t>
            </a:r>
            <a:r>
              <a:rPr lang="en-US" dirty="0"/>
              <a:t>.</a:t>
            </a:r>
          </a:p>
        </p:txBody>
      </p:sp>
    </p:spTree>
    <p:extLst>
      <p:ext uri="{BB962C8B-B14F-4D97-AF65-F5344CB8AC3E}">
        <p14:creationId xmlns:p14="http://schemas.microsoft.com/office/powerpoint/2010/main" val="81472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10600" cy="1143000"/>
          </a:xfrm>
        </p:spPr>
        <p:txBody>
          <a:bodyPr/>
          <a:lstStyle/>
          <a:p>
            <a:pPr algn="ctr"/>
            <a:r>
              <a:rPr lang="en-US" b="1" dirty="0">
                <a:solidFill>
                  <a:schemeClr val="accent2"/>
                </a:solidFill>
              </a:rPr>
              <a:t>ETHICAL TRANSGRESSIONS</a:t>
            </a:r>
          </a:p>
        </p:txBody>
      </p:sp>
      <p:sp>
        <p:nvSpPr>
          <p:cNvPr id="3" name="Content Placeholder 2"/>
          <p:cNvSpPr>
            <a:spLocks noGrp="1"/>
          </p:cNvSpPr>
          <p:nvPr>
            <p:ph sz="quarter" idx="1"/>
          </p:nvPr>
        </p:nvSpPr>
        <p:spPr>
          <a:xfrm>
            <a:off x="304800" y="1447800"/>
            <a:ext cx="8839200" cy="4953000"/>
          </a:xfrm>
        </p:spPr>
        <p:txBody>
          <a:bodyPr>
            <a:noAutofit/>
          </a:bodyPr>
          <a:lstStyle/>
          <a:p>
            <a:pPr marL="0" indent="0">
              <a:buNone/>
            </a:pPr>
            <a:r>
              <a:rPr lang="en-US" sz="3600" dirty="0"/>
              <a:t>Corporate Stock Buy Backs…. corporation’s officers use corporate funds to buy shares its own stock on the open market, artificially boosting the stock’s market price. SUPPLY and DEMAND.  $1.4 Trillion 2005-2007…</a:t>
            </a:r>
          </a:p>
          <a:p>
            <a:pPr marL="0" indent="0">
              <a:buNone/>
            </a:pPr>
            <a:endParaRPr lang="en-US" sz="3600" dirty="0"/>
          </a:p>
          <a:p>
            <a:pPr marL="0" indent="0">
              <a:buNone/>
            </a:pPr>
            <a:r>
              <a:rPr lang="en-US" sz="3600" dirty="0"/>
              <a:t>AIG… business of insuring investments it did not understand…. Needed $200 billion bail out. Then $400k retreat and bonuses… GREED</a:t>
            </a:r>
          </a:p>
        </p:txBody>
      </p:sp>
    </p:spTree>
    <p:extLst>
      <p:ext uri="{BB962C8B-B14F-4D97-AF65-F5344CB8AC3E}">
        <p14:creationId xmlns:p14="http://schemas.microsoft.com/office/powerpoint/2010/main" val="202183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LACK OF ETHICS BY LEADERSHIP</a:t>
            </a:r>
          </a:p>
        </p:txBody>
      </p:sp>
      <p:sp>
        <p:nvSpPr>
          <p:cNvPr id="3" name="Content Placeholder 2"/>
          <p:cNvSpPr>
            <a:spLocks noGrp="1"/>
          </p:cNvSpPr>
          <p:nvPr>
            <p:ph sz="quarter" idx="1"/>
          </p:nvPr>
        </p:nvSpPr>
        <p:spPr>
          <a:xfrm>
            <a:off x="228600" y="1447800"/>
            <a:ext cx="8686800" cy="4572000"/>
          </a:xfrm>
        </p:spPr>
        <p:txBody>
          <a:bodyPr>
            <a:normAutofit/>
          </a:bodyPr>
          <a:lstStyle/>
          <a:p>
            <a:r>
              <a:rPr lang="en-US" dirty="0"/>
              <a:t>If top executives are not acting ethically… no one else will…. Lowering the bar.</a:t>
            </a:r>
          </a:p>
          <a:p>
            <a:r>
              <a:rPr lang="en-US" dirty="0"/>
              <a:t>If top executives set unrealistic goals unethical conduct… people are afraid to be fired.</a:t>
            </a:r>
          </a:p>
          <a:p>
            <a:r>
              <a:rPr lang="en-US" dirty="0"/>
              <a:t>Executives who “look the other way”…. Joe </a:t>
            </a:r>
            <a:r>
              <a:rPr lang="en-US" dirty="0" err="1"/>
              <a:t>Paterno</a:t>
            </a:r>
            <a:r>
              <a:rPr lang="en-US" dirty="0"/>
              <a:t>…</a:t>
            </a:r>
          </a:p>
          <a:p>
            <a:r>
              <a:rPr lang="en-US" dirty="0"/>
              <a:t>Ethical Checklists </a:t>
            </a:r>
          </a:p>
          <a:p>
            <a:pPr lvl="1"/>
            <a:r>
              <a:rPr lang="en-US" dirty="0"/>
              <a:t>Remind executive of ethical standards</a:t>
            </a:r>
          </a:p>
          <a:p>
            <a:pPr lvl="1"/>
            <a:r>
              <a:rPr lang="en-US" dirty="0"/>
              <a:t>Allow executives to reflect on their own conduct</a:t>
            </a:r>
          </a:p>
          <a:p>
            <a:endParaRPr lang="en-US" dirty="0"/>
          </a:p>
        </p:txBody>
      </p:sp>
    </p:spTree>
    <p:extLst>
      <p:ext uri="{BB962C8B-B14F-4D97-AF65-F5344CB8AC3E}">
        <p14:creationId xmlns:p14="http://schemas.microsoft.com/office/powerpoint/2010/main" val="38522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rmAutofit fontScale="90000"/>
          </a:bodyPr>
          <a:lstStyle/>
          <a:p>
            <a:r>
              <a:rPr lang="en-US" b="1" dirty="0">
                <a:solidFill>
                  <a:srgbClr val="C00000"/>
                </a:solidFill>
                <a:effectLst>
                  <a:outerShdw blurRad="38100" dist="38100" dir="2700000" algn="tl">
                    <a:srgbClr val="000000">
                      <a:alpha val="43137"/>
                    </a:srgbClr>
                  </a:outerShdw>
                </a:effectLst>
              </a:rPr>
              <a:t>HOW TO ENCOURAGE ETHICAL CONDUCT</a:t>
            </a:r>
          </a:p>
        </p:txBody>
      </p:sp>
      <p:sp>
        <p:nvSpPr>
          <p:cNvPr id="3" name="Content Placeholder 2"/>
          <p:cNvSpPr>
            <a:spLocks noGrp="1"/>
          </p:cNvSpPr>
          <p:nvPr>
            <p:ph sz="quarter" idx="1"/>
          </p:nvPr>
        </p:nvSpPr>
        <p:spPr/>
        <p:txBody>
          <a:bodyPr>
            <a:normAutofit/>
          </a:bodyPr>
          <a:lstStyle/>
          <a:p>
            <a:r>
              <a:rPr lang="en-US" sz="3600" dirty="0"/>
              <a:t>Have a Code of Ethics</a:t>
            </a:r>
          </a:p>
          <a:p>
            <a:endParaRPr lang="en-US" sz="3600" dirty="0"/>
          </a:p>
          <a:p>
            <a:r>
              <a:rPr lang="en-US" sz="3600" dirty="0"/>
              <a:t>Have Training in Ethics </a:t>
            </a:r>
          </a:p>
          <a:p>
            <a:endParaRPr lang="en-US" sz="3600" dirty="0"/>
          </a:p>
          <a:p>
            <a:r>
              <a:rPr lang="en-US" sz="3600" dirty="0"/>
              <a:t>Costco</a:t>
            </a:r>
          </a:p>
          <a:p>
            <a:pPr lvl="1"/>
            <a:r>
              <a:rPr lang="en-US" sz="3600" dirty="0"/>
              <a:t>Tell Employees your Expectations </a:t>
            </a:r>
            <a:r>
              <a:rPr lang="en-US" sz="2800" dirty="0"/>
              <a:t>(tipping)</a:t>
            </a:r>
          </a:p>
          <a:p>
            <a:pPr lvl="1"/>
            <a:r>
              <a:rPr lang="en-US" sz="3600" dirty="0"/>
              <a:t>Cover all the Basis</a:t>
            </a:r>
          </a:p>
          <a:p>
            <a:pPr lvl="1"/>
            <a:endParaRPr lang="en-US" dirty="0"/>
          </a:p>
          <a:p>
            <a:endParaRPr lang="en-US" dirty="0"/>
          </a:p>
        </p:txBody>
      </p:sp>
    </p:spTree>
    <p:extLst>
      <p:ext uri="{BB962C8B-B14F-4D97-AF65-F5344CB8AC3E}">
        <p14:creationId xmlns:p14="http://schemas.microsoft.com/office/powerpoint/2010/main" val="253428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a:solidFill>
                  <a:schemeClr val="accent2"/>
                </a:solidFill>
              </a:rPr>
              <a:t>ETHICAL REASONING</a:t>
            </a:r>
          </a:p>
        </p:txBody>
      </p:sp>
      <p:sp>
        <p:nvSpPr>
          <p:cNvPr id="3" name="Content Placeholder 2"/>
          <p:cNvSpPr>
            <a:spLocks noGrp="1"/>
          </p:cNvSpPr>
          <p:nvPr>
            <p:ph sz="quarter" idx="1"/>
          </p:nvPr>
        </p:nvSpPr>
        <p:spPr>
          <a:xfrm>
            <a:off x="457200" y="1143000"/>
            <a:ext cx="8229600" cy="5562600"/>
          </a:xfrm>
        </p:spPr>
        <p:txBody>
          <a:bodyPr>
            <a:normAutofit lnSpcReduction="10000"/>
          </a:bodyPr>
          <a:lstStyle/>
          <a:p>
            <a:pPr marL="0" indent="0">
              <a:buNone/>
            </a:pPr>
            <a:r>
              <a:rPr lang="en-US" sz="2800" dirty="0"/>
              <a:t>A reasoning process in which an individual links his moral convictions or ethical standards to a particular situation.</a:t>
            </a:r>
          </a:p>
          <a:p>
            <a:pPr marL="320040" lvl="1" indent="0">
              <a:buNone/>
            </a:pPr>
            <a:r>
              <a:rPr lang="en-US" sz="2800" b="1" dirty="0">
                <a:solidFill>
                  <a:srgbClr val="C00000"/>
                </a:solidFill>
              </a:rPr>
              <a:t>Duty Based Ethics (focus on actions)</a:t>
            </a:r>
          </a:p>
          <a:p>
            <a:pPr marL="594360" lvl="2" indent="0">
              <a:buNone/>
            </a:pPr>
            <a:r>
              <a:rPr lang="en-US" sz="2800" dirty="0"/>
              <a:t>Religion Based- rules like 10 Commandments.</a:t>
            </a:r>
          </a:p>
          <a:p>
            <a:pPr marL="594360" lvl="2" indent="0">
              <a:buNone/>
            </a:pPr>
            <a:r>
              <a:rPr lang="en-US" sz="2800" dirty="0"/>
              <a:t>Philosophy Based – 	evaluate actions as if everyone acted the same way.</a:t>
            </a:r>
          </a:p>
          <a:p>
            <a:pPr marL="320040" lvl="1" indent="0">
              <a:buNone/>
            </a:pPr>
            <a:endParaRPr lang="en-US" sz="2800" dirty="0"/>
          </a:p>
          <a:p>
            <a:pPr marL="320040" lvl="1" indent="0">
              <a:buNone/>
            </a:pPr>
            <a:r>
              <a:rPr lang="en-US" sz="2800" b="1" dirty="0">
                <a:solidFill>
                  <a:srgbClr val="C00000"/>
                </a:solidFill>
              </a:rPr>
              <a:t>Outcome Based Ethics (focus on consequences)</a:t>
            </a:r>
          </a:p>
          <a:p>
            <a:pPr marL="594360" lvl="2" indent="0">
              <a:buNone/>
            </a:pPr>
            <a:r>
              <a:rPr lang="en-US" sz="2800" dirty="0"/>
              <a:t>Utilitarianism – greatest good for the greatest number.</a:t>
            </a:r>
          </a:p>
          <a:p>
            <a:pPr marL="868680" lvl="3" indent="0">
              <a:buNone/>
            </a:pPr>
            <a:r>
              <a:rPr lang="en-US" sz="2800" dirty="0"/>
              <a:t>Identify which group will be affected by action</a:t>
            </a:r>
          </a:p>
          <a:p>
            <a:pPr marL="868680" lvl="3" indent="0">
              <a:buNone/>
            </a:pPr>
            <a:r>
              <a:rPr lang="en-US" sz="2800" dirty="0"/>
              <a:t>Cost benefit analysis Chose action with maximum society utility (greatest positive)</a:t>
            </a:r>
            <a:r>
              <a:rPr lang="en-US" sz="2800" dirty="0">
                <a:hlinkClick r:id="rId2"/>
              </a:rPr>
              <a:t>The Big Bang Utilitarianism</a:t>
            </a:r>
            <a:endParaRPr lang="en-US" sz="28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3125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Sarbanes-Oxley Act of 2002 </a:t>
            </a:r>
          </a:p>
        </p:txBody>
      </p:sp>
      <p:sp>
        <p:nvSpPr>
          <p:cNvPr id="3" name="Content Placeholder 2"/>
          <p:cNvSpPr>
            <a:spLocks noGrp="1"/>
          </p:cNvSpPr>
          <p:nvPr>
            <p:ph sz="quarter" idx="1"/>
          </p:nvPr>
        </p:nvSpPr>
        <p:spPr/>
        <p:txBody>
          <a:bodyPr>
            <a:noAutofit/>
          </a:bodyPr>
          <a:lstStyle/>
          <a:p>
            <a:pPr marL="0" indent="0">
              <a:buNone/>
            </a:pPr>
            <a:r>
              <a:rPr lang="en-US" sz="4000" dirty="0"/>
              <a:t>Requires publicly-traded corporations to set up programs to enable employees to confidentially report certain types of suspected illegal or unethical behavior.  Some companies encourage employees to report illegal or unethical behavior that is outside the scope of Sarbanes-Oxley</a:t>
            </a:r>
          </a:p>
        </p:txBody>
      </p:sp>
    </p:spTree>
    <p:extLst>
      <p:ext uri="{BB962C8B-B14F-4D97-AF65-F5344CB8AC3E}">
        <p14:creationId xmlns:p14="http://schemas.microsoft.com/office/powerpoint/2010/main" val="81996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C00000"/>
                </a:solidFill>
              </a:rPr>
              <a:t>Ethicspoint</a:t>
            </a:r>
            <a:r>
              <a:rPr lang="en-US" b="1" dirty="0">
                <a:solidFill>
                  <a:srgbClr val="C00000"/>
                </a:solidFill>
              </a:rPr>
              <a:t>™</a:t>
            </a:r>
          </a:p>
        </p:txBody>
      </p:sp>
      <p:sp>
        <p:nvSpPr>
          <p:cNvPr id="3" name="Content Placeholder 2"/>
          <p:cNvSpPr>
            <a:spLocks noGrp="1"/>
          </p:cNvSpPr>
          <p:nvPr>
            <p:ph sz="quarter" idx="1"/>
          </p:nvPr>
        </p:nvSpPr>
        <p:spPr>
          <a:xfrm>
            <a:off x="838200" y="1295400"/>
            <a:ext cx="7772400" cy="5029200"/>
          </a:xfrm>
        </p:spPr>
        <p:txBody>
          <a:bodyPr>
            <a:normAutofit fontScale="92500"/>
          </a:bodyPr>
          <a:lstStyle/>
          <a:p>
            <a:pPr marL="0" indent="0">
              <a:buNone/>
            </a:pPr>
            <a:r>
              <a:rPr lang="en-US" sz="4000" dirty="0"/>
              <a:t>Confidential Web-based reporting systems, like </a:t>
            </a:r>
            <a:r>
              <a:rPr lang="en-US" sz="4000" dirty="0" err="1"/>
              <a:t>Ethicspoint</a:t>
            </a:r>
            <a:r>
              <a:rPr lang="en-US" sz="4000" dirty="0"/>
              <a:t>™, allow employees of subscribing companies to report suspected behavior to a third party, which then alerts the subscribing company’s management or audit committee of reported information.</a:t>
            </a:r>
          </a:p>
          <a:p>
            <a:pPr marL="0" indent="0">
              <a:buNone/>
            </a:pPr>
            <a:br>
              <a:rPr lang="en-US" sz="4000" dirty="0"/>
            </a:br>
            <a:r>
              <a:rPr lang="en-US" sz="4000" dirty="0"/>
              <a:t>voluntary right now</a:t>
            </a:r>
          </a:p>
        </p:txBody>
      </p:sp>
    </p:spTree>
    <p:extLst>
      <p:ext uri="{BB962C8B-B14F-4D97-AF65-F5344CB8AC3E}">
        <p14:creationId xmlns:p14="http://schemas.microsoft.com/office/powerpoint/2010/main" val="144919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a:solidFill>
                  <a:schemeClr val="accent2"/>
                </a:solidFill>
              </a:rPr>
              <a:t>ETHICAL REASONING</a:t>
            </a:r>
          </a:p>
        </p:txBody>
      </p:sp>
      <p:sp>
        <p:nvSpPr>
          <p:cNvPr id="3" name="Content Placeholder 2"/>
          <p:cNvSpPr>
            <a:spLocks noGrp="1"/>
          </p:cNvSpPr>
          <p:nvPr>
            <p:ph sz="quarter" idx="1"/>
          </p:nvPr>
        </p:nvSpPr>
        <p:spPr>
          <a:xfrm>
            <a:off x="457200" y="1143000"/>
            <a:ext cx="8229600" cy="5562600"/>
          </a:xfrm>
        </p:spPr>
        <p:txBody>
          <a:bodyPr>
            <a:normAutofit lnSpcReduction="10000"/>
          </a:bodyPr>
          <a:lstStyle/>
          <a:p>
            <a:pPr marL="0" indent="0">
              <a:buNone/>
            </a:pPr>
            <a:r>
              <a:rPr lang="en-US" sz="2800" dirty="0"/>
              <a:t>A reasoning process in which an individual links his moral convictions or ethical standards to a particular situation.</a:t>
            </a:r>
          </a:p>
          <a:p>
            <a:pPr marL="320040" lvl="1" indent="0">
              <a:buNone/>
            </a:pPr>
            <a:r>
              <a:rPr lang="en-US" sz="2800" b="1" dirty="0">
                <a:solidFill>
                  <a:srgbClr val="C00000"/>
                </a:solidFill>
              </a:rPr>
              <a:t>Duty Based Ethics (focus on actions)</a:t>
            </a:r>
          </a:p>
          <a:p>
            <a:pPr marL="594360" lvl="2" indent="0">
              <a:buNone/>
            </a:pPr>
            <a:r>
              <a:rPr lang="en-US" sz="2800" dirty="0"/>
              <a:t>Religion Based- rules like 10 Commandments.</a:t>
            </a:r>
          </a:p>
          <a:p>
            <a:pPr marL="594360" lvl="2" indent="0">
              <a:buNone/>
            </a:pPr>
            <a:r>
              <a:rPr lang="en-US" sz="2800" dirty="0"/>
              <a:t>Philosophy Based – 	evaluate actions as if everyone acted the same way.</a:t>
            </a:r>
          </a:p>
          <a:p>
            <a:pPr marL="320040" lvl="1" indent="0">
              <a:buNone/>
            </a:pPr>
            <a:endParaRPr lang="en-US" sz="2800" dirty="0"/>
          </a:p>
          <a:p>
            <a:pPr marL="320040" lvl="1" indent="0">
              <a:buNone/>
            </a:pPr>
            <a:r>
              <a:rPr lang="en-US" sz="2800" b="1" dirty="0">
                <a:solidFill>
                  <a:srgbClr val="C00000"/>
                </a:solidFill>
              </a:rPr>
              <a:t>Outcome Based Ethics (focus on consequences)</a:t>
            </a:r>
          </a:p>
          <a:p>
            <a:pPr marL="594360" lvl="2" indent="0">
              <a:buNone/>
            </a:pPr>
            <a:r>
              <a:rPr lang="en-US" sz="2800" dirty="0"/>
              <a:t>Utilitarianism – greatest good for the greatest number.</a:t>
            </a:r>
          </a:p>
          <a:p>
            <a:pPr marL="868680" lvl="3" indent="0">
              <a:buNone/>
            </a:pPr>
            <a:r>
              <a:rPr lang="en-US" sz="2800" dirty="0"/>
              <a:t>Identify which group will be affected by action</a:t>
            </a:r>
          </a:p>
          <a:p>
            <a:pPr marL="868680" lvl="3" indent="0">
              <a:buNone/>
            </a:pPr>
            <a:r>
              <a:rPr lang="en-US" sz="2800" dirty="0"/>
              <a:t>Cost benefit analysis Chose action with maximum society utility (greatest positive)</a:t>
            </a:r>
            <a:r>
              <a:rPr lang="en-US" sz="2800" dirty="0">
                <a:hlinkClick r:id="rId2"/>
              </a:rPr>
              <a:t>The Big Bang Utilitarianism</a:t>
            </a:r>
            <a:endParaRPr lang="en-US" sz="28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41007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r>
              <a:rPr lang="en-US" b="1" dirty="0">
                <a:solidFill>
                  <a:srgbClr val="C00000"/>
                </a:solidFill>
              </a:rPr>
              <a:t>HOLDING BUSINESS RESPONSIBLE</a:t>
            </a:r>
          </a:p>
        </p:txBody>
      </p:sp>
      <p:sp>
        <p:nvSpPr>
          <p:cNvPr id="3" name="Content Placeholder 2"/>
          <p:cNvSpPr>
            <a:spLocks noGrp="1"/>
          </p:cNvSpPr>
          <p:nvPr>
            <p:ph sz="quarter" idx="1"/>
          </p:nvPr>
        </p:nvSpPr>
        <p:spPr>
          <a:xfrm>
            <a:off x="228600" y="1447800"/>
            <a:ext cx="8915400" cy="4572000"/>
          </a:xfrm>
        </p:spPr>
        <p:txBody>
          <a:bodyPr>
            <a:normAutofit fontScale="70000" lnSpcReduction="20000"/>
          </a:bodyPr>
          <a:lstStyle/>
          <a:p>
            <a:pPr marL="320040" lvl="1" indent="0">
              <a:buNone/>
            </a:pPr>
            <a:r>
              <a:rPr lang="en-US" sz="4000" dirty="0"/>
              <a:t>Corporate Social Responsibility…The idea that corporations, and those who run them, should act ethically and in society’s best interests, not just their shareholders’ best interest. </a:t>
            </a:r>
          </a:p>
          <a:p>
            <a:pPr marL="320040" lvl="1" indent="0">
              <a:buNone/>
            </a:pPr>
            <a:r>
              <a:rPr lang="en-US" sz="4000" dirty="0">
                <a:hlinkClick r:id="rId2"/>
              </a:rPr>
              <a:t>Social Responsibility</a:t>
            </a:r>
            <a:endParaRPr lang="en-US" sz="4000" dirty="0"/>
          </a:p>
          <a:p>
            <a:pPr marL="320040" lvl="1" indent="0">
              <a:buNone/>
            </a:pPr>
            <a:endParaRPr lang="en-US" sz="4000" dirty="0"/>
          </a:p>
          <a:p>
            <a:pPr marL="320040" lvl="1" indent="0">
              <a:buNone/>
            </a:pPr>
            <a:r>
              <a:rPr lang="en-US" sz="4000" dirty="0"/>
              <a:t>Can be driven by stakeholders </a:t>
            </a:r>
            <a:r>
              <a:rPr lang="en-US" sz="4000" dirty="0">
                <a:solidFill>
                  <a:srgbClr val="C00000"/>
                </a:solidFill>
              </a:rPr>
              <a:t>TAKING ACTION </a:t>
            </a:r>
            <a:r>
              <a:rPr lang="en-US" sz="4000" dirty="0"/>
              <a:t>… corporations should be accountable to society…. </a:t>
            </a:r>
            <a:r>
              <a:rPr lang="en-US" sz="4000" dirty="0">
                <a:solidFill>
                  <a:srgbClr val="C00000"/>
                </a:solidFill>
              </a:rPr>
              <a:t>Boycotts  or other protests </a:t>
            </a:r>
          </a:p>
          <a:p>
            <a:pPr marL="320040" lvl="1" indent="0">
              <a:buNone/>
            </a:pPr>
            <a:endParaRPr lang="en-US" sz="4000" dirty="0"/>
          </a:p>
          <a:p>
            <a:pPr marL="320040" lvl="1" indent="0">
              <a:buNone/>
            </a:pPr>
            <a:r>
              <a:rPr lang="en-US" sz="4000" dirty="0"/>
              <a:t>Corporate Citizenship – Will Corporations decide to take responsibility to use wealth and power in socially benefiting ways?</a:t>
            </a:r>
          </a:p>
          <a:p>
            <a:endParaRPr lang="en-US" dirty="0"/>
          </a:p>
        </p:txBody>
      </p:sp>
    </p:spTree>
    <p:extLst>
      <p:ext uri="{BB962C8B-B14F-4D97-AF65-F5344CB8AC3E}">
        <p14:creationId xmlns:p14="http://schemas.microsoft.com/office/powerpoint/2010/main" val="32142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b="1" dirty="0">
                <a:solidFill>
                  <a:schemeClr val="accent2"/>
                </a:solidFill>
              </a:rPr>
              <a:t>APPROACH TO ETHICAL DECISIONS</a:t>
            </a:r>
          </a:p>
        </p:txBody>
      </p:sp>
      <p:sp>
        <p:nvSpPr>
          <p:cNvPr id="3" name="Content Placeholder 2"/>
          <p:cNvSpPr>
            <a:spLocks noGrp="1"/>
          </p:cNvSpPr>
          <p:nvPr>
            <p:ph sz="quarter" idx="1"/>
          </p:nvPr>
        </p:nvSpPr>
        <p:spPr>
          <a:xfrm>
            <a:off x="914400" y="685800"/>
            <a:ext cx="7848600" cy="5867400"/>
          </a:xfrm>
          <a:solidFill>
            <a:schemeClr val="bg1">
              <a:lumMod val="65000"/>
            </a:schemeClr>
          </a:solidFill>
        </p:spPr>
        <p:txBody>
          <a:bodyPr>
            <a:normAutofit lnSpcReduction="10000"/>
          </a:bodyPr>
          <a:lstStyle/>
          <a:p>
            <a:pPr>
              <a:buFont typeface="Arial" pitchFamily="34" charset="0"/>
              <a:buChar char="•"/>
            </a:pPr>
            <a:r>
              <a:rPr lang="en-US" sz="3600" dirty="0"/>
              <a:t>Is it Legal?... Ignorance no excuse</a:t>
            </a:r>
          </a:p>
          <a:p>
            <a:pPr>
              <a:buFont typeface="Arial" pitchFamily="34" charset="0"/>
              <a:buChar char="•"/>
            </a:pPr>
            <a:r>
              <a:rPr lang="en-US" sz="3600" dirty="0"/>
              <a:t>Is it consistent with internal rules and procedures?</a:t>
            </a:r>
          </a:p>
          <a:p>
            <a:pPr>
              <a:buFont typeface="Arial" pitchFamily="34" charset="0"/>
              <a:buChar char="•"/>
            </a:pPr>
            <a:r>
              <a:rPr lang="en-US" sz="3600" dirty="0"/>
              <a:t>Will it reinforce society’s values?</a:t>
            </a:r>
          </a:p>
          <a:p>
            <a:pPr>
              <a:buFont typeface="Arial" pitchFamily="34" charset="0"/>
              <a:buChar char="•"/>
            </a:pPr>
            <a:r>
              <a:rPr lang="en-US" sz="3600" dirty="0"/>
              <a:t>Does the action fit within your own conscience… will you sleep at night? Guilt? Headline news</a:t>
            </a:r>
          </a:p>
          <a:p>
            <a:pPr>
              <a:buFont typeface="Arial" pitchFamily="34" charset="0"/>
              <a:buChar char="•"/>
            </a:pPr>
            <a:r>
              <a:rPr lang="en-US" sz="3600" dirty="0"/>
              <a:t>Will you be living up to commitments made and trust in business world</a:t>
            </a:r>
          </a:p>
          <a:p>
            <a:pPr>
              <a:buFont typeface="Arial" pitchFamily="34" charset="0"/>
              <a:buChar char="•"/>
            </a:pPr>
            <a:r>
              <a:rPr lang="en-US" sz="3600" dirty="0"/>
              <a:t>Would your hero do it?</a:t>
            </a:r>
          </a:p>
          <a:p>
            <a:endParaRPr lang="en-US" dirty="0"/>
          </a:p>
        </p:txBody>
      </p:sp>
    </p:spTree>
    <p:extLst>
      <p:ext uri="{BB962C8B-B14F-4D97-AF65-F5344CB8AC3E}">
        <p14:creationId xmlns:p14="http://schemas.microsoft.com/office/powerpoint/2010/main" val="119843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55CF-1E84-4F87-B50A-9122FAE785EF}"/>
              </a:ext>
            </a:extLst>
          </p:cNvPr>
          <p:cNvSpPr>
            <a:spLocks noGrp="1"/>
          </p:cNvSpPr>
          <p:nvPr>
            <p:ph type="title"/>
          </p:nvPr>
        </p:nvSpPr>
        <p:spPr>
          <a:xfrm>
            <a:off x="914400" y="228600"/>
            <a:ext cx="7848600" cy="1828800"/>
          </a:xfrm>
        </p:spPr>
        <p:txBody>
          <a:bodyPr>
            <a:normAutofit fontScale="90000"/>
          </a:bodyPr>
          <a:lstStyle/>
          <a:p>
            <a:r>
              <a:rPr lang="en-US" b="1" dirty="0">
                <a:solidFill>
                  <a:srgbClr val="C00000"/>
                </a:solidFill>
              </a:rPr>
              <a:t>Turn it in … IN ONE WEEK</a:t>
            </a:r>
            <a:br>
              <a:rPr lang="en-US" b="1" dirty="0">
                <a:solidFill>
                  <a:srgbClr val="C00000"/>
                </a:solidFill>
              </a:rPr>
            </a:br>
            <a:r>
              <a:rPr lang="en-US" b="1" dirty="0">
                <a:solidFill>
                  <a:srgbClr val="C00000"/>
                </a:solidFill>
              </a:rPr>
              <a:t>Ethical problems in Business today</a:t>
            </a:r>
            <a:br>
              <a:rPr lang="en-US" b="1" dirty="0">
                <a:solidFill>
                  <a:srgbClr val="C00000"/>
                </a:solidFill>
              </a:rPr>
            </a:br>
            <a:r>
              <a:rPr lang="en-US" b="1" dirty="0">
                <a:solidFill>
                  <a:srgbClr val="C00000"/>
                </a:solidFill>
              </a:rPr>
              <a:t>Do you agree. How would you solve?</a:t>
            </a:r>
          </a:p>
        </p:txBody>
      </p:sp>
      <p:sp>
        <p:nvSpPr>
          <p:cNvPr id="3" name="Content Placeholder 2">
            <a:extLst>
              <a:ext uri="{FF2B5EF4-FFF2-40B4-BE49-F238E27FC236}">
                <a16:creationId xmlns:a16="http://schemas.microsoft.com/office/drawing/2014/main" id="{FCFC1154-25FC-42F9-AE98-306871F8E384}"/>
              </a:ext>
            </a:extLst>
          </p:cNvPr>
          <p:cNvSpPr>
            <a:spLocks noGrp="1"/>
          </p:cNvSpPr>
          <p:nvPr>
            <p:ph sz="quarter" idx="1"/>
          </p:nvPr>
        </p:nvSpPr>
        <p:spPr>
          <a:xfrm>
            <a:off x="0" y="1371600"/>
            <a:ext cx="9144000" cy="5486400"/>
          </a:xfrm>
        </p:spPr>
        <p:txBody>
          <a:bodyPr>
            <a:normAutofit/>
          </a:bodyPr>
          <a:lstStyle/>
          <a:p>
            <a:pPr marL="0" indent="0">
              <a:spcBef>
                <a:spcPts val="0"/>
              </a:spcBef>
              <a:spcAft>
                <a:spcPts val="2400"/>
              </a:spcAft>
              <a:buNone/>
            </a:pPr>
            <a:endParaRPr lang="en-US" dirty="0"/>
          </a:p>
          <a:p>
            <a:pPr marL="0" indent="0">
              <a:spcBef>
                <a:spcPts val="0"/>
              </a:spcBef>
              <a:spcAft>
                <a:spcPts val="2400"/>
              </a:spcAft>
              <a:buNone/>
            </a:pPr>
            <a:r>
              <a:rPr lang="en-US" dirty="0"/>
              <a:t>SOCIAL NETWORKING… </a:t>
            </a:r>
            <a:r>
              <a:rPr lang="en-US" sz="2000" dirty="0"/>
              <a:t>COMMENTING ON EMPLOYERS OR CO-WORKING</a:t>
            </a:r>
          </a:p>
          <a:p>
            <a:pPr marL="0" indent="0">
              <a:spcBef>
                <a:spcPts val="0"/>
              </a:spcBef>
              <a:spcAft>
                <a:spcPts val="2400"/>
              </a:spcAft>
              <a:buNone/>
            </a:pPr>
            <a:r>
              <a:rPr lang="en-US" dirty="0"/>
              <a:t>ACCOUNTING… </a:t>
            </a:r>
            <a:r>
              <a:rPr lang="en-US" sz="2000" dirty="0"/>
              <a:t>REVENUE RECOGNITION… COST OF ACQUISITION</a:t>
            </a:r>
          </a:p>
          <a:p>
            <a:pPr marL="0" indent="0">
              <a:spcBef>
                <a:spcPts val="0"/>
              </a:spcBef>
              <a:spcAft>
                <a:spcPts val="2400"/>
              </a:spcAft>
              <a:buNone/>
            </a:pPr>
            <a:r>
              <a:rPr lang="en-US" dirty="0"/>
              <a:t>PROFESSIONAL WORK PLACE RELATIONSHIPS</a:t>
            </a:r>
          </a:p>
          <a:p>
            <a:pPr marL="0" indent="0">
              <a:spcBef>
                <a:spcPts val="0"/>
              </a:spcBef>
              <a:spcAft>
                <a:spcPts val="2400"/>
              </a:spcAft>
              <a:buNone/>
            </a:pPr>
            <a:r>
              <a:rPr lang="en-US" dirty="0"/>
              <a:t>EQUAL PAY FOR EQUAL WORK… Are roles changing</a:t>
            </a:r>
          </a:p>
          <a:p>
            <a:pPr marL="0" indent="0">
              <a:spcBef>
                <a:spcPts val="0"/>
              </a:spcBef>
              <a:spcAft>
                <a:spcPts val="2400"/>
              </a:spcAft>
              <a:buNone/>
            </a:pPr>
            <a:r>
              <a:rPr lang="en-US" dirty="0"/>
              <a:t>TRANSPARENCY… </a:t>
            </a:r>
            <a:r>
              <a:rPr lang="en-US" sz="2400" dirty="0"/>
              <a:t>OWNING UP TO A MISTAKE… Kathy Griffith</a:t>
            </a:r>
          </a:p>
          <a:p>
            <a:pPr marL="0" indent="0">
              <a:spcBef>
                <a:spcPts val="0"/>
              </a:spcBef>
              <a:spcAft>
                <a:spcPts val="2400"/>
              </a:spcAft>
              <a:buNone/>
            </a:pPr>
            <a:r>
              <a:rPr lang="en-US" dirty="0"/>
              <a:t>ENVIRONMENTAL PROTECTION…</a:t>
            </a:r>
            <a:r>
              <a:rPr lang="en-US" dirty="0" err="1"/>
              <a:t>exxon</a:t>
            </a:r>
            <a:r>
              <a:rPr lang="en-US" dirty="0"/>
              <a:t> </a:t>
            </a:r>
          </a:p>
          <a:p>
            <a:pPr marL="0" indent="0">
              <a:spcBef>
                <a:spcPts val="0"/>
              </a:spcBef>
              <a:spcAft>
                <a:spcPts val="2400"/>
              </a:spcAft>
              <a:buNone/>
            </a:pPr>
            <a:r>
              <a:rPr lang="en-US" dirty="0"/>
              <a:t>CHILD LABOR… Overseas factories</a:t>
            </a:r>
          </a:p>
        </p:txBody>
      </p:sp>
    </p:spTree>
    <p:extLst>
      <p:ext uri="{BB962C8B-B14F-4D97-AF65-F5344CB8AC3E}">
        <p14:creationId xmlns:p14="http://schemas.microsoft.com/office/powerpoint/2010/main" val="179036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MORAL </a:t>
            </a:r>
            <a:r>
              <a:rPr lang="en-US" b="1" i="1" dirty="0">
                <a:solidFill>
                  <a:schemeClr val="accent2"/>
                </a:solidFill>
                <a:effectLst>
                  <a:outerShdw blurRad="38100" dist="38100" dir="2700000" algn="tl">
                    <a:srgbClr val="000000">
                      <a:alpha val="43137"/>
                    </a:srgbClr>
                  </a:outerShdw>
                </a:effectLst>
              </a:rPr>
              <a:t>MINIMUM</a:t>
            </a:r>
          </a:p>
        </p:txBody>
      </p:sp>
      <p:sp>
        <p:nvSpPr>
          <p:cNvPr id="3" name="Content Placeholder 2"/>
          <p:cNvSpPr>
            <a:spLocks noGrp="1"/>
          </p:cNvSpPr>
          <p:nvPr>
            <p:ph sz="quarter" idx="1"/>
          </p:nvPr>
        </p:nvSpPr>
        <p:spPr/>
        <p:txBody>
          <a:bodyPr>
            <a:normAutofit fontScale="92500"/>
          </a:bodyPr>
          <a:lstStyle/>
          <a:p>
            <a:r>
              <a:rPr lang="en-US" sz="3600" dirty="0"/>
              <a:t>The LEAST degree of ethical behavior expected</a:t>
            </a:r>
          </a:p>
          <a:p>
            <a:endParaRPr lang="en-US" sz="3600" dirty="0"/>
          </a:p>
          <a:p>
            <a:r>
              <a:rPr lang="en-US" sz="3600" dirty="0"/>
              <a:t>Basic Compliance with the law</a:t>
            </a:r>
          </a:p>
          <a:p>
            <a:pPr marL="0" indent="0">
              <a:buNone/>
            </a:pPr>
            <a:endParaRPr lang="en-US" sz="3600" dirty="0"/>
          </a:p>
          <a:p>
            <a:r>
              <a:rPr lang="en-US" sz="3600" dirty="0"/>
              <a:t>Legal does not mean Ethical…. Law does not codify all business ethics.</a:t>
            </a:r>
          </a:p>
          <a:p>
            <a:pPr lvl="1"/>
            <a:r>
              <a:rPr lang="en-US" sz="3600" dirty="0"/>
              <a:t>Excessive salaries</a:t>
            </a:r>
          </a:p>
          <a:p>
            <a:pPr lvl="1"/>
            <a:r>
              <a:rPr lang="en-US" sz="3600" dirty="0"/>
              <a:t>Gray area and foreseeability</a:t>
            </a:r>
          </a:p>
          <a:p>
            <a:endParaRPr lang="en-US" dirty="0"/>
          </a:p>
        </p:txBody>
      </p:sp>
    </p:spTree>
    <p:extLst>
      <p:ext uri="{BB962C8B-B14F-4D97-AF65-F5344CB8AC3E}">
        <p14:creationId xmlns:p14="http://schemas.microsoft.com/office/powerpoint/2010/main" val="278555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How to Meet Moral Minimum</a:t>
            </a:r>
          </a:p>
        </p:txBody>
      </p:sp>
      <p:sp>
        <p:nvSpPr>
          <p:cNvPr id="3" name="Content Placeholder 2"/>
          <p:cNvSpPr>
            <a:spLocks noGrp="1"/>
          </p:cNvSpPr>
          <p:nvPr>
            <p:ph sz="quarter" idx="1"/>
          </p:nvPr>
        </p:nvSpPr>
        <p:spPr/>
        <p:txBody>
          <a:bodyPr>
            <a:normAutofit lnSpcReduction="10000"/>
          </a:bodyPr>
          <a:lstStyle/>
          <a:p>
            <a:pPr marL="0" indent="0">
              <a:buNone/>
            </a:pPr>
            <a:r>
              <a:rPr lang="en-US" sz="2800" dirty="0"/>
              <a:t> Businesses trying to meet or exceed the </a:t>
            </a:r>
            <a:r>
              <a:rPr lang="en-US" sz="2800" b="1" i="1" dirty="0"/>
              <a:t>moral minimum</a:t>
            </a:r>
            <a:r>
              <a:rPr lang="en-US" sz="2800" dirty="0"/>
              <a:t> (</a:t>
            </a:r>
            <a:r>
              <a:rPr lang="en-US" sz="2800" i="1" dirty="0"/>
              <a:t>i.e.</a:t>
            </a:r>
            <a:r>
              <a:rPr lang="en-US" sz="2800" dirty="0"/>
              <a:t>, the minimally acceptable standard for ethical business behavior) may look for guidance from:</a:t>
            </a:r>
          </a:p>
          <a:p>
            <a:pPr marL="0" indent="0">
              <a:buNone/>
            </a:pPr>
            <a:r>
              <a:rPr lang="en-US" sz="2800" dirty="0"/>
              <a:t> </a:t>
            </a:r>
          </a:p>
          <a:p>
            <a:pPr marL="400050" lvl="1" indent="0">
              <a:buNone/>
            </a:pPr>
            <a:r>
              <a:rPr lang="en-US" sz="2800" dirty="0"/>
              <a:t>corporate and professional </a:t>
            </a:r>
            <a:r>
              <a:rPr lang="en-US" sz="2800" b="1" dirty="0"/>
              <a:t>ethics codes</a:t>
            </a:r>
            <a:r>
              <a:rPr lang="en-US" sz="2800" dirty="0"/>
              <a:t> and </a:t>
            </a:r>
            <a:r>
              <a:rPr lang="en-US" sz="2800" b="1" dirty="0"/>
              <a:t>compliance programs</a:t>
            </a:r>
            <a:r>
              <a:rPr lang="en-US" sz="2800" dirty="0"/>
              <a:t>;</a:t>
            </a:r>
          </a:p>
          <a:p>
            <a:pPr marL="400050" lvl="1" indent="0">
              <a:buNone/>
            </a:pPr>
            <a:r>
              <a:rPr lang="en-US" sz="2800" dirty="0"/>
              <a:t> </a:t>
            </a:r>
          </a:p>
          <a:p>
            <a:pPr marL="400050" lvl="1" indent="0">
              <a:buNone/>
            </a:pPr>
            <a:r>
              <a:rPr lang="en-US" sz="2800" b="1" dirty="0"/>
              <a:t>public opinion</a:t>
            </a:r>
            <a:r>
              <a:rPr lang="en-US" sz="2800" dirty="0"/>
              <a:t> and sentiment; and, </a:t>
            </a:r>
          </a:p>
          <a:p>
            <a:pPr marL="400050" lvl="1" indent="0">
              <a:buNone/>
            </a:pPr>
            <a:r>
              <a:rPr lang="en-US" sz="2800" dirty="0"/>
              <a:t> </a:t>
            </a:r>
          </a:p>
          <a:p>
            <a:pPr marL="400050" lvl="1" indent="0">
              <a:buNone/>
            </a:pPr>
            <a:r>
              <a:rPr lang="en-US" sz="2800" b="1" dirty="0"/>
              <a:t>personal morality</a:t>
            </a:r>
            <a:r>
              <a:rPr lang="en-US" sz="2800" dirty="0"/>
              <a:t>.</a:t>
            </a:r>
          </a:p>
          <a:p>
            <a:endParaRPr lang="en-US" dirty="0"/>
          </a:p>
        </p:txBody>
      </p:sp>
    </p:spTree>
    <p:extLst>
      <p:ext uri="{BB962C8B-B14F-4D97-AF65-F5344CB8AC3E}">
        <p14:creationId xmlns:p14="http://schemas.microsoft.com/office/powerpoint/2010/main" val="108568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Moral Minimum???</a:t>
            </a:r>
          </a:p>
        </p:txBody>
      </p:sp>
      <p:sp>
        <p:nvSpPr>
          <p:cNvPr id="3" name="Content Placeholder 2"/>
          <p:cNvSpPr>
            <a:spLocks noGrp="1"/>
          </p:cNvSpPr>
          <p:nvPr>
            <p:ph sz="quarter" idx="1"/>
          </p:nvPr>
        </p:nvSpPr>
        <p:spPr/>
        <p:txBody>
          <a:bodyPr>
            <a:normAutofit/>
          </a:bodyPr>
          <a:lstStyle/>
          <a:p>
            <a:r>
              <a:rPr lang="en-US" sz="4800" dirty="0"/>
              <a:t>Would that be your standard as a business leader?</a:t>
            </a:r>
          </a:p>
          <a:p>
            <a:r>
              <a:rPr lang="en-US" sz="4800" dirty="0"/>
              <a:t>Can you do more than the minimum?</a:t>
            </a:r>
          </a:p>
          <a:p>
            <a:r>
              <a:rPr lang="en-US" sz="4800" dirty="0"/>
              <a:t>Will it cut too much into profits?</a:t>
            </a:r>
          </a:p>
        </p:txBody>
      </p:sp>
    </p:spTree>
    <p:extLst>
      <p:ext uri="{BB962C8B-B14F-4D97-AF65-F5344CB8AC3E}">
        <p14:creationId xmlns:p14="http://schemas.microsoft.com/office/powerpoint/2010/main" val="335423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Legal v. Ethical Behavior</a:t>
            </a:r>
          </a:p>
        </p:txBody>
      </p:sp>
      <p:sp>
        <p:nvSpPr>
          <p:cNvPr id="3" name="Content Placeholder 2"/>
          <p:cNvSpPr>
            <a:spLocks noGrp="1"/>
          </p:cNvSpPr>
          <p:nvPr>
            <p:ph sz="quarter" idx="1"/>
          </p:nvPr>
        </p:nvSpPr>
        <p:spPr>
          <a:xfrm>
            <a:off x="914400" y="1447800"/>
            <a:ext cx="7696200" cy="4953000"/>
          </a:xfrm>
        </p:spPr>
        <p:txBody>
          <a:bodyPr>
            <a:normAutofit lnSpcReduction="10000"/>
          </a:bodyPr>
          <a:lstStyle/>
          <a:p>
            <a:pPr marL="0" indent="0">
              <a:buNone/>
            </a:pPr>
            <a:r>
              <a:rPr lang="en-US" sz="3200" b="1" dirty="0"/>
              <a:t>Legal Behavior: </a:t>
            </a:r>
            <a:r>
              <a:rPr lang="en-US" sz="3200" dirty="0"/>
              <a:t>While certain actions are clearly legal or illegal, many decisions faced by businesses fall within one or more “gray areas” of the law, where probability, rather than certainty, will guide the decision makers.</a:t>
            </a:r>
          </a:p>
          <a:p>
            <a:pPr marL="0" indent="0">
              <a:buNone/>
            </a:pPr>
            <a:r>
              <a:rPr lang="en-US" sz="3200" dirty="0"/>
              <a:t> </a:t>
            </a:r>
          </a:p>
          <a:p>
            <a:pPr marL="0" indent="0">
              <a:buNone/>
            </a:pPr>
            <a:r>
              <a:rPr lang="en-US" sz="3200" b="1" dirty="0"/>
              <a:t>Ethical Behavior: </a:t>
            </a:r>
            <a:r>
              <a:rPr lang="en-US" sz="3200" dirty="0"/>
              <a:t>Even where a contemplated action is legal (or, in some circumstances, illegal), business decision makers should also consider whether the action is “ethical.”</a:t>
            </a:r>
          </a:p>
          <a:p>
            <a:endParaRPr lang="en-US" dirty="0"/>
          </a:p>
        </p:txBody>
      </p:sp>
    </p:spTree>
    <p:extLst>
      <p:ext uri="{BB962C8B-B14F-4D97-AF65-F5344CB8AC3E}">
        <p14:creationId xmlns:p14="http://schemas.microsoft.com/office/powerpoint/2010/main" val="87392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SETTING THE BAR</a:t>
            </a:r>
          </a:p>
        </p:txBody>
      </p:sp>
      <p:sp>
        <p:nvSpPr>
          <p:cNvPr id="3" name="Content Placeholder 2"/>
          <p:cNvSpPr>
            <a:spLocks noGrp="1"/>
          </p:cNvSpPr>
          <p:nvPr>
            <p:ph sz="quarter" idx="1"/>
          </p:nvPr>
        </p:nvSpPr>
        <p:spPr/>
        <p:txBody>
          <a:bodyPr>
            <a:normAutofit/>
          </a:bodyPr>
          <a:lstStyle/>
          <a:p>
            <a:pPr marL="0" indent="0">
              <a:buNone/>
            </a:pPr>
            <a:r>
              <a:rPr lang="en-US" sz="3600" dirty="0"/>
              <a:t>Managers who do not commit to creating and maintaining an ethical workplace rarely have one.</a:t>
            </a:r>
          </a:p>
          <a:p>
            <a:pPr marL="0" indent="0">
              <a:buNone/>
            </a:pPr>
            <a:endParaRPr lang="en-US" sz="3600" dirty="0"/>
          </a:p>
          <a:p>
            <a:pPr marL="0" indent="0">
              <a:buNone/>
            </a:pPr>
            <a:r>
              <a:rPr lang="en-US" sz="3600" dirty="0"/>
              <a:t>Employees follow what they perceive to be management’s lead, so managers must </a:t>
            </a:r>
            <a:r>
              <a:rPr lang="en-US" sz="3600" dirty="0">
                <a:solidFill>
                  <a:srgbClr val="C00000"/>
                </a:solidFill>
              </a:rPr>
              <a:t>model ethical behavior </a:t>
            </a:r>
            <a:r>
              <a:rPr lang="en-US" sz="3600" dirty="0"/>
              <a:t>for their employees.</a:t>
            </a:r>
          </a:p>
        </p:txBody>
      </p:sp>
    </p:spTree>
    <p:extLst>
      <p:ext uri="{BB962C8B-B14F-4D97-AF65-F5344CB8AC3E}">
        <p14:creationId xmlns:p14="http://schemas.microsoft.com/office/powerpoint/2010/main" val="54649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020762"/>
          </a:xfrm>
        </p:spPr>
        <p:txBody>
          <a:bodyPr>
            <a:normAutofit fontScale="90000"/>
          </a:bodyPr>
          <a:lstStyle/>
          <a:p>
            <a:r>
              <a:rPr lang="en-US" b="1" dirty="0">
                <a:solidFill>
                  <a:schemeClr val="accent2"/>
                </a:solidFill>
              </a:rPr>
              <a:t>Corporate Leaders Lacking  BUSINESS ETHICS</a:t>
            </a:r>
          </a:p>
        </p:txBody>
      </p:sp>
      <p:sp>
        <p:nvSpPr>
          <p:cNvPr id="3" name="Content Placeholder 2"/>
          <p:cNvSpPr>
            <a:spLocks noGrp="1"/>
          </p:cNvSpPr>
          <p:nvPr>
            <p:ph sz="quarter" idx="1"/>
          </p:nvPr>
        </p:nvSpPr>
        <p:spPr>
          <a:xfrm>
            <a:off x="228600" y="1447800"/>
            <a:ext cx="8458200" cy="5257800"/>
          </a:xfrm>
        </p:spPr>
        <p:txBody>
          <a:bodyPr>
            <a:normAutofit fontScale="85000" lnSpcReduction="20000"/>
          </a:bodyPr>
          <a:lstStyle/>
          <a:p>
            <a:r>
              <a:rPr lang="en-US" sz="3500" dirty="0">
                <a:solidFill>
                  <a:srgbClr val="C00000"/>
                </a:solidFill>
              </a:rPr>
              <a:t>Bernie Madoff  </a:t>
            </a:r>
            <a:r>
              <a:rPr lang="en-US" sz="3500" dirty="0"/>
              <a:t>$65 Million </a:t>
            </a:r>
            <a:r>
              <a:rPr lang="en-US" sz="3500" dirty="0" err="1"/>
              <a:t>ponzi</a:t>
            </a:r>
            <a:r>
              <a:rPr lang="en-US" sz="3500" dirty="0"/>
              <a:t> scheme</a:t>
            </a:r>
          </a:p>
          <a:p>
            <a:endParaRPr lang="en-US" sz="3500" dirty="0"/>
          </a:p>
          <a:p>
            <a:r>
              <a:rPr lang="en-US" sz="3500" dirty="0"/>
              <a:t>World Com   CEO </a:t>
            </a:r>
            <a:r>
              <a:rPr lang="en-US" sz="3500" b="1" dirty="0">
                <a:solidFill>
                  <a:srgbClr val="C00000"/>
                </a:solidFill>
              </a:rPr>
              <a:t>Bernard </a:t>
            </a:r>
            <a:r>
              <a:rPr lang="en-US" sz="3500" b="1" dirty="0" err="1">
                <a:solidFill>
                  <a:srgbClr val="C00000"/>
                </a:solidFill>
              </a:rPr>
              <a:t>Ebbers</a:t>
            </a:r>
            <a:r>
              <a:rPr lang="en-US" sz="3500" b="1" dirty="0">
                <a:solidFill>
                  <a:srgbClr val="C00000"/>
                </a:solidFill>
              </a:rPr>
              <a:t> </a:t>
            </a:r>
            <a:r>
              <a:rPr lang="en-US" sz="3500" dirty="0">
                <a:solidFill>
                  <a:srgbClr val="C00000"/>
                </a:solidFill>
              </a:rPr>
              <a:t> </a:t>
            </a:r>
            <a:r>
              <a:rPr lang="en-US" sz="3500" dirty="0"/>
              <a:t>persuaded Board to loan him $400 million to finance his own outside business. After he was ousted new management under pressure to make things look better and engaged in “shady” accounting. $79 BILLION overstating values; misstating profits; bad business practices; $365million just to do a RESTATEMENT of financials for 3 years.</a:t>
            </a:r>
          </a:p>
          <a:p>
            <a:pPr marL="0" indent="0">
              <a:buNone/>
            </a:pPr>
            <a:r>
              <a:rPr lang="en-US" sz="3500" dirty="0"/>
              <a:t> </a:t>
            </a:r>
          </a:p>
          <a:p>
            <a:r>
              <a:rPr lang="en-US" sz="3500" dirty="0"/>
              <a:t>Enron: hid billions in debt through loopholes, bad practices and special entities.  </a:t>
            </a:r>
            <a:r>
              <a:rPr lang="en-US" sz="3500" b="1" dirty="0">
                <a:solidFill>
                  <a:srgbClr val="C00000"/>
                </a:solidFill>
              </a:rPr>
              <a:t>JEFF SKILLING</a:t>
            </a:r>
          </a:p>
          <a:p>
            <a:endParaRPr lang="en-US" dirty="0"/>
          </a:p>
          <a:p>
            <a:endParaRPr lang="en-US" dirty="0"/>
          </a:p>
        </p:txBody>
      </p:sp>
    </p:spTree>
    <p:extLst>
      <p:ext uri="{BB962C8B-B14F-4D97-AF65-F5344CB8AC3E}">
        <p14:creationId xmlns:p14="http://schemas.microsoft.com/office/powerpoint/2010/main" val="254097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solidFill>
                  <a:schemeClr val="accent2"/>
                </a:solidFill>
              </a:rPr>
              <a:t>JEFF SKILLING (ENRON).  HONESTY</a:t>
            </a:r>
          </a:p>
        </p:txBody>
      </p:sp>
      <p:sp>
        <p:nvSpPr>
          <p:cNvPr id="3" name="Content Placeholder 2"/>
          <p:cNvSpPr>
            <a:spLocks noGrp="1"/>
          </p:cNvSpPr>
          <p:nvPr>
            <p:ph sz="quarter" idx="1"/>
          </p:nvPr>
        </p:nvSpPr>
        <p:spPr>
          <a:xfrm>
            <a:off x="457200" y="1219200"/>
            <a:ext cx="8229600" cy="5486400"/>
          </a:xfrm>
        </p:spPr>
        <p:txBody>
          <a:bodyPr>
            <a:normAutofit/>
          </a:bodyPr>
          <a:lstStyle/>
          <a:p>
            <a:pPr marL="0" indent="0">
              <a:buNone/>
            </a:pPr>
            <a:r>
              <a:rPr lang="en-US" sz="3200" dirty="0"/>
              <a:t>Conspiracy to deceive investors about finances</a:t>
            </a:r>
          </a:p>
          <a:p>
            <a:pPr marL="0" indent="0">
              <a:buNone/>
            </a:pPr>
            <a:r>
              <a:rPr lang="en-US" sz="3200" dirty="0"/>
              <a:t>Hid losses and overstated profits</a:t>
            </a:r>
          </a:p>
          <a:p>
            <a:pPr marL="0" indent="0">
              <a:buNone/>
            </a:pPr>
            <a:r>
              <a:rPr lang="en-US" sz="3200" dirty="0"/>
              <a:t>False financials filed with SEC</a:t>
            </a:r>
          </a:p>
          <a:p>
            <a:pPr marL="0" indent="0">
              <a:buNone/>
            </a:pPr>
            <a:r>
              <a:rPr lang="en-US" sz="3200" dirty="0"/>
              <a:t>Did not act secretly</a:t>
            </a:r>
            <a:r>
              <a:rPr lang="en-US" sz="3200" dirty="0">
                <a:solidFill>
                  <a:srgbClr val="C00000"/>
                </a:solidFill>
              </a:rPr>
              <a:t>… Honest services fraud</a:t>
            </a:r>
          </a:p>
          <a:p>
            <a:pPr lvl="1"/>
            <a:r>
              <a:rPr lang="en-US" sz="3200" dirty="0"/>
              <a:t>Creates a goal</a:t>
            </a:r>
          </a:p>
          <a:p>
            <a:pPr lvl="1"/>
            <a:r>
              <a:rPr lang="en-US" sz="3200" dirty="0"/>
              <a:t>Aligns employees interests with employer to achieve goal</a:t>
            </a:r>
          </a:p>
          <a:p>
            <a:pPr lvl="1"/>
            <a:r>
              <a:rPr lang="en-US" sz="3200" dirty="0"/>
              <a:t>Higher level management sanctioned goal</a:t>
            </a:r>
          </a:p>
          <a:p>
            <a:pPr marL="0" indent="0">
              <a:buNone/>
            </a:pPr>
            <a:r>
              <a:rPr lang="en-US" sz="3200" dirty="0"/>
              <a:t>Courts… no one told you to do it… open fraud still fraud.</a:t>
            </a:r>
          </a:p>
        </p:txBody>
      </p:sp>
    </p:spTree>
    <p:extLst>
      <p:ext uri="{BB962C8B-B14F-4D97-AF65-F5344CB8AC3E}">
        <p14:creationId xmlns:p14="http://schemas.microsoft.com/office/powerpoint/2010/main" val="3081390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1334</TotalTime>
  <Words>1042</Words>
  <Application>Microsoft Office PowerPoint</Application>
  <PresentationFormat>On-screen Show (4:3)</PresentationFormat>
  <Paragraphs>139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Franklin Gothic Book</vt:lpstr>
      <vt:lpstr>Perpetua</vt:lpstr>
      <vt:lpstr>Wingdings 2</vt:lpstr>
      <vt:lpstr>Equity</vt:lpstr>
      <vt:lpstr>BUSINESS ETHICS</vt:lpstr>
      <vt:lpstr>ETHICAL REASONING</vt:lpstr>
      <vt:lpstr>MORAL MINIMUM</vt:lpstr>
      <vt:lpstr>How to Meet Moral Minimum</vt:lpstr>
      <vt:lpstr>Moral Minimum???</vt:lpstr>
      <vt:lpstr>Legal v. Ethical Behavior</vt:lpstr>
      <vt:lpstr>SETTING THE BAR</vt:lpstr>
      <vt:lpstr>Corporate Leaders Lacking  BUSINESS ETHICS</vt:lpstr>
      <vt:lpstr>JEFF SKILLING (ENRON).  HONESTY</vt:lpstr>
      <vt:lpstr>Short Run Profit </vt:lpstr>
      <vt:lpstr>SET REALISTIC GOALS</vt:lpstr>
      <vt:lpstr>EXECUTIVE COMPENSATION  Is this an Ethical Problem?</vt:lpstr>
      <vt:lpstr>LOOKING THE OTHER WAY</vt:lpstr>
      <vt:lpstr>ETHICAL TRANSGRESSIONS</vt:lpstr>
      <vt:lpstr>LACK OF ETHICS BY LEADERSHIP</vt:lpstr>
      <vt:lpstr>HOW TO ENCOURAGE ETHICAL CONDUCT</vt:lpstr>
      <vt:lpstr>ETHICAL REASONING</vt:lpstr>
      <vt:lpstr>Sarbanes-Oxley Act of 2002 </vt:lpstr>
      <vt:lpstr>Ethicspoint™</vt:lpstr>
      <vt:lpstr>HOLDING BUSINESS RESPONSIBLE</vt:lpstr>
      <vt:lpstr>APPROACH TO ETHICAL DECISIONS</vt:lpstr>
      <vt:lpstr>Turn it in … IN ONE WEEK Ethical problems in Business today Do you agree. How would you solve?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TEST 10% OF GRADE September 17, 2012 fill in blank</dc:title>
  <dc:creator>Robert</dc:creator>
  <cp:lastModifiedBy>Patricia Meyer</cp:lastModifiedBy>
  <cp:revision>85</cp:revision>
  <dcterms:created xsi:type="dcterms:W3CDTF">2012-09-04T15:19:06Z</dcterms:created>
  <dcterms:modified xsi:type="dcterms:W3CDTF">2017-08-24T15:31:00Z</dcterms:modified>
</cp:coreProperties>
</file>