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14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521A50-4B32-45D9-9F3F-B76684AC29DF}" type="datetimeFigureOut">
              <a:rPr lang="en-US" smtClean="0"/>
              <a:t>8/24/2017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CD263-6EF6-4C2A-851D-097E52CA3979}" type="slidenum">
              <a:rPr lang="en-US" smtClean="0"/>
              <a:t>‹#›</a:t>
            </a:fld>
            <a:endParaRPr lang="en-US"/>
          </a:p>
        </p:txBody>
      </p:sp>
    </p:spTree>
    <p:extLst>
      <p:ext uri="{BB962C8B-B14F-4D97-AF65-F5344CB8AC3E}">
        <p14:creationId xmlns:p14="http://schemas.microsoft.com/office/powerpoint/2010/main" val="1310682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60881D-C4E7-4DA1-85DA-AFFF68342696}" type="slidenum">
              <a:rPr lang="en-US" smtClean="0"/>
              <a:t>25</a:t>
            </a:fld>
            <a:endParaRPr lang="en-US"/>
          </a:p>
        </p:txBody>
      </p:sp>
    </p:spTree>
    <p:extLst>
      <p:ext uri="{BB962C8B-B14F-4D97-AF65-F5344CB8AC3E}">
        <p14:creationId xmlns:p14="http://schemas.microsoft.com/office/powerpoint/2010/main" val="352919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32C8A7C-CA51-4C88-9216-8B1B0532E8B2}" type="datetimeFigureOut">
              <a:rPr lang="en-US" smtClean="0"/>
              <a:t>8/24/2017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B5157F1-9F64-4924-8153-BE30100282E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2C8A7C-CA51-4C88-9216-8B1B0532E8B2}"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157F1-9F64-4924-8153-BE30100282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2C8A7C-CA51-4C88-9216-8B1B0532E8B2}"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157F1-9F64-4924-8153-BE30100282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32C8A7C-CA51-4C88-9216-8B1B0532E8B2}"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157F1-9F64-4924-8153-BE30100282E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32C8A7C-CA51-4C88-9216-8B1B0532E8B2}" type="datetimeFigureOut">
              <a:rPr lang="en-US" smtClean="0"/>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157F1-9F64-4924-8153-BE30100282E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32C8A7C-CA51-4C88-9216-8B1B0532E8B2}"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157F1-9F64-4924-8153-BE30100282E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32C8A7C-CA51-4C88-9216-8B1B0532E8B2}" type="datetimeFigureOut">
              <a:rPr lang="en-US" smtClean="0"/>
              <a:t>8/24/2017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157F1-9F64-4924-8153-BE30100282E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132C8A7C-CA51-4C88-9216-8B1B0532E8B2}" type="datetimeFigureOut">
              <a:rPr lang="en-US" smtClean="0"/>
              <a:t>8/24/2017</a:t>
            </a:fld>
            <a:endParaRPr lang="en-US"/>
          </a:p>
        </p:txBody>
      </p:sp>
      <p:sp>
        <p:nvSpPr>
          <p:cNvPr id="8" name="Slide Number Placeholder 7"/>
          <p:cNvSpPr>
            <a:spLocks noGrp="1"/>
          </p:cNvSpPr>
          <p:nvPr>
            <p:ph type="sldNum" sz="quarter" idx="11"/>
          </p:nvPr>
        </p:nvSpPr>
        <p:spPr/>
        <p:txBody>
          <a:bodyPr/>
          <a:lstStyle/>
          <a:p>
            <a:fld id="{EB5157F1-9F64-4924-8153-BE30100282E1}"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C8A7C-CA51-4C88-9216-8B1B0532E8B2}" type="datetimeFigureOut">
              <a:rPr lang="en-US" smtClean="0"/>
              <a:t>8/24/2017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157F1-9F64-4924-8153-BE30100282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32C8A7C-CA51-4C88-9216-8B1B0532E8B2}"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EB5157F1-9F64-4924-8153-BE30100282E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32C8A7C-CA51-4C88-9216-8B1B0532E8B2}" type="datetimeFigureOut">
              <a:rPr lang="en-US" smtClean="0"/>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157F1-9F64-4924-8153-BE30100282E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32C8A7C-CA51-4C88-9216-8B1B0532E8B2}" type="datetimeFigureOut">
              <a:rPr lang="en-US" smtClean="0"/>
              <a:t>8/24/2017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B5157F1-9F64-4924-8153-BE30100282E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5S4TE_K8ZMU"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pzdj5w89ak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PIELVMQhvX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Internet and crimes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2504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67600" cy="1143000"/>
          </a:xfrm>
        </p:spPr>
        <p:txBody>
          <a:bodyPr>
            <a:normAutofit/>
          </a:bodyPr>
          <a:lstStyle/>
          <a:p>
            <a:r>
              <a:rPr lang="en-US" dirty="0"/>
              <a:t>E-Mail Hacking… disclosures</a:t>
            </a:r>
          </a:p>
        </p:txBody>
      </p:sp>
      <p:sp>
        <p:nvSpPr>
          <p:cNvPr id="3" name="Content Placeholder 2"/>
          <p:cNvSpPr>
            <a:spLocks noGrp="1"/>
          </p:cNvSpPr>
          <p:nvPr>
            <p:ph idx="1"/>
          </p:nvPr>
        </p:nvSpPr>
        <p:spPr>
          <a:xfrm>
            <a:off x="76200" y="1143000"/>
            <a:ext cx="9067800" cy="5715000"/>
          </a:xfrm>
        </p:spPr>
        <p:txBody>
          <a:bodyPr>
            <a:normAutofit/>
          </a:bodyPr>
          <a:lstStyle/>
          <a:p>
            <a:pPr marL="36576" indent="0">
              <a:buNone/>
            </a:pPr>
            <a:r>
              <a:rPr lang="en-US" sz="6600" dirty="0"/>
              <a:t>Sony…. Embarrassed </a:t>
            </a:r>
          </a:p>
          <a:p>
            <a:pPr marL="36576" indent="0">
              <a:buNone/>
            </a:pPr>
            <a:endParaRPr lang="en-US" sz="6600" dirty="0"/>
          </a:p>
          <a:p>
            <a:pPr marL="36576" indent="0">
              <a:buNone/>
            </a:pPr>
            <a:r>
              <a:rPr lang="en-US" sz="6600" dirty="0"/>
              <a:t>Merrill Lynch….emails are forever</a:t>
            </a:r>
          </a:p>
          <a:p>
            <a:pPr marL="36576" indent="0">
              <a:buNone/>
            </a:pPr>
            <a:endParaRPr lang="en-US" sz="6600" dirty="0"/>
          </a:p>
        </p:txBody>
      </p:sp>
    </p:spTree>
    <p:extLst>
      <p:ext uri="{BB962C8B-B14F-4D97-AF65-F5344CB8AC3E}">
        <p14:creationId xmlns:p14="http://schemas.microsoft.com/office/powerpoint/2010/main" val="2048729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42"/>
            <a:ext cx="7467600" cy="1143000"/>
          </a:xfrm>
        </p:spPr>
        <p:txBody>
          <a:bodyPr>
            <a:normAutofit fontScale="90000"/>
          </a:bodyPr>
          <a:lstStyle/>
          <a:p>
            <a:r>
              <a:rPr lang="en-US" dirty="0"/>
              <a:t>Social Media Posts will follow you forever</a:t>
            </a:r>
          </a:p>
        </p:txBody>
      </p:sp>
      <p:sp>
        <p:nvSpPr>
          <p:cNvPr id="3" name="Content Placeholder 2"/>
          <p:cNvSpPr>
            <a:spLocks noGrp="1"/>
          </p:cNvSpPr>
          <p:nvPr>
            <p:ph idx="1"/>
          </p:nvPr>
        </p:nvSpPr>
        <p:spPr>
          <a:xfrm>
            <a:off x="0" y="1524000"/>
            <a:ext cx="8915400" cy="4602163"/>
          </a:xfrm>
        </p:spPr>
        <p:txBody>
          <a:bodyPr>
            <a:normAutofit/>
          </a:bodyPr>
          <a:lstStyle/>
          <a:p>
            <a:pPr marL="779526" indent="-742950">
              <a:buFont typeface="+mj-lt"/>
              <a:buAutoNum type="alphaLcParenR"/>
            </a:pPr>
            <a:r>
              <a:rPr lang="en-US" sz="3600" dirty="0"/>
              <a:t>Employers… check policies</a:t>
            </a:r>
          </a:p>
          <a:p>
            <a:pPr marL="779526" indent="-742950">
              <a:buFont typeface="+mj-lt"/>
              <a:buAutoNum type="alphaLcParenR"/>
            </a:pPr>
            <a:r>
              <a:rPr lang="en-US" sz="3600" dirty="0"/>
              <a:t>Government/Police/Investigators</a:t>
            </a:r>
          </a:p>
          <a:p>
            <a:pPr marL="779526" indent="-742950">
              <a:buFont typeface="+mj-lt"/>
              <a:buAutoNum type="alphaLcParenR"/>
            </a:pPr>
            <a:r>
              <a:rPr lang="en-US" sz="3600" dirty="0"/>
              <a:t>Colleges</a:t>
            </a:r>
          </a:p>
          <a:p>
            <a:pPr marL="779526" indent="-742950">
              <a:buFont typeface="+mj-lt"/>
              <a:buAutoNum type="alphaLcParenR"/>
            </a:pPr>
            <a:r>
              <a:rPr lang="en-US" sz="3600" dirty="0"/>
              <a:t>Job Interview</a:t>
            </a:r>
          </a:p>
          <a:p>
            <a:pPr marL="36576" indent="0">
              <a:buNone/>
            </a:pPr>
            <a:r>
              <a:rPr lang="en-US" sz="3600" dirty="0"/>
              <a:t>How Else can this come back at you?</a:t>
            </a:r>
          </a:p>
        </p:txBody>
      </p:sp>
    </p:spTree>
    <p:extLst>
      <p:ext uri="{BB962C8B-B14F-4D97-AF65-F5344CB8AC3E}">
        <p14:creationId xmlns:p14="http://schemas.microsoft.com/office/powerpoint/2010/main" val="52368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Electronic Communications Privacy Act  ECPA</a:t>
            </a:r>
          </a:p>
        </p:txBody>
      </p:sp>
      <p:sp>
        <p:nvSpPr>
          <p:cNvPr id="3" name="Content Placeholder 2"/>
          <p:cNvSpPr>
            <a:spLocks noGrp="1"/>
          </p:cNvSpPr>
          <p:nvPr>
            <p:ph idx="1"/>
          </p:nvPr>
        </p:nvSpPr>
        <p:spPr>
          <a:xfrm>
            <a:off x="0" y="2209800"/>
            <a:ext cx="7924800" cy="3916363"/>
          </a:xfrm>
        </p:spPr>
        <p:txBody>
          <a:bodyPr/>
          <a:lstStyle/>
          <a:p>
            <a:pPr marL="36576" indent="0">
              <a:buNone/>
            </a:pPr>
            <a:r>
              <a:rPr lang="en-US" dirty="0"/>
              <a:t>prohibits the intentional interception of any wire, oral, or electronic communication</a:t>
            </a:r>
          </a:p>
          <a:p>
            <a:pPr marL="36576" indent="0">
              <a:buNone/>
            </a:pPr>
            <a:endParaRPr lang="en-US" dirty="0"/>
          </a:p>
          <a:p>
            <a:pPr marL="36576" indent="0">
              <a:buNone/>
            </a:pPr>
            <a:r>
              <a:rPr lang="en-US" dirty="0"/>
              <a:t>prohibits the intentional disclosure or use of the information obtained by the interception</a:t>
            </a:r>
          </a:p>
        </p:txBody>
      </p:sp>
    </p:spTree>
    <p:extLst>
      <p:ext uri="{BB962C8B-B14F-4D97-AF65-F5344CB8AC3E}">
        <p14:creationId xmlns:p14="http://schemas.microsoft.com/office/powerpoint/2010/main" val="171147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ECPA Exceptions</a:t>
            </a:r>
          </a:p>
        </p:txBody>
      </p:sp>
      <p:sp>
        <p:nvSpPr>
          <p:cNvPr id="3" name="Content Placeholder 2"/>
          <p:cNvSpPr>
            <a:spLocks noGrp="1"/>
          </p:cNvSpPr>
          <p:nvPr>
            <p:ph idx="1"/>
          </p:nvPr>
        </p:nvSpPr>
        <p:spPr>
          <a:xfrm>
            <a:off x="0" y="1600200"/>
            <a:ext cx="9144000" cy="5029200"/>
          </a:xfrm>
        </p:spPr>
        <p:txBody>
          <a:bodyPr>
            <a:normAutofit/>
          </a:bodyPr>
          <a:lstStyle/>
          <a:p>
            <a:pPr marL="36576" indent="0">
              <a:buNone/>
            </a:pPr>
            <a:r>
              <a:rPr lang="en-US" dirty="0"/>
              <a:t>business-extension exception… if your boss gave you the computer, phone, etc. to use in ordinary course of </a:t>
            </a:r>
          </a:p>
          <a:p>
            <a:pPr marL="36576" indent="0">
              <a:buNone/>
            </a:pPr>
            <a:endParaRPr lang="en-US" dirty="0"/>
          </a:p>
          <a:p>
            <a:pPr marL="36576" indent="0">
              <a:buNone/>
            </a:pPr>
            <a:r>
              <a:rPr lang="en-US" dirty="0"/>
              <a:t>Stored Communications Act (SCA). prohibits intentional and unauthorized access to stored electronic communications  and says AT&amp;T cannot give YOUR information to someone else</a:t>
            </a:r>
          </a:p>
          <a:p>
            <a:pPr marL="36576" indent="0">
              <a:buNone/>
            </a:pPr>
            <a:endParaRPr lang="en-US" dirty="0"/>
          </a:p>
          <a:p>
            <a:pPr marL="36576" indent="0">
              <a:buNone/>
            </a:pPr>
            <a:r>
              <a:rPr lang="en-US" dirty="0"/>
              <a:t>Case about restaurant employees… </a:t>
            </a:r>
            <a:r>
              <a:rPr lang="en-US" dirty="0" err="1"/>
              <a:t>myspace</a:t>
            </a:r>
            <a:r>
              <a:rPr lang="en-US" dirty="0"/>
              <a:t>… </a:t>
            </a:r>
          </a:p>
        </p:txBody>
      </p:sp>
    </p:spTree>
    <p:extLst>
      <p:ext uri="{BB962C8B-B14F-4D97-AF65-F5344CB8AC3E}">
        <p14:creationId xmlns:p14="http://schemas.microsoft.com/office/powerpoint/2010/main" val="1770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7467600" cy="1143000"/>
          </a:xfrm>
        </p:spPr>
        <p:txBody>
          <a:bodyPr>
            <a:normAutofit fontScale="90000"/>
          </a:bodyPr>
          <a:lstStyle/>
          <a:p>
            <a:r>
              <a:rPr lang="en-US" dirty="0"/>
              <a:t>Protection of Social Media Passwords</a:t>
            </a:r>
          </a:p>
        </p:txBody>
      </p:sp>
      <p:sp>
        <p:nvSpPr>
          <p:cNvPr id="3" name="Content Placeholder 2"/>
          <p:cNvSpPr>
            <a:spLocks noGrp="1"/>
          </p:cNvSpPr>
          <p:nvPr>
            <p:ph idx="1"/>
          </p:nvPr>
        </p:nvSpPr>
        <p:spPr/>
        <p:txBody>
          <a:bodyPr>
            <a:normAutofit lnSpcReduction="10000"/>
          </a:bodyPr>
          <a:lstStyle/>
          <a:p>
            <a:pPr marL="36576" indent="0">
              <a:buNone/>
            </a:pPr>
            <a:r>
              <a:rPr lang="en-US" dirty="0"/>
              <a:t>Can your boss demand your social media passwords?</a:t>
            </a:r>
          </a:p>
          <a:p>
            <a:pPr marL="36576" indent="0">
              <a:buNone/>
            </a:pPr>
            <a:endParaRPr lang="en-US" dirty="0"/>
          </a:p>
          <a:p>
            <a:pPr marL="36576" indent="0">
              <a:buNone/>
            </a:pPr>
            <a:r>
              <a:rPr lang="en-US" dirty="0"/>
              <a:t>About 25 states have laws that protect you from having to disclose passwords…. BUT THAT MEANS 25 DO NOT.</a:t>
            </a:r>
          </a:p>
          <a:p>
            <a:pPr marL="36576" indent="0">
              <a:buNone/>
            </a:pPr>
            <a:endParaRPr lang="en-US" dirty="0"/>
          </a:p>
          <a:p>
            <a:pPr marL="36576" indent="0">
              <a:buNone/>
            </a:pPr>
            <a:r>
              <a:rPr lang="en-US" dirty="0"/>
              <a:t>California does have these ANTI-SNOOPING laws</a:t>
            </a:r>
          </a:p>
        </p:txBody>
      </p:sp>
    </p:spTree>
    <p:extLst>
      <p:ext uri="{BB962C8B-B14F-4D97-AF65-F5344CB8AC3E}">
        <p14:creationId xmlns:p14="http://schemas.microsoft.com/office/powerpoint/2010/main" val="103393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Company-wide Social Media Networks</a:t>
            </a:r>
          </a:p>
        </p:txBody>
      </p:sp>
      <p:sp>
        <p:nvSpPr>
          <p:cNvPr id="3" name="Content Placeholder 2"/>
          <p:cNvSpPr>
            <a:spLocks noGrp="1"/>
          </p:cNvSpPr>
          <p:nvPr>
            <p:ph idx="1"/>
          </p:nvPr>
        </p:nvSpPr>
        <p:spPr>
          <a:xfrm>
            <a:off x="0" y="1600200"/>
            <a:ext cx="9067800" cy="4525963"/>
          </a:xfrm>
        </p:spPr>
        <p:txBody>
          <a:bodyPr/>
          <a:lstStyle/>
          <a:p>
            <a:pPr marL="36576" indent="0">
              <a:buNone/>
            </a:pPr>
            <a:endParaRPr lang="en-US" dirty="0"/>
          </a:p>
          <a:p>
            <a:pPr marL="36576" indent="0">
              <a:buNone/>
            </a:pPr>
            <a:endParaRPr lang="en-US" dirty="0"/>
          </a:p>
          <a:p>
            <a:pPr marL="36576" indent="0">
              <a:buNone/>
            </a:pPr>
            <a:r>
              <a:rPr lang="en-US" dirty="0"/>
              <a:t>Some Companies creating their own social media platforms…. Perhaps easier to control trade secrets</a:t>
            </a:r>
          </a:p>
          <a:p>
            <a:pPr marL="36576" indent="0">
              <a:buNone/>
            </a:pPr>
            <a:endParaRPr lang="en-US" dirty="0"/>
          </a:p>
          <a:p>
            <a:pPr marL="36576" indent="0">
              <a:buNone/>
            </a:pPr>
            <a:r>
              <a:rPr lang="en-US" dirty="0"/>
              <a:t>Real time solutions for glitches</a:t>
            </a:r>
          </a:p>
        </p:txBody>
      </p:sp>
    </p:spTree>
    <p:extLst>
      <p:ext uri="{BB962C8B-B14F-4D97-AF65-F5344CB8AC3E}">
        <p14:creationId xmlns:p14="http://schemas.microsoft.com/office/powerpoint/2010/main" val="364867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Online Defamation… who is the speaker</a:t>
            </a:r>
          </a:p>
        </p:txBody>
      </p:sp>
      <p:sp>
        <p:nvSpPr>
          <p:cNvPr id="3" name="Content Placeholder 2"/>
          <p:cNvSpPr>
            <a:spLocks noGrp="1"/>
          </p:cNvSpPr>
          <p:nvPr>
            <p:ph idx="1"/>
          </p:nvPr>
        </p:nvSpPr>
        <p:spPr/>
        <p:txBody>
          <a:bodyPr/>
          <a:lstStyle/>
          <a:p>
            <a:pPr marL="36576" indent="0">
              <a:buNone/>
            </a:pPr>
            <a:r>
              <a:rPr lang="en-US" dirty="0"/>
              <a:t>YELP…. Is it opinion?  </a:t>
            </a:r>
          </a:p>
          <a:p>
            <a:pPr marL="36576" indent="0">
              <a:buNone/>
            </a:pPr>
            <a:r>
              <a:rPr lang="en-US" dirty="0"/>
              <a:t>Bed and breakfast</a:t>
            </a:r>
          </a:p>
          <a:p>
            <a:pPr marL="36576" indent="0">
              <a:buNone/>
            </a:pPr>
            <a:endParaRPr lang="en-US" dirty="0"/>
          </a:p>
          <a:p>
            <a:pPr marL="36576" indent="0">
              <a:buNone/>
            </a:pPr>
            <a:r>
              <a:rPr lang="en-US" dirty="0"/>
              <a:t>Manage online reputation</a:t>
            </a:r>
          </a:p>
          <a:p>
            <a:pPr marL="36576" indent="0">
              <a:buNone/>
            </a:pPr>
            <a:endParaRPr lang="en-US" dirty="0"/>
          </a:p>
        </p:txBody>
      </p:sp>
    </p:spTree>
    <p:extLst>
      <p:ext uri="{BB962C8B-B14F-4D97-AF65-F5344CB8AC3E}">
        <p14:creationId xmlns:p14="http://schemas.microsoft.com/office/powerpoint/2010/main" val="562203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a:t>Liability of Internet Service Providers</a:t>
            </a:r>
          </a:p>
        </p:txBody>
      </p:sp>
      <p:sp>
        <p:nvSpPr>
          <p:cNvPr id="3" name="Content Placeholder 2"/>
          <p:cNvSpPr>
            <a:spLocks noGrp="1"/>
          </p:cNvSpPr>
          <p:nvPr>
            <p:ph idx="1"/>
          </p:nvPr>
        </p:nvSpPr>
        <p:spPr>
          <a:xfrm>
            <a:off x="-76200" y="1143000"/>
            <a:ext cx="9372600" cy="4983163"/>
          </a:xfrm>
        </p:spPr>
        <p:txBody>
          <a:bodyPr>
            <a:normAutofit fontScale="92500" lnSpcReduction="10000"/>
          </a:bodyPr>
          <a:lstStyle/>
          <a:p>
            <a:pPr marL="36576" indent="0">
              <a:buNone/>
            </a:pPr>
            <a:endParaRPr lang="en-US" dirty="0"/>
          </a:p>
          <a:p>
            <a:pPr marL="36576" indent="0">
              <a:buNone/>
            </a:pPr>
            <a:r>
              <a:rPr lang="en-US" dirty="0"/>
              <a:t>The Communications Decency Act (CDA) states that “[n]o provider or user of an interactive computer service shall be treated as the publisher or speaker of any information provided by another information content provider.  (unlike newspapers, magazines, </a:t>
            </a:r>
            <a:r>
              <a:rPr lang="en-US" dirty="0" err="1"/>
              <a:t>etc</a:t>
            </a:r>
            <a:r>
              <a:rPr lang="en-US" dirty="0"/>
              <a:t> that are liable)</a:t>
            </a:r>
          </a:p>
          <a:p>
            <a:pPr marL="36576" indent="0">
              <a:buNone/>
            </a:pPr>
            <a:endParaRPr lang="en-US" dirty="0"/>
          </a:p>
          <a:p>
            <a:pPr marL="36576" indent="0">
              <a:buNone/>
            </a:pPr>
            <a:r>
              <a:rPr lang="en-US" dirty="0">
                <a:solidFill>
                  <a:srgbClr val="00B0F0"/>
                </a:solidFill>
              </a:rPr>
              <a:t>But see:  Roommate.com, LLC, operates an online roommate-matching Web site and created discriminatory </a:t>
            </a:r>
            <a:r>
              <a:rPr lang="en-US" dirty="0" err="1">
                <a:solidFill>
                  <a:srgbClr val="00B0F0"/>
                </a:solidFill>
              </a:rPr>
              <a:t>questionairre</a:t>
            </a:r>
            <a:r>
              <a:rPr lang="en-US" dirty="0">
                <a:solidFill>
                  <a:srgbClr val="00B0F0"/>
                </a:solidFill>
              </a:rPr>
              <a:t> asking sex, family status, and sexual orientation—which is not permitted under the federal Fair Housing Act.</a:t>
            </a:r>
          </a:p>
        </p:txBody>
      </p:sp>
    </p:spTree>
    <p:extLst>
      <p:ext uri="{BB962C8B-B14F-4D97-AF65-F5344CB8AC3E}">
        <p14:creationId xmlns:p14="http://schemas.microsoft.com/office/powerpoint/2010/main" val="428652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Privacy… &amp; Right to be Forgotten</a:t>
            </a:r>
          </a:p>
        </p:txBody>
      </p:sp>
      <p:sp>
        <p:nvSpPr>
          <p:cNvPr id="3" name="Content Placeholder 2"/>
          <p:cNvSpPr>
            <a:spLocks noGrp="1"/>
          </p:cNvSpPr>
          <p:nvPr>
            <p:ph idx="1"/>
          </p:nvPr>
        </p:nvSpPr>
        <p:spPr>
          <a:xfrm>
            <a:off x="0" y="1600200"/>
            <a:ext cx="9067800" cy="4525963"/>
          </a:xfrm>
        </p:spPr>
        <p:txBody>
          <a:bodyPr>
            <a:normAutofit fontScale="92500"/>
          </a:bodyPr>
          <a:lstStyle/>
          <a:p>
            <a:pPr marL="36576" indent="0">
              <a:buNone/>
            </a:pPr>
            <a:endParaRPr lang="en-US" dirty="0"/>
          </a:p>
          <a:p>
            <a:pPr marL="36576" indent="0">
              <a:buNone/>
            </a:pPr>
            <a:endParaRPr lang="en-US" dirty="0"/>
          </a:p>
          <a:p>
            <a:pPr marL="36576" indent="0">
              <a:buNone/>
            </a:pPr>
            <a:r>
              <a:rPr lang="en-US" dirty="0"/>
              <a:t>The new “right to be forgotten” in the European Union allows individuals to petition Google to remove search result links that are personal in nature and that have become “outdated” or “irrelevant</a:t>
            </a:r>
          </a:p>
          <a:p>
            <a:pPr marL="36576" indent="0">
              <a:buNone/>
            </a:pPr>
            <a:endParaRPr lang="en-US" dirty="0"/>
          </a:p>
          <a:p>
            <a:pPr marL="36576" indent="0">
              <a:buNone/>
            </a:pPr>
            <a:r>
              <a:rPr lang="en-US" dirty="0">
                <a:solidFill>
                  <a:srgbClr val="00B0F0"/>
                </a:solidFill>
              </a:rPr>
              <a:t>Commission says will not work in US because of right to free speech??? What do you think?.</a:t>
            </a:r>
          </a:p>
        </p:txBody>
      </p:sp>
    </p:spTree>
    <p:extLst>
      <p:ext uri="{BB962C8B-B14F-4D97-AF65-F5344CB8AC3E}">
        <p14:creationId xmlns:p14="http://schemas.microsoft.com/office/powerpoint/2010/main" val="859025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and Cookies</a:t>
            </a:r>
          </a:p>
        </p:txBody>
      </p:sp>
      <p:sp>
        <p:nvSpPr>
          <p:cNvPr id="3" name="Content Placeholder 2"/>
          <p:cNvSpPr>
            <a:spLocks noGrp="1"/>
          </p:cNvSpPr>
          <p:nvPr>
            <p:ph idx="1"/>
          </p:nvPr>
        </p:nvSpPr>
        <p:spPr>
          <a:xfrm>
            <a:off x="0" y="1295400"/>
            <a:ext cx="9144000" cy="5486400"/>
          </a:xfrm>
        </p:spPr>
        <p:txBody>
          <a:bodyPr/>
          <a:lstStyle/>
          <a:p>
            <a:pPr marL="36576" indent="0">
              <a:buNone/>
            </a:pPr>
            <a:r>
              <a:rPr lang="en-US" dirty="0"/>
              <a:t>Facebook, Inc., recently settled a lawsuit over its use of a targeted advertising technique called “Sponsored Stories.” An ad would display a Facebook friend’s name and profile picture, along with a statement that the friend “likes” the company sponsoring the advertisement. A group of plaintiffs filed suit, claiming that Facebook had used their pictures for advertising without their permission. When a federal court refused to dismiss the case, Facebook agreed to settle.</a:t>
            </a:r>
          </a:p>
        </p:txBody>
      </p:sp>
    </p:spTree>
    <p:extLst>
      <p:ext uri="{BB962C8B-B14F-4D97-AF65-F5344CB8AC3E}">
        <p14:creationId xmlns:p14="http://schemas.microsoft.com/office/powerpoint/2010/main" val="368056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074"/>
            <a:ext cx="8229600" cy="1143000"/>
          </a:xfrm>
        </p:spPr>
        <p:txBody>
          <a:bodyPr/>
          <a:lstStyle/>
          <a:p>
            <a:r>
              <a:rPr lang="en-US" dirty="0"/>
              <a:t>SPAM</a:t>
            </a:r>
          </a:p>
        </p:txBody>
      </p:sp>
      <p:sp>
        <p:nvSpPr>
          <p:cNvPr id="3" name="Content Placeholder 2"/>
          <p:cNvSpPr>
            <a:spLocks noGrp="1"/>
          </p:cNvSpPr>
          <p:nvPr>
            <p:ph idx="1"/>
          </p:nvPr>
        </p:nvSpPr>
        <p:spPr>
          <a:xfrm>
            <a:off x="152400" y="914400"/>
            <a:ext cx="8991600" cy="5791200"/>
          </a:xfrm>
        </p:spPr>
        <p:txBody>
          <a:bodyPr>
            <a:normAutofit/>
          </a:bodyPr>
          <a:lstStyle/>
          <a:p>
            <a:r>
              <a:rPr lang="en-US" dirty="0"/>
              <a:t>UNSOLICITED JUNK MAIL</a:t>
            </a:r>
          </a:p>
          <a:p>
            <a:pPr lvl="1"/>
            <a:r>
              <a:rPr lang="en-US" dirty="0"/>
              <a:t>state laws that regulate spam require the senders of e-mail ads to instruct the recipients on how they can “opt out” of further e-mail </a:t>
            </a:r>
          </a:p>
          <a:p>
            <a:pPr lvl="1"/>
            <a:r>
              <a:rPr lang="en-US" dirty="0"/>
              <a:t>The Federal CAN-SPAM Act: Prohibited activities include the use of a false return address and the use of false, misleading, or deceptive information when sending e-mail. The statute also prohibits the use of “dictionary attacks”—sending messages to randomly generated e-mail addresses—and the “harvesting” of e-mail addresses from Web sites through the use of specialized software.</a:t>
            </a:r>
          </a:p>
        </p:txBody>
      </p:sp>
    </p:spTree>
    <p:extLst>
      <p:ext uri="{BB962C8B-B14F-4D97-AF65-F5344CB8AC3E}">
        <p14:creationId xmlns:p14="http://schemas.microsoft.com/office/powerpoint/2010/main" val="190460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Internet Companies’ Privacy Policies</a:t>
            </a:r>
          </a:p>
        </p:txBody>
      </p:sp>
      <p:sp>
        <p:nvSpPr>
          <p:cNvPr id="3" name="Content Placeholder 2"/>
          <p:cNvSpPr>
            <a:spLocks noGrp="1"/>
          </p:cNvSpPr>
          <p:nvPr>
            <p:ph idx="1"/>
          </p:nvPr>
        </p:nvSpPr>
        <p:spPr>
          <a:xfrm>
            <a:off x="76200" y="1600200"/>
            <a:ext cx="8991600" cy="4525963"/>
          </a:xfrm>
        </p:spPr>
        <p:txBody>
          <a:bodyPr/>
          <a:lstStyle/>
          <a:p>
            <a:pPr marL="36576" indent="0">
              <a:buNone/>
            </a:pPr>
            <a:r>
              <a:rPr lang="en-US" dirty="0"/>
              <a:t>The Federal Trade Commission (FTC) investigates consumer complaints of privacy violations. The FTC has forced many companies, including Google, Facebook, Twitter, and </a:t>
            </a:r>
            <a:r>
              <a:rPr lang="en-US" dirty="0" err="1"/>
              <a:t>MySpace</a:t>
            </a:r>
            <a:r>
              <a:rPr lang="en-US" dirty="0"/>
              <a:t>, to enter an agreement consenting to give the FTC broad power to review their privacy and data practices. It can then sue companies that violate the terms of the decree.</a:t>
            </a:r>
          </a:p>
        </p:txBody>
      </p:sp>
    </p:spTree>
    <p:extLst>
      <p:ext uri="{BB962C8B-B14F-4D97-AF65-F5344CB8AC3E}">
        <p14:creationId xmlns:p14="http://schemas.microsoft.com/office/powerpoint/2010/main" val="134801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bwMode="auto">
          <a:xfrm>
            <a:off x="1079806" y="3047811"/>
            <a:ext cx="6992326" cy="2705478"/>
          </a:xfrm>
          <a:prstGeom prst="rect">
            <a:avLst/>
          </a:prstGeom>
          <a:solidFill>
            <a:schemeClr val="bg1"/>
          </a:solidFill>
          <a:ln>
            <a:solidFill>
              <a:schemeClr val="bg1"/>
            </a:solidFill>
          </a:ln>
        </p:spPr>
        <p:style>
          <a:lnRef idx="3">
            <a:schemeClr val="lt1"/>
          </a:lnRef>
          <a:fillRef idx="1">
            <a:schemeClr val="accent1"/>
          </a:fillRef>
          <a:effectRef idx="1">
            <a:schemeClr val="accent1"/>
          </a:effectRef>
          <a:fontRef idx="minor">
            <a:schemeClr val="lt1"/>
          </a:fontRef>
        </p:style>
      </p:pic>
      <p:sp>
        <p:nvSpPr>
          <p:cNvPr id="5" name="TextBox 4"/>
          <p:cNvSpPr txBox="1"/>
          <p:nvPr/>
        </p:nvSpPr>
        <p:spPr>
          <a:xfrm>
            <a:off x="1066800" y="457200"/>
            <a:ext cx="7010400" cy="1077218"/>
          </a:xfrm>
          <a:prstGeom prst="rect">
            <a:avLst/>
          </a:prstGeom>
          <a:noFill/>
        </p:spPr>
        <p:txBody>
          <a:bodyPr wrap="square" rtlCol="0">
            <a:spAutoFit/>
          </a:bodyPr>
          <a:lstStyle/>
          <a:p>
            <a:pPr algn="ctr"/>
            <a:r>
              <a:rPr lang="en-US" sz="3200" b="1" dirty="0"/>
              <a:t>KEY DIFFERENCES IN CIVIL AND CRIMINAL LAW</a:t>
            </a:r>
          </a:p>
        </p:txBody>
      </p:sp>
    </p:spTree>
    <p:extLst>
      <p:ext uri="{BB962C8B-B14F-4D97-AF65-F5344CB8AC3E}">
        <p14:creationId xmlns:p14="http://schemas.microsoft.com/office/powerpoint/2010/main" val="2837622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8021"/>
            <a:ext cx="8763000" cy="1295400"/>
          </a:xfrm>
        </p:spPr>
        <p:txBody>
          <a:bodyPr>
            <a:normAutofit fontScale="90000"/>
          </a:bodyPr>
          <a:lstStyle/>
          <a:p>
            <a:r>
              <a:rPr lang="en-US" dirty="0">
                <a:solidFill>
                  <a:schemeClr val="tx1"/>
                </a:solidFill>
              </a:rPr>
              <a:t>ONE ACT CAN BE A CRIMINAL AND CIVIL VIOLATION</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8" y="1247333"/>
            <a:ext cx="8839200" cy="5610667"/>
          </a:xfrm>
          <a:prstGeom prst="rect">
            <a:avLst/>
          </a:prstGeom>
          <a:solidFill>
            <a:schemeClr val="tx2">
              <a:lumMod val="60000"/>
              <a:lumOff val="40000"/>
            </a:schemeClr>
          </a:solidFill>
          <a:ln>
            <a:noFill/>
          </a:ln>
          <a:effectLst/>
          <a:extLst/>
        </p:spPr>
      </p:pic>
    </p:spTree>
    <p:extLst>
      <p:ext uri="{BB962C8B-B14F-4D97-AF65-F5344CB8AC3E}">
        <p14:creationId xmlns:p14="http://schemas.microsoft.com/office/powerpoint/2010/main" val="3756581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839200" cy="4919472"/>
          </a:xfrm>
        </p:spPr>
        <p:txBody>
          <a:bodyPr>
            <a:normAutofit/>
          </a:bodyPr>
          <a:lstStyle/>
          <a:p>
            <a:r>
              <a:rPr lang="en-US" sz="6600" dirty="0">
                <a:solidFill>
                  <a:schemeClr val="tx1"/>
                </a:solidFill>
              </a:rPr>
              <a:t>Overview   </a:t>
            </a:r>
            <a:br>
              <a:rPr lang="en-US" sz="6600" dirty="0">
                <a:solidFill>
                  <a:schemeClr val="tx1"/>
                </a:solidFill>
              </a:rPr>
            </a:br>
            <a:r>
              <a:rPr lang="en-US" sz="6600" dirty="0">
                <a:solidFill>
                  <a:schemeClr val="tx1"/>
                </a:solidFill>
                <a:hlinkClick r:id="rId2"/>
              </a:rPr>
              <a:t>SOME CRIMES</a:t>
            </a:r>
            <a:endParaRPr lang="en-US" sz="6600" dirty="0">
              <a:solidFill>
                <a:schemeClr val="tx1"/>
              </a:solidFill>
            </a:endParaRPr>
          </a:p>
        </p:txBody>
      </p:sp>
    </p:spTree>
    <p:extLst>
      <p:ext uri="{BB962C8B-B14F-4D97-AF65-F5344CB8AC3E}">
        <p14:creationId xmlns:p14="http://schemas.microsoft.com/office/powerpoint/2010/main" val="33291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705600"/>
          </a:xfrm>
        </p:spPr>
        <p:txBody>
          <a:bodyPr>
            <a:normAutofit fontScale="47500" lnSpcReduction="20000"/>
          </a:bodyPr>
          <a:lstStyle/>
          <a:p>
            <a:pPr algn="l">
              <a:lnSpc>
                <a:spcPct val="90000"/>
              </a:lnSpc>
            </a:pPr>
            <a:r>
              <a:rPr lang="en-US" sz="5900" b="1" dirty="0"/>
              <a:t>What two elements must exist before a person can be convicted of a crime?  </a:t>
            </a:r>
            <a:r>
              <a:rPr lang="en-US" sz="5900" b="1" dirty="0" err="1">
                <a:solidFill>
                  <a:schemeClr val="accent2">
                    <a:lumMod val="50000"/>
                  </a:schemeClr>
                </a:solidFill>
              </a:rPr>
              <a:t>Actus</a:t>
            </a:r>
            <a:r>
              <a:rPr lang="en-US" sz="5900" b="1" dirty="0">
                <a:solidFill>
                  <a:schemeClr val="accent2">
                    <a:lumMod val="50000"/>
                  </a:schemeClr>
                </a:solidFill>
              </a:rPr>
              <a:t> </a:t>
            </a:r>
            <a:r>
              <a:rPr lang="en-US" sz="5900" b="1" dirty="0" err="1">
                <a:solidFill>
                  <a:schemeClr val="accent2">
                    <a:lumMod val="50000"/>
                  </a:schemeClr>
                </a:solidFill>
              </a:rPr>
              <a:t>reus</a:t>
            </a:r>
            <a:r>
              <a:rPr lang="en-US" sz="5900" b="1" dirty="0">
                <a:solidFill>
                  <a:schemeClr val="accent2">
                    <a:lumMod val="50000"/>
                  </a:schemeClr>
                </a:solidFill>
              </a:rPr>
              <a:t> and </a:t>
            </a:r>
            <a:r>
              <a:rPr lang="en-US" sz="5900" b="1" dirty="0" err="1">
                <a:solidFill>
                  <a:schemeClr val="accent2">
                    <a:lumMod val="50000"/>
                  </a:schemeClr>
                </a:solidFill>
              </a:rPr>
              <a:t>mens</a:t>
            </a:r>
            <a:r>
              <a:rPr lang="en-US" sz="5900" b="1" dirty="0">
                <a:solidFill>
                  <a:schemeClr val="accent2">
                    <a:lumMod val="50000"/>
                  </a:schemeClr>
                </a:solidFill>
              </a:rPr>
              <a:t> </a:t>
            </a:r>
            <a:r>
              <a:rPr lang="en-US" sz="5900" b="1" dirty="0" err="1">
                <a:solidFill>
                  <a:schemeClr val="accent2">
                    <a:lumMod val="50000"/>
                  </a:schemeClr>
                </a:solidFill>
              </a:rPr>
              <a:t>rea</a:t>
            </a:r>
            <a:endParaRPr lang="en-US" sz="5900" b="1" dirty="0">
              <a:solidFill>
                <a:schemeClr val="accent2">
                  <a:lumMod val="50000"/>
                </a:schemeClr>
              </a:solidFill>
            </a:endParaRPr>
          </a:p>
          <a:p>
            <a:pPr algn="l">
              <a:lnSpc>
                <a:spcPct val="90000"/>
              </a:lnSpc>
            </a:pPr>
            <a:endParaRPr lang="en-US" sz="5900" b="1" dirty="0">
              <a:solidFill>
                <a:schemeClr val="accent3">
                  <a:lumMod val="50000"/>
                </a:schemeClr>
              </a:solidFill>
            </a:endParaRPr>
          </a:p>
          <a:p>
            <a:pPr algn="l">
              <a:lnSpc>
                <a:spcPct val="90000"/>
              </a:lnSpc>
            </a:pPr>
            <a:r>
              <a:rPr lang="en-US" sz="5900" b="1" dirty="0"/>
              <a:t>Can a corporation commit crimes?  </a:t>
            </a:r>
            <a:r>
              <a:rPr lang="en-US" sz="5900" b="1" dirty="0">
                <a:solidFill>
                  <a:schemeClr val="accent2">
                    <a:lumMod val="50000"/>
                  </a:schemeClr>
                </a:solidFill>
              </a:rPr>
              <a:t>yes</a:t>
            </a:r>
          </a:p>
          <a:p>
            <a:pPr algn="l">
              <a:lnSpc>
                <a:spcPct val="90000"/>
              </a:lnSpc>
            </a:pPr>
            <a:endParaRPr lang="en-US" sz="5900" b="1" dirty="0">
              <a:solidFill>
                <a:schemeClr val="accent3">
                  <a:lumMod val="50000"/>
                </a:schemeClr>
              </a:solidFill>
            </a:endParaRPr>
          </a:p>
          <a:p>
            <a:pPr algn="l">
              <a:lnSpc>
                <a:spcPct val="90000"/>
              </a:lnSpc>
            </a:pPr>
            <a:r>
              <a:rPr lang="en-US" sz="5900" b="1" dirty="0"/>
              <a:t>What are five broad categories of crimes?</a:t>
            </a:r>
            <a:r>
              <a:rPr lang="en-US" sz="5900" b="1" dirty="0">
                <a:solidFill>
                  <a:schemeClr val="accent3">
                    <a:lumMod val="50000"/>
                  </a:schemeClr>
                </a:solidFill>
              </a:rPr>
              <a:t> </a:t>
            </a:r>
            <a:r>
              <a:rPr lang="en-US" sz="5900" b="1" dirty="0">
                <a:solidFill>
                  <a:schemeClr val="accent2">
                    <a:lumMod val="50000"/>
                  </a:schemeClr>
                </a:solidFill>
              </a:rPr>
              <a:t>Violent, property, public order, white collar, organized crime</a:t>
            </a:r>
          </a:p>
          <a:p>
            <a:pPr algn="l">
              <a:lnSpc>
                <a:spcPct val="90000"/>
              </a:lnSpc>
            </a:pPr>
            <a:endParaRPr lang="en-US" sz="5900" b="1" dirty="0">
              <a:solidFill>
                <a:schemeClr val="accent3">
                  <a:lumMod val="50000"/>
                </a:schemeClr>
              </a:solidFill>
            </a:endParaRPr>
          </a:p>
          <a:p>
            <a:pPr algn="l">
              <a:lnSpc>
                <a:spcPct val="90000"/>
              </a:lnSpc>
            </a:pPr>
            <a:r>
              <a:rPr lang="en-US" sz="5900" b="1" dirty="0"/>
              <a:t>What defenses might be raised by criminal defendants to avoid liability for criminal acts?</a:t>
            </a:r>
            <a:r>
              <a:rPr lang="en-US" sz="5900" b="1" dirty="0">
                <a:solidFill>
                  <a:schemeClr val="accent3">
                    <a:lumMod val="50000"/>
                  </a:schemeClr>
                </a:solidFill>
              </a:rPr>
              <a:t> </a:t>
            </a:r>
            <a:r>
              <a:rPr lang="en-US" sz="5900" b="1" dirty="0">
                <a:solidFill>
                  <a:schemeClr val="accent2">
                    <a:lumMod val="50000"/>
                  </a:schemeClr>
                </a:solidFill>
              </a:rPr>
              <a:t>Justifiable force, duress, necessity, insanity, entrapment, statute of limitations, mistake immunity</a:t>
            </a:r>
            <a:r>
              <a:rPr lang="en-US" sz="5900" b="1" dirty="0">
                <a:solidFill>
                  <a:schemeClr val="accent3">
                    <a:lumMod val="50000"/>
                  </a:schemeClr>
                </a:solidFill>
              </a:rPr>
              <a:t>.</a:t>
            </a:r>
          </a:p>
          <a:p>
            <a:pPr algn="l">
              <a:lnSpc>
                <a:spcPct val="90000"/>
              </a:lnSpc>
            </a:pPr>
            <a:endParaRPr lang="en-US" sz="5900" b="1" dirty="0">
              <a:solidFill>
                <a:schemeClr val="accent3">
                  <a:lumMod val="50000"/>
                </a:schemeClr>
              </a:solidFill>
            </a:endParaRPr>
          </a:p>
          <a:p>
            <a:pPr algn="l">
              <a:lnSpc>
                <a:spcPct val="90000"/>
              </a:lnSpc>
            </a:pPr>
            <a:r>
              <a:rPr lang="en-US" sz="5900" b="1" dirty="0"/>
              <a:t>What constitutional safeguards exist to protect persons accused of a crime?</a:t>
            </a:r>
            <a:r>
              <a:rPr lang="en-US" sz="5900" b="1" dirty="0">
                <a:solidFill>
                  <a:schemeClr val="accent3">
                    <a:lumMod val="50000"/>
                  </a:schemeClr>
                </a:solidFill>
              </a:rPr>
              <a:t>  </a:t>
            </a:r>
            <a:r>
              <a:rPr lang="en-US" sz="5900" b="1" dirty="0">
                <a:solidFill>
                  <a:schemeClr val="accent2">
                    <a:lumMod val="50000"/>
                  </a:schemeClr>
                </a:solidFill>
              </a:rPr>
              <a:t>Fourth, Fifth, Sixth and Eighth Amendments and Miranda</a:t>
            </a:r>
          </a:p>
          <a:p>
            <a:pPr algn="l">
              <a:lnSpc>
                <a:spcPct val="90000"/>
              </a:lnSpc>
            </a:pPr>
            <a:endParaRPr lang="en-US" sz="5400" b="1" dirty="0">
              <a:solidFill>
                <a:schemeClr val="accent3">
                  <a:lumMod val="50000"/>
                </a:schemeClr>
              </a:solidFill>
            </a:endParaRPr>
          </a:p>
          <a:p>
            <a:pPr algn="l"/>
            <a:endParaRPr lang="en-US" sz="5400" dirty="0">
              <a:solidFill>
                <a:srgbClr val="0070C0"/>
              </a:solidFill>
            </a:endParaRPr>
          </a:p>
        </p:txBody>
      </p:sp>
    </p:spTree>
    <p:extLst>
      <p:ext uri="{BB962C8B-B14F-4D97-AF65-F5344CB8AC3E}">
        <p14:creationId xmlns:p14="http://schemas.microsoft.com/office/powerpoint/2010/main" val="972963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solidFill>
                  <a:schemeClr val="accent2">
                    <a:lumMod val="50000"/>
                  </a:schemeClr>
                </a:solidFill>
              </a:rPr>
              <a:t>Felonies: </a:t>
            </a:r>
            <a:r>
              <a:rPr lang="en-US" b="1" dirty="0"/>
              <a:t>serious crimes punishable by death or by imprisonment over one (1) year.</a:t>
            </a:r>
          </a:p>
          <a:p>
            <a:endParaRPr lang="en-US" b="1" dirty="0">
              <a:solidFill>
                <a:schemeClr val="accent3">
                  <a:lumMod val="50000"/>
                </a:schemeClr>
              </a:solidFill>
            </a:endParaRPr>
          </a:p>
          <a:p>
            <a:r>
              <a:rPr lang="en-US" b="1" dirty="0">
                <a:solidFill>
                  <a:schemeClr val="accent2">
                    <a:lumMod val="50000"/>
                  </a:schemeClr>
                </a:solidFill>
              </a:rPr>
              <a:t>Misdemeanors: </a:t>
            </a:r>
            <a:r>
              <a:rPr lang="en-US" b="1" dirty="0"/>
              <a:t>less serious crimes punishable by fine or by confinement up to one (1) year.</a:t>
            </a:r>
          </a:p>
          <a:p>
            <a:endParaRPr lang="en-US" dirty="0"/>
          </a:p>
        </p:txBody>
      </p:sp>
      <p:sp>
        <p:nvSpPr>
          <p:cNvPr id="2" name="Title 1"/>
          <p:cNvSpPr>
            <a:spLocks noGrp="1"/>
          </p:cNvSpPr>
          <p:nvPr>
            <p:ph type="title"/>
          </p:nvPr>
        </p:nvSpPr>
        <p:spPr/>
        <p:txBody>
          <a:bodyPr/>
          <a:lstStyle/>
          <a:p>
            <a:r>
              <a:rPr lang="en-US" dirty="0"/>
              <a:t>CRIMES CLASSIFICATIONS</a:t>
            </a:r>
          </a:p>
        </p:txBody>
      </p:sp>
    </p:spTree>
    <p:extLst>
      <p:ext uri="{BB962C8B-B14F-4D97-AF65-F5344CB8AC3E}">
        <p14:creationId xmlns:p14="http://schemas.microsoft.com/office/powerpoint/2010/main" val="2730599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6248400"/>
          </a:xfrm>
        </p:spPr>
        <p:txBody>
          <a:bodyPr>
            <a:normAutofit lnSpcReduction="10000"/>
          </a:bodyPr>
          <a:lstStyle/>
          <a:p>
            <a:pPr marL="36576" indent="0">
              <a:buNone/>
            </a:pPr>
            <a:r>
              <a:rPr lang="en-US" sz="3000" b="1" dirty="0"/>
              <a:t>State must show </a:t>
            </a:r>
            <a:r>
              <a:rPr lang="en-US" sz="3000" b="1" dirty="0">
                <a:solidFill>
                  <a:srgbClr val="00B0F0"/>
                </a:solidFill>
              </a:rPr>
              <a:t>beyond a reasonable doubt </a:t>
            </a:r>
            <a:r>
              <a:rPr lang="en-US" sz="3000" b="1" dirty="0"/>
              <a:t>that the defendant:</a:t>
            </a:r>
            <a:r>
              <a:rPr lang="en-US" sz="2800" b="1" dirty="0"/>
              <a:t> </a:t>
            </a:r>
          </a:p>
          <a:p>
            <a:pPr marL="448056" lvl="1" indent="0">
              <a:buNone/>
            </a:pPr>
            <a:r>
              <a:rPr lang="en-US" sz="2600" b="1" dirty="0"/>
              <a:t>Performed an </a:t>
            </a:r>
            <a:r>
              <a:rPr lang="en-US" sz="2600" b="1" u="sng" dirty="0"/>
              <a:t>criminal act</a:t>
            </a:r>
            <a:r>
              <a:rPr lang="en-US" sz="2600" b="1" dirty="0"/>
              <a:t> (</a:t>
            </a:r>
            <a:r>
              <a:rPr lang="en-US" sz="2600" b="1" i="1" dirty="0"/>
              <a:t>actus reus</a:t>
            </a:r>
            <a:r>
              <a:rPr lang="en-US" sz="2600" b="1" dirty="0"/>
              <a:t>) AND</a:t>
            </a:r>
          </a:p>
          <a:p>
            <a:pPr marL="448056" lvl="1" indent="0">
              <a:buNone/>
            </a:pPr>
            <a:r>
              <a:rPr lang="en-US" sz="2600" b="1" dirty="0"/>
              <a:t>While performing the act, had the required intent or specific state of mind (</a:t>
            </a:r>
            <a:r>
              <a:rPr lang="en-US" sz="2600" b="1" i="1" dirty="0"/>
              <a:t>mens rea</a:t>
            </a:r>
            <a:r>
              <a:rPr lang="en-US" sz="2600" b="1" dirty="0"/>
              <a:t>).</a:t>
            </a:r>
          </a:p>
          <a:p>
            <a:pPr marL="36576" indent="0">
              <a:buNone/>
            </a:pPr>
            <a:r>
              <a:rPr lang="en-US" sz="3000" b="1" dirty="0"/>
              <a:t>Without the required intent there can be no criminal conviction</a:t>
            </a:r>
          </a:p>
          <a:p>
            <a:pPr marL="36576" indent="0">
              <a:buNone/>
            </a:pPr>
            <a:r>
              <a:rPr lang="en-US" sz="2400" b="1" i="1" dirty="0"/>
              <a:t>Ethan drives off in Floyd’s car mistakenly believing that it is his. Is this theft? Why or why not?</a:t>
            </a:r>
          </a:p>
          <a:p>
            <a:pPr marL="36576" indent="0">
              <a:buNone/>
            </a:pPr>
            <a:endParaRPr lang="en-US" sz="2400" dirty="0"/>
          </a:p>
          <a:p>
            <a:pPr marL="36576" indent="0">
              <a:buNone/>
            </a:pPr>
            <a:r>
              <a:rPr lang="en-US" sz="2400" b="1" i="1" dirty="0"/>
              <a:t>Daisy takes her roommate’s credit card, intending to charge expenses that she incurs on a vacation. Her first stop is a gas station, where she uses the card to pay for gas. With respect to the gas station, has she committed a crime? If so, what is it?</a:t>
            </a:r>
            <a:endParaRPr lang="en-US" sz="2400" b="1" dirty="0"/>
          </a:p>
        </p:txBody>
      </p:sp>
      <p:sp>
        <p:nvSpPr>
          <p:cNvPr id="2" name="Title 1"/>
          <p:cNvSpPr>
            <a:spLocks noGrp="1"/>
          </p:cNvSpPr>
          <p:nvPr>
            <p:ph type="title"/>
          </p:nvPr>
        </p:nvSpPr>
        <p:spPr>
          <a:xfrm>
            <a:off x="-30480" y="0"/>
            <a:ext cx="8229600" cy="792162"/>
          </a:xfrm>
        </p:spPr>
        <p:txBody>
          <a:bodyPr>
            <a:normAutofit fontScale="90000"/>
          </a:bodyPr>
          <a:lstStyle/>
          <a:p>
            <a:r>
              <a:rPr lang="en-US" b="1" dirty="0">
                <a:solidFill>
                  <a:schemeClr val="accent2">
                    <a:lumMod val="50000"/>
                  </a:schemeClr>
                </a:solidFill>
              </a:rPr>
              <a:t>actus reus and mens rea</a:t>
            </a:r>
          </a:p>
        </p:txBody>
      </p:sp>
    </p:spTree>
    <p:extLst>
      <p:ext uri="{BB962C8B-B14F-4D97-AF65-F5344CB8AC3E}">
        <p14:creationId xmlns:p14="http://schemas.microsoft.com/office/powerpoint/2010/main" val="2347888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324600"/>
          </a:xfrm>
        </p:spPr>
        <p:txBody>
          <a:bodyPr>
            <a:normAutofit fontScale="70000" lnSpcReduction="20000"/>
          </a:bodyPr>
          <a:lstStyle/>
          <a:p>
            <a:pPr marL="36576" indent="0">
              <a:lnSpc>
                <a:spcPct val="90000"/>
              </a:lnSpc>
              <a:buNone/>
            </a:pPr>
            <a:r>
              <a:rPr lang="en-US" b="1" dirty="0"/>
              <a:t>Violent Crime.</a:t>
            </a:r>
          </a:p>
          <a:p>
            <a:pPr marL="749808" lvl="2" indent="0">
              <a:lnSpc>
                <a:spcPct val="90000"/>
              </a:lnSpc>
              <a:buNone/>
            </a:pPr>
            <a:r>
              <a:rPr lang="en-US" b="1" dirty="0"/>
              <a:t>Crimes against persons (murder, rape).</a:t>
            </a:r>
          </a:p>
          <a:p>
            <a:pPr marL="749808" lvl="2" indent="0">
              <a:lnSpc>
                <a:spcPct val="90000"/>
              </a:lnSpc>
              <a:buNone/>
            </a:pPr>
            <a:r>
              <a:rPr lang="en-US" b="1" dirty="0"/>
              <a:t>Robbery is a violent crime.</a:t>
            </a:r>
          </a:p>
          <a:p>
            <a:pPr marL="36576" indent="0">
              <a:lnSpc>
                <a:spcPct val="90000"/>
              </a:lnSpc>
              <a:buNone/>
            </a:pPr>
            <a:r>
              <a:rPr lang="en-US" b="1" dirty="0"/>
              <a:t>Property Crime: most common, involves money or property:</a:t>
            </a:r>
          </a:p>
          <a:p>
            <a:pPr marL="749808" lvl="2" indent="0">
              <a:lnSpc>
                <a:spcPct val="80000"/>
              </a:lnSpc>
              <a:buNone/>
            </a:pPr>
            <a:r>
              <a:rPr lang="en-US" b="1" dirty="0"/>
              <a:t>Burglary.</a:t>
            </a:r>
          </a:p>
          <a:p>
            <a:pPr marL="749808" lvl="2" indent="0">
              <a:lnSpc>
                <a:spcPct val="80000"/>
              </a:lnSpc>
              <a:buNone/>
            </a:pPr>
            <a:r>
              <a:rPr lang="en-US" b="1" dirty="0"/>
              <a:t>Larceny.</a:t>
            </a:r>
          </a:p>
          <a:p>
            <a:pPr marL="749808" lvl="2" indent="0">
              <a:lnSpc>
                <a:spcPct val="80000"/>
              </a:lnSpc>
              <a:buNone/>
            </a:pPr>
            <a:r>
              <a:rPr lang="en-US" b="1" dirty="0"/>
              <a:t>Obtaining Goods by False Pretenses.</a:t>
            </a:r>
          </a:p>
          <a:p>
            <a:pPr marL="749808" lvl="2" indent="0">
              <a:lnSpc>
                <a:spcPct val="80000"/>
              </a:lnSpc>
              <a:buNone/>
            </a:pPr>
            <a:r>
              <a:rPr lang="en-US" b="1" dirty="0"/>
              <a:t>Receiving Stolen Goods.</a:t>
            </a:r>
          </a:p>
          <a:p>
            <a:pPr marL="749808" lvl="2" indent="0">
              <a:lnSpc>
                <a:spcPct val="80000"/>
              </a:lnSpc>
              <a:buNone/>
            </a:pPr>
            <a:r>
              <a:rPr lang="en-US" b="1" dirty="0"/>
              <a:t>Arson.</a:t>
            </a:r>
          </a:p>
          <a:p>
            <a:pPr marL="749808" lvl="2" indent="0">
              <a:lnSpc>
                <a:spcPct val="80000"/>
              </a:lnSpc>
              <a:buNone/>
            </a:pPr>
            <a:r>
              <a:rPr lang="en-US" b="1" dirty="0"/>
              <a:t>Forgery.</a:t>
            </a:r>
          </a:p>
          <a:p>
            <a:pPr marL="36576" indent="0">
              <a:buNone/>
            </a:pPr>
            <a:r>
              <a:rPr lang="en-US" b="1" dirty="0"/>
              <a:t>Public Order Crime.</a:t>
            </a:r>
          </a:p>
          <a:p>
            <a:pPr marL="36576" indent="0">
              <a:buNone/>
            </a:pPr>
            <a:r>
              <a:rPr lang="en-US" b="1" dirty="0"/>
              <a:t>White Collar Crime: non-violent crimes involving a business transaction.</a:t>
            </a:r>
          </a:p>
          <a:p>
            <a:pPr marL="749808" lvl="2" indent="0">
              <a:buNone/>
            </a:pPr>
            <a:r>
              <a:rPr lang="en-US" b="1" dirty="0"/>
              <a:t>Embezzlement.</a:t>
            </a:r>
          </a:p>
          <a:p>
            <a:pPr marL="749808" lvl="2" indent="0">
              <a:buNone/>
            </a:pPr>
            <a:r>
              <a:rPr lang="en-US" b="1" dirty="0"/>
              <a:t>Mail and Wire Fraud.</a:t>
            </a:r>
          </a:p>
          <a:p>
            <a:pPr marL="749808" lvl="2" indent="0">
              <a:buNone/>
            </a:pPr>
            <a:r>
              <a:rPr lang="en-US" b="1" dirty="0"/>
              <a:t>Bribery.</a:t>
            </a:r>
          </a:p>
          <a:p>
            <a:pPr marL="749808" lvl="2" indent="0">
              <a:buNone/>
            </a:pPr>
            <a:r>
              <a:rPr lang="en-US" b="1" dirty="0"/>
              <a:t>Theft of Trade Secrets.</a:t>
            </a:r>
          </a:p>
          <a:p>
            <a:pPr marL="749808" lvl="2" indent="0">
              <a:buNone/>
            </a:pPr>
            <a:r>
              <a:rPr lang="en-US" b="1" dirty="0"/>
              <a:t>Insider Trading</a:t>
            </a:r>
          </a:p>
          <a:p>
            <a:pPr marL="36576" indent="0">
              <a:buNone/>
            </a:pPr>
            <a:r>
              <a:rPr lang="en-US" sz="3100" b="1" dirty="0"/>
              <a:t>Organized Crime.</a:t>
            </a:r>
          </a:p>
          <a:p>
            <a:pPr marL="749808" lvl="2" indent="0">
              <a:buNone/>
            </a:pPr>
            <a:r>
              <a:rPr lang="en-US" b="1" dirty="0"/>
              <a:t>Money laundering.</a:t>
            </a:r>
          </a:p>
          <a:p>
            <a:pPr marL="749808" lvl="2" indent="0">
              <a:buNone/>
            </a:pPr>
            <a:r>
              <a:rPr lang="en-US" b="1" dirty="0"/>
              <a:t>Racketeer Influenced and Corrupt Organizations Act (RICO).</a:t>
            </a:r>
          </a:p>
          <a:p>
            <a:pPr marL="1042416" lvl="3" indent="0">
              <a:buNone/>
            </a:pPr>
            <a:r>
              <a:rPr lang="en-US" b="1" dirty="0"/>
              <a:t>Criminal Provisions (includes 26 different types of felonies with fines up to $25,000 and 20 years in prison for each offense).</a:t>
            </a:r>
          </a:p>
          <a:p>
            <a:pPr marL="1042416" lvl="3" indent="0">
              <a:buNone/>
            </a:pPr>
            <a:r>
              <a:rPr lang="en-US" b="1" dirty="0"/>
              <a:t>Civil Penalties include forfeiture, and treble damages.</a:t>
            </a:r>
          </a:p>
          <a:p>
            <a:pPr marL="448056" lvl="1" indent="0">
              <a:buNone/>
            </a:pPr>
            <a:endParaRPr lang="en-US" b="1" dirty="0"/>
          </a:p>
        </p:txBody>
      </p:sp>
      <p:sp>
        <p:nvSpPr>
          <p:cNvPr id="2" name="Title 1"/>
          <p:cNvSpPr>
            <a:spLocks noGrp="1"/>
          </p:cNvSpPr>
          <p:nvPr>
            <p:ph type="title"/>
          </p:nvPr>
        </p:nvSpPr>
        <p:spPr>
          <a:xfrm>
            <a:off x="0" y="-9625"/>
            <a:ext cx="8229600" cy="609600"/>
          </a:xfrm>
        </p:spPr>
        <p:txBody>
          <a:bodyPr>
            <a:normAutofit fontScale="90000"/>
          </a:bodyPr>
          <a:lstStyle/>
          <a:p>
            <a:r>
              <a:rPr lang="en-US" b="1" dirty="0">
                <a:solidFill>
                  <a:schemeClr val="accent2">
                    <a:lumMod val="50000"/>
                  </a:schemeClr>
                </a:solidFill>
              </a:rPr>
              <a:t>TYPES OF CRIMES</a:t>
            </a:r>
          </a:p>
        </p:txBody>
      </p:sp>
    </p:spTree>
    <p:extLst>
      <p:ext uri="{BB962C8B-B14F-4D97-AF65-F5344CB8AC3E}">
        <p14:creationId xmlns:p14="http://schemas.microsoft.com/office/powerpoint/2010/main" val="1318245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067800" cy="6172200"/>
          </a:xfrm>
        </p:spPr>
        <p:txBody>
          <a:bodyPr>
            <a:normAutofit fontScale="90000"/>
          </a:bodyPr>
          <a:lstStyle/>
          <a:p>
            <a:pPr algn="l">
              <a:spcBef>
                <a:spcPct val="20000"/>
              </a:spcBef>
            </a:pPr>
            <a:r>
              <a:rPr lang="en-US" b="1" dirty="0"/>
              <a:t>Justifiable Use of Force </a:t>
            </a:r>
            <a:r>
              <a:rPr lang="en-US" sz="2200" b="1" dirty="0"/>
              <a:t>…. You can  Protect yourself</a:t>
            </a:r>
            <a:br>
              <a:rPr lang="en-US" sz="2200" b="1" dirty="0"/>
            </a:br>
            <a:r>
              <a:rPr lang="en-US" b="1" dirty="0"/>
              <a:t>Duress  </a:t>
            </a:r>
            <a:r>
              <a:rPr lang="en-US" sz="2200" b="1" dirty="0"/>
              <a:t>threat of immediate danger  “Get me the $$$ or I will kill you child.”  Not a defense to murder</a:t>
            </a:r>
            <a:br>
              <a:rPr lang="en-US" sz="2200" b="1" dirty="0"/>
            </a:br>
            <a:r>
              <a:rPr lang="en-US" b="1" dirty="0"/>
              <a:t>Necessity </a:t>
            </a:r>
            <a:r>
              <a:rPr lang="en-US" sz="2200" b="1" dirty="0"/>
              <a:t>… to prevent greater harm</a:t>
            </a:r>
            <a:br>
              <a:rPr lang="en-US" sz="2200" b="1" dirty="0"/>
            </a:br>
            <a:r>
              <a:rPr lang="en-US" b="1" dirty="0"/>
              <a:t>Insanity. </a:t>
            </a:r>
            <a:r>
              <a:rPr lang="en-US" sz="1800" b="1" dirty="0"/>
              <a:t>Did not understand nature of the act or that it was wrong at the time</a:t>
            </a:r>
            <a:br>
              <a:rPr lang="en-US" sz="1800" b="1" dirty="0"/>
            </a:br>
            <a:r>
              <a:rPr lang="en-US" b="1" dirty="0"/>
              <a:t>Entrapment</a:t>
            </a:r>
            <a:r>
              <a:rPr lang="en-US" sz="2200" b="1" dirty="0"/>
              <a:t>… government suggests crime… undercover agents</a:t>
            </a:r>
            <a:br>
              <a:rPr lang="en-US" sz="2200" b="1" dirty="0"/>
            </a:br>
            <a:r>
              <a:rPr lang="en-US" b="1" dirty="0"/>
              <a:t>Statute of limitations </a:t>
            </a:r>
            <a:r>
              <a:rPr lang="en-US" sz="2000" b="1" dirty="0"/>
              <a:t>prosecute within certain # of years</a:t>
            </a:r>
            <a:br>
              <a:rPr lang="en-US" sz="1600" b="1" dirty="0"/>
            </a:br>
            <a:r>
              <a:rPr lang="en-US" b="1" dirty="0"/>
              <a:t>Mistake </a:t>
            </a:r>
            <a:r>
              <a:rPr lang="en-US" sz="2000" b="1" dirty="0"/>
              <a:t>(of Facts…. Not of Law)</a:t>
            </a:r>
            <a:br>
              <a:rPr lang="en-US" sz="2000" b="1" dirty="0"/>
            </a:br>
            <a:r>
              <a:rPr lang="en-US" b="1" dirty="0"/>
              <a:t>Immunity</a:t>
            </a:r>
            <a:r>
              <a:rPr lang="en-US" sz="2200" b="1" dirty="0"/>
              <a:t>…. Government promise</a:t>
            </a:r>
          </a:p>
        </p:txBody>
      </p:sp>
      <p:sp>
        <p:nvSpPr>
          <p:cNvPr id="3" name="TextBox 2"/>
          <p:cNvSpPr txBox="1"/>
          <p:nvPr/>
        </p:nvSpPr>
        <p:spPr>
          <a:xfrm>
            <a:off x="914400" y="23261"/>
            <a:ext cx="7391400" cy="769441"/>
          </a:xfrm>
          <a:prstGeom prst="rect">
            <a:avLst/>
          </a:prstGeom>
          <a:noFill/>
        </p:spPr>
        <p:txBody>
          <a:bodyPr wrap="square" rtlCol="0">
            <a:spAutoFit/>
          </a:bodyPr>
          <a:lstStyle/>
          <a:p>
            <a:pPr algn="ctr"/>
            <a:r>
              <a:rPr lang="en-US" sz="4400" b="1" dirty="0">
                <a:solidFill>
                  <a:schemeClr val="accent2">
                    <a:lumMod val="50000"/>
                  </a:schemeClr>
                </a:solidFill>
              </a:rPr>
              <a:t>DEFENSES TO CRIMES</a:t>
            </a:r>
          </a:p>
        </p:txBody>
      </p:sp>
    </p:spTree>
    <p:extLst>
      <p:ext uri="{BB962C8B-B14F-4D97-AF65-F5344CB8AC3E}">
        <p14:creationId xmlns:p14="http://schemas.microsoft.com/office/powerpoint/2010/main" val="823646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791200"/>
          </a:xfrm>
        </p:spPr>
        <p:txBody>
          <a:bodyPr>
            <a:normAutofit fontScale="92500"/>
          </a:bodyPr>
          <a:lstStyle/>
          <a:p>
            <a:pPr marL="36576" indent="0">
              <a:buNone/>
            </a:pPr>
            <a:r>
              <a:rPr lang="en-US" sz="3400" b="1" dirty="0"/>
              <a:t>Search Warrants:</a:t>
            </a:r>
          </a:p>
          <a:p>
            <a:pPr marL="36576" indent="0">
              <a:buNone/>
            </a:pPr>
            <a:r>
              <a:rPr lang="en-US" sz="3400" b="1" dirty="0"/>
              <a:t>Officer must have Probable Cause.</a:t>
            </a:r>
          </a:p>
          <a:p>
            <a:pPr marL="36576" indent="0">
              <a:buNone/>
            </a:pPr>
            <a:r>
              <a:rPr lang="en-US" sz="3400" b="1" dirty="0"/>
              <a:t>Exceptions to Warrant  (food and liquor)</a:t>
            </a:r>
          </a:p>
          <a:p>
            <a:pPr marL="36576" indent="0">
              <a:buNone/>
            </a:pPr>
            <a:r>
              <a:rPr lang="en-US" sz="3400" b="1" dirty="0"/>
              <a:t>Search and Seizure in Businesses (consent)</a:t>
            </a:r>
          </a:p>
          <a:p>
            <a:pPr marL="36576" indent="0">
              <a:buNone/>
            </a:pPr>
            <a:r>
              <a:rPr lang="en-US" sz="3400" b="1" dirty="0"/>
              <a:t>No warrant required for contaminated food or highly regulated liquor or gun businesses.</a:t>
            </a:r>
          </a:p>
          <a:p>
            <a:pPr marL="36576" indent="0">
              <a:buNone/>
            </a:pPr>
            <a:r>
              <a:rPr lang="en-US" sz="3400" b="1" dirty="0"/>
              <a:t>State officials can seize business records without a warrant if owner agrees to search.</a:t>
            </a:r>
          </a:p>
          <a:p>
            <a:pPr marL="36576" indent="0">
              <a:buNone/>
            </a:pPr>
            <a:r>
              <a:rPr lang="en-US" sz="3400" b="1" dirty="0">
                <a:hlinkClick r:id="rId2"/>
              </a:rPr>
              <a:t>Fruits of the Poisonous Tree</a:t>
            </a:r>
            <a:endParaRPr lang="en-US" sz="3400" b="1" dirty="0"/>
          </a:p>
        </p:txBody>
      </p:sp>
      <p:sp>
        <p:nvSpPr>
          <p:cNvPr id="2" name="Title 1"/>
          <p:cNvSpPr>
            <a:spLocks noGrp="1"/>
          </p:cNvSpPr>
          <p:nvPr>
            <p:ph type="title"/>
          </p:nvPr>
        </p:nvSpPr>
        <p:spPr>
          <a:xfrm>
            <a:off x="457200" y="274638"/>
            <a:ext cx="8305800" cy="792162"/>
          </a:xfrm>
        </p:spPr>
        <p:txBody>
          <a:bodyPr>
            <a:normAutofit fontScale="90000"/>
          </a:bodyPr>
          <a:lstStyle/>
          <a:p>
            <a:r>
              <a:rPr lang="en-US" b="1" dirty="0">
                <a:solidFill>
                  <a:srgbClr val="00B0F0"/>
                </a:solidFill>
              </a:rPr>
              <a:t>FOURTH AMENDMENT PROTECTIONS</a:t>
            </a:r>
          </a:p>
        </p:txBody>
      </p:sp>
    </p:spTree>
    <p:extLst>
      <p:ext uri="{BB962C8B-B14F-4D97-AF65-F5344CB8AC3E}">
        <p14:creationId xmlns:p14="http://schemas.microsoft.com/office/powerpoint/2010/main" val="155188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fontScale="90000"/>
          </a:bodyPr>
          <a:lstStyle/>
          <a:p>
            <a:r>
              <a:rPr lang="en-US" dirty="0"/>
              <a:t>Domain Names</a:t>
            </a:r>
            <a:br>
              <a:rPr lang="en-US" dirty="0"/>
            </a:br>
            <a:endParaRPr lang="en-US" dirty="0"/>
          </a:p>
        </p:txBody>
      </p:sp>
      <p:sp>
        <p:nvSpPr>
          <p:cNvPr id="3" name="Content Placeholder 2"/>
          <p:cNvSpPr>
            <a:spLocks noGrp="1"/>
          </p:cNvSpPr>
          <p:nvPr>
            <p:ph idx="1"/>
          </p:nvPr>
        </p:nvSpPr>
        <p:spPr>
          <a:xfrm>
            <a:off x="152400" y="990600"/>
            <a:ext cx="8991600" cy="5715000"/>
          </a:xfrm>
        </p:spPr>
        <p:txBody>
          <a:bodyPr>
            <a:normAutofit/>
          </a:bodyPr>
          <a:lstStyle/>
          <a:p>
            <a:pPr marL="0" indent="0">
              <a:buNone/>
            </a:pPr>
            <a:r>
              <a:rPr lang="en-US" dirty="0"/>
              <a:t>Internet Corporation for Assigned Names and Numbers (ICANN), a nonprofit corporation, oversees the distribution of domain names and operates an online arbitration system… </a:t>
            </a:r>
            <a:r>
              <a:rPr lang="en-US" dirty="0">
                <a:solidFill>
                  <a:srgbClr val="C00000"/>
                </a:solidFill>
              </a:rPr>
              <a:t>top level and second level domain problems</a:t>
            </a:r>
          </a:p>
          <a:p>
            <a:pPr marL="0" indent="0">
              <a:buNone/>
            </a:pPr>
            <a:endParaRPr lang="en-US" dirty="0"/>
          </a:p>
          <a:p>
            <a:pPr marL="0" indent="0">
              <a:buNone/>
            </a:pPr>
            <a:r>
              <a:rPr lang="en-US" dirty="0"/>
              <a:t>In 2012, ICANN started selling new generic top-level domain names (</a:t>
            </a:r>
            <a:r>
              <a:rPr lang="en-US" dirty="0" err="1"/>
              <a:t>gTLDs</a:t>
            </a:r>
            <a:r>
              <a:rPr lang="en-US" dirty="0"/>
              <a:t>) for an initial price of $185,000 plus an annual fee of $25,000. Whereas TLDs were limited to only a few terms (including com, net, and org), </a:t>
            </a:r>
            <a:r>
              <a:rPr lang="en-US" dirty="0" err="1"/>
              <a:t>gTLDs</a:t>
            </a:r>
            <a:r>
              <a:rPr lang="en-US" dirty="0"/>
              <a:t> can take any form</a:t>
            </a:r>
          </a:p>
        </p:txBody>
      </p:sp>
    </p:spTree>
    <p:extLst>
      <p:ext uri="{BB962C8B-B14F-4D97-AF65-F5344CB8AC3E}">
        <p14:creationId xmlns:p14="http://schemas.microsoft.com/office/powerpoint/2010/main" val="4097775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2057400"/>
            <a:ext cx="9067799" cy="4800600"/>
          </a:xfrm>
        </p:spPr>
        <p:txBody>
          <a:bodyPr>
            <a:normAutofit/>
          </a:bodyPr>
          <a:lstStyle/>
          <a:p>
            <a:pPr marL="0" indent="0">
              <a:buNone/>
            </a:pPr>
            <a:r>
              <a:rPr lang="en-US" dirty="0"/>
              <a:t>DUI checkpoints pose an interesting application of the Fourth Amendment’s rules.  Stopping the driver of a car is considered a seizure since the person has to pull over and can’t leave again until the officer allows it.  Since the law enforcement officers at a DUI checkpoint stop every single driver without any individualized suspicion, IS A DUI CHECKPOINT AN UNREASONABLE SEARCH AND SEIZURE? </a:t>
            </a:r>
          </a:p>
        </p:txBody>
      </p:sp>
      <p:sp>
        <p:nvSpPr>
          <p:cNvPr id="3" name="Title 2"/>
          <p:cNvSpPr>
            <a:spLocks noGrp="1"/>
          </p:cNvSpPr>
          <p:nvPr>
            <p:ph type="title"/>
          </p:nvPr>
        </p:nvSpPr>
        <p:spPr/>
        <p:txBody>
          <a:bodyPr/>
          <a:lstStyle/>
          <a:p>
            <a:r>
              <a:rPr lang="en-US" dirty="0"/>
              <a:t>DUI CHECKPOINTS</a:t>
            </a:r>
          </a:p>
        </p:txBody>
      </p:sp>
    </p:spTree>
    <p:extLst>
      <p:ext uri="{BB962C8B-B14F-4D97-AF65-F5344CB8AC3E}">
        <p14:creationId xmlns:p14="http://schemas.microsoft.com/office/powerpoint/2010/main" val="3377468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9678"/>
            <a:ext cx="9067799" cy="5105400"/>
          </a:xfrm>
        </p:spPr>
        <p:txBody>
          <a:bodyPr>
            <a:normAutofit lnSpcReduction="10000"/>
          </a:bodyPr>
          <a:lstStyle/>
          <a:p>
            <a:pPr marL="0" indent="0">
              <a:buNone/>
            </a:pPr>
            <a:r>
              <a:rPr lang="en-US" sz="3600" b="1" i="1" dirty="0"/>
              <a:t>Michigan Dept. of State Police v. </a:t>
            </a:r>
            <a:r>
              <a:rPr lang="en-US" sz="3600" b="1" i="1" dirty="0" err="1"/>
              <a:t>Sitz</a:t>
            </a:r>
            <a:r>
              <a:rPr lang="en-US" sz="3600" dirty="0"/>
              <a:t>, 496 U.S. 444 (1990),  a majority of the Supreme Court Justices determined that the needs of the state to prevent drunk-driving accidents outweighed the minimal intrusion on sober drivers who just happen to get caught up in the DUI dragnet.  Thus, the Justices argued, DUI checkpoints did not constitute an unreasonable search and seizure. </a:t>
            </a:r>
          </a:p>
        </p:txBody>
      </p:sp>
    </p:spTree>
    <p:extLst>
      <p:ext uri="{BB962C8B-B14F-4D97-AF65-F5344CB8AC3E}">
        <p14:creationId xmlns:p14="http://schemas.microsoft.com/office/powerpoint/2010/main" val="784919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991600" cy="5867400"/>
          </a:xfrm>
        </p:spPr>
        <p:txBody>
          <a:bodyPr>
            <a:normAutofit/>
          </a:bodyPr>
          <a:lstStyle/>
          <a:p>
            <a:pPr marL="36576" indent="0">
              <a:lnSpc>
                <a:spcPct val="90000"/>
              </a:lnSpc>
              <a:buNone/>
            </a:pPr>
            <a:r>
              <a:rPr lang="en-US" b="1" dirty="0"/>
              <a:t>Due Process of Law.</a:t>
            </a:r>
          </a:p>
          <a:p>
            <a:pPr marL="448056" lvl="1" indent="0">
              <a:lnSpc>
                <a:spcPct val="90000"/>
              </a:lnSpc>
              <a:buNone/>
            </a:pPr>
            <a:r>
              <a:rPr lang="en-US" b="1" dirty="0"/>
              <a:t>Opportunity to Object.</a:t>
            </a:r>
          </a:p>
          <a:p>
            <a:pPr marL="448056" lvl="1" indent="0">
              <a:lnSpc>
                <a:spcPct val="90000"/>
              </a:lnSpc>
              <a:buNone/>
            </a:pPr>
            <a:r>
              <a:rPr lang="en-US" b="1" dirty="0"/>
              <a:t>Hearing before a neutral Magistrate.</a:t>
            </a:r>
          </a:p>
          <a:p>
            <a:pPr marL="448056" lvl="1" indent="0">
              <a:lnSpc>
                <a:spcPct val="90000"/>
              </a:lnSpc>
              <a:buNone/>
            </a:pPr>
            <a:endParaRPr lang="en-US" b="1" dirty="0"/>
          </a:p>
          <a:p>
            <a:pPr marL="36576" indent="0">
              <a:lnSpc>
                <a:spcPct val="90000"/>
              </a:lnSpc>
              <a:buNone/>
            </a:pPr>
            <a:r>
              <a:rPr lang="en-US" b="1" dirty="0"/>
              <a:t>Double Jeopardy.</a:t>
            </a:r>
          </a:p>
          <a:p>
            <a:pPr marL="448056" lvl="1" indent="0">
              <a:lnSpc>
                <a:spcPct val="90000"/>
              </a:lnSpc>
              <a:buNone/>
            </a:pPr>
            <a:r>
              <a:rPr lang="en-US" b="1" dirty="0"/>
              <a:t>Person cannot be retried for the same offense in the </a:t>
            </a:r>
            <a:r>
              <a:rPr lang="en-US" b="1" dirty="0">
                <a:solidFill>
                  <a:srgbClr val="00B0F0"/>
                </a:solidFill>
              </a:rPr>
              <a:t>same court</a:t>
            </a:r>
            <a:r>
              <a:rPr lang="en-US" b="1" dirty="0"/>
              <a:t>.</a:t>
            </a:r>
          </a:p>
          <a:p>
            <a:pPr marL="448056" lvl="1" indent="0">
              <a:lnSpc>
                <a:spcPct val="90000"/>
              </a:lnSpc>
              <a:buNone/>
            </a:pPr>
            <a:r>
              <a:rPr lang="en-US" b="1" dirty="0"/>
              <a:t>Civil action, however, is permitted.</a:t>
            </a:r>
          </a:p>
          <a:p>
            <a:pPr marL="36576" indent="0">
              <a:lnSpc>
                <a:spcPct val="90000"/>
              </a:lnSpc>
              <a:buNone/>
            </a:pPr>
            <a:endParaRPr lang="en-US" b="1" dirty="0"/>
          </a:p>
          <a:p>
            <a:pPr marL="36576" indent="0">
              <a:lnSpc>
                <a:spcPct val="90000"/>
              </a:lnSpc>
              <a:buNone/>
            </a:pPr>
            <a:r>
              <a:rPr lang="en-US" b="1" dirty="0"/>
              <a:t>Self-Incrimination.</a:t>
            </a:r>
          </a:p>
          <a:p>
            <a:pPr marL="448056" lvl="1" indent="0">
              <a:lnSpc>
                <a:spcPct val="90000"/>
              </a:lnSpc>
              <a:buNone/>
            </a:pPr>
            <a:r>
              <a:rPr lang="en-US" b="1" dirty="0"/>
              <a:t>“Right to Remain Silent” or not testify against yourself</a:t>
            </a:r>
          </a:p>
          <a:p>
            <a:endParaRPr lang="en-US" dirty="0"/>
          </a:p>
        </p:txBody>
      </p:sp>
      <p:sp>
        <p:nvSpPr>
          <p:cNvPr id="2" name="Title 1"/>
          <p:cNvSpPr>
            <a:spLocks noGrp="1"/>
          </p:cNvSpPr>
          <p:nvPr>
            <p:ph type="title"/>
          </p:nvPr>
        </p:nvSpPr>
        <p:spPr>
          <a:xfrm>
            <a:off x="0" y="-76200"/>
            <a:ext cx="8991600" cy="1143000"/>
          </a:xfrm>
        </p:spPr>
        <p:txBody>
          <a:bodyPr>
            <a:normAutofit/>
          </a:bodyPr>
          <a:lstStyle/>
          <a:p>
            <a:r>
              <a:rPr lang="en-US" b="1" dirty="0">
                <a:solidFill>
                  <a:srgbClr val="00B0F0"/>
                </a:solidFill>
              </a:rPr>
              <a:t>FIFTH AMENDMENT PROTECTIONS</a:t>
            </a:r>
          </a:p>
        </p:txBody>
      </p:sp>
    </p:spTree>
    <p:extLst>
      <p:ext uri="{BB962C8B-B14F-4D97-AF65-F5344CB8AC3E}">
        <p14:creationId xmlns:p14="http://schemas.microsoft.com/office/powerpoint/2010/main" val="227941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839200" cy="5105400"/>
          </a:xfrm>
        </p:spPr>
        <p:txBody>
          <a:bodyPr>
            <a:normAutofit fontScale="92500" lnSpcReduction="20000"/>
          </a:bodyPr>
          <a:lstStyle/>
          <a:p>
            <a:pPr marL="36576" indent="0">
              <a:buNone/>
            </a:pPr>
            <a:r>
              <a:rPr lang="en-US" b="1" dirty="0"/>
              <a:t>Right to Speedy Trial.</a:t>
            </a:r>
          </a:p>
          <a:p>
            <a:pPr marL="36576" indent="0">
              <a:buNone/>
            </a:pPr>
            <a:endParaRPr lang="en-US" b="1" dirty="0"/>
          </a:p>
          <a:p>
            <a:pPr marL="36576" indent="0">
              <a:buNone/>
            </a:pPr>
            <a:r>
              <a:rPr lang="en-US" b="1" dirty="0"/>
              <a:t>Right to Jury Trial.</a:t>
            </a:r>
          </a:p>
          <a:p>
            <a:pPr marL="36576" indent="0">
              <a:buNone/>
            </a:pPr>
            <a:endParaRPr lang="en-US" b="1" dirty="0"/>
          </a:p>
          <a:p>
            <a:pPr marL="36576" indent="0">
              <a:buNone/>
            </a:pPr>
            <a:r>
              <a:rPr lang="en-US" b="1" dirty="0"/>
              <a:t>Right to Public Trial.</a:t>
            </a:r>
          </a:p>
          <a:p>
            <a:pPr marL="36576" indent="0">
              <a:buNone/>
            </a:pPr>
            <a:endParaRPr lang="en-US" b="1" dirty="0"/>
          </a:p>
          <a:p>
            <a:pPr marL="36576" indent="0">
              <a:buNone/>
            </a:pPr>
            <a:r>
              <a:rPr lang="en-US" b="1" dirty="0"/>
              <a:t>Right to Confront Witnesses.</a:t>
            </a:r>
          </a:p>
          <a:p>
            <a:pPr marL="36576" indent="0">
              <a:buNone/>
            </a:pPr>
            <a:endParaRPr lang="en-US" b="1" dirty="0"/>
          </a:p>
          <a:p>
            <a:pPr marL="36576" indent="0">
              <a:buNone/>
            </a:pPr>
            <a:r>
              <a:rPr lang="en-US" b="1" dirty="0"/>
              <a:t>Right to Counsel. </a:t>
            </a:r>
          </a:p>
          <a:p>
            <a:pPr marL="36576" indent="0">
              <a:buNone/>
            </a:pPr>
            <a:endParaRPr lang="en-US" b="1" dirty="0"/>
          </a:p>
          <a:p>
            <a:pPr marL="36576" indent="0">
              <a:buNone/>
            </a:pPr>
            <a:r>
              <a:rPr lang="en-US" b="1" dirty="0"/>
              <a:t>Prohibition on cruel and unusual punishment.</a:t>
            </a:r>
          </a:p>
          <a:p>
            <a:endParaRPr lang="en-US" dirty="0"/>
          </a:p>
        </p:txBody>
      </p:sp>
      <p:sp>
        <p:nvSpPr>
          <p:cNvPr id="2" name="Title 1"/>
          <p:cNvSpPr>
            <a:spLocks noGrp="1"/>
          </p:cNvSpPr>
          <p:nvPr>
            <p:ph type="title"/>
          </p:nvPr>
        </p:nvSpPr>
        <p:spPr>
          <a:xfrm>
            <a:off x="-8021" y="0"/>
            <a:ext cx="7467600" cy="1143000"/>
          </a:xfrm>
        </p:spPr>
        <p:txBody>
          <a:bodyPr>
            <a:normAutofit fontScale="90000"/>
          </a:bodyPr>
          <a:lstStyle/>
          <a:p>
            <a:r>
              <a:rPr lang="en-US" b="1" dirty="0">
                <a:solidFill>
                  <a:srgbClr val="00B0F0"/>
                </a:solidFill>
              </a:rPr>
              <a:t>SIXTH &amp; EIGHTH AMENDMENT PROTECTIONS</a:t>
            </a:r>
          </a:p>
        </p:txBody>
      </p:sp>
    </p:spTree>
    <p:extLst>
      <p:ext uri="{BB962C8B-B14F-4D97-AF65-F5344CB8AC3E}">
        <p14:creationId xmlns:p14="http://schemas.microsoft.com/office/powerpoint/2010/main" val="2192695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fontScale="77500" lnSpcReduction="20000"/>
          </a:bodyPr>
          <a:lstStyle/>
          <a:p>
            <a:pPr marL="36576" indent="0">
              <a:lnSpc>
                <a:spcPct val="90000"/>
              </a:lnSpc>
              <a:buNone/>
            </a:pPr>
            <a:r>
              <a:rPr lang="en-US" b="1" dirty="0"/>
              <a:t>Evidence obtained in violation of constitutional procedures must be excluded.</a:t>
            </a:r>
          </a:p>
          <a:p>
            <a:pPr marL="36576" indent="0">
              <a:lnSpc>
                <a:spcPct val="90000"/>
              </a:lnSpc>
              <a:buNone/>
            </a:pPr>
            <a:endParaRPr lang="en-US" b="1" dirty="0"/>
          </a:p>
          <a:p>
            <a:pPr marL="36576" indent="0">
              <a:lnSpc>
                <a:spcPct val="90000"/>
              </a:lnSpc>
              <a:buNone/>
            </a:pPr>
            <a:r>
              <a:rPr lang="en-US" b="1" dirty="0"/>
              <a:t>Evidence derived from illegal evidence is “fruit of the poisonous tree.”</a:t>
            </a:r>
          </a:p>
          <a:p>
            <a:pPr marL="36576" indent="0">
              <a:lnSpc>
                <a:spcPct val="90000"/>
              </a:lnSpc>
              <a:buNone/>
            </a:pPr>
            <a:endParaRPr lang="en-US" b="1" dirty="0"/>
          </a:p>
          <a:p>
            <a:pPr marL="36576" indent="0">
              <a:lnSpc>
                <a:spcPct val="90000"/>
              </a:lnSpc>
              <a:buNone/>
            </a:pPr>
            <a:r>
              <a:rPr lang="en-US" b="1" dirty="0"/>
              <a:t>Deters police from misconduct.</a:t>
            </a:r>
          </a:p>
          <a:p>
            <a:pPr marL="36576" indent="0">
              <a:lnSpc>
                <a:spcPct val="90000"/>
              </a:lnSpc>
              <a:buNone/>
            </a:pPr>
            <a:endParaRPr lang="en-US" b="1" i="1" dirty="0"/>
          </a:p>
          <a:p>
            <a:pPr marL="36576" indent="0">
              <a:lnSpc>
                <a:spcPct val="90000"/>
              </a:lnSpc>
              <a:buNone/>
            </a:pPr>
            <a:r>
              <a:rPr lang="en-US" b="1" i="1" dirty="0"/>
              <a:t>Herring v. United States</a:t>
            </a:r>
            <a:r>
              <a:rPr lang="en-US" b="1" dirty="0"/>
              <a:t> (2009). Evidence obtained during a search incident to a ‘mistaken’ arrest is admissible.</a:t>
            </a:r>
          </a:p>
          <a:p>
            <a:pPr marL="36576" indent="0">
              <a:lnSpc>
                <a:spcPct val="90000"/>
              </a:lnSpc>
              <a:buNone/>
            </a:pPr>
            <a:endParaRPr lang="en-US" b="1" i="1" dirty="0"/>
          </a:p>
          <a:p>
            <a:pPr marL="36576" indent="0">
              <a:lnSpc>
                <a:spcPct val="90000"/>
              </a:lnSpc>
              <a:buNone/>
            </a:pPr>
            <a:r>
              <a:rPr lang="en-US" b="1" i="1" dirty="0"/>
              <a:t>Miranda v. Arizona</a:t>
            </a:r>
            <a:r>
              <a:rPr lang="en-US" b="1" dirty="0"/>
              <a:t> (1966).</a:t>
            </a:r>
          </a:p>
          <a:p>
            <a:pPr marL="448056" lvl="1" indent="0">
              <a:lnSpc>
                <a:spcPct val="90000"/>
              </a:lnSpc>
              <a:buNone/>
            </a:pPr>
            <a:r>
              <a:rPr lang="en-US" b="1" dirty="0"/>
              <a:t>Inform suspect of his rights.</a:t>
            </a:r>
          </a:p>
          <a:p>
            <a:pPr marL="448056" lvl="1" indent="0">
              <a:lnSpc>
                <a:spcPct val="90000"/>
              </a:lnSpc>
              <a:buNone/>
            </a:pPr>
            <a:r>
              <a:rPr lang="en-US" b="1" dirty="0"/>
              <a:t>Exceptions: </a:t>
            </a:r>
          </a:p>
          <a:p>
            <a:pPr marL="749808" lvl="2" indent="0">
              <a:lnSpc>
                <a:spcPct val="90000"/>
              </a:lnSpc>
              <a:buNone/>
            </a:pPr>
            <a:r>
              <a:rPr lang="en-US" b="1" dirty="0"/>
              <a:t>Public Safety</a:t>
            </a:r>
          </a:p>
          <a:p>
            <a:pPr marL="749808" lvl="2" indent="0">
              <a:lnSpc>
                <a:spcPct val="90000"/>
              </a:lnSpc>
              <a:buNone/>
            </a:pPr>
            <a:r>
              <a:rPr lang="en-US" b="1" dirty="0"/>
              <a:t>Coercion.</a:t>
            </a:r>
          </a:p>
          <a:p>
            <a:pPr marL="749808" lvl="2" indent="0">
              <a:lnSpc>
                <a:spcPct val="90000"/>
              </a:lnSpc>
              <a:buNone/>
            </a:pPr>
            <a:r>
              <a:rPr lang="en-US" b="1" dirty="0"/>
              <a:t>Illegally obtained evidence.</a:t>
            </a:r>
          </a:p>
          <a:p>
            <a:pPr lvl="2">
              <a:lnSpc>
                <a:spcPct val="90000"/>
              </a:lnSpc>
            </a:pPr>
            <a:endParaRPr lang="en-US" b="1" dirty="0">
              <a:solidFill>
                <a:schemeClr val="accent3">
                  <a:lumMod val="50000"/>
                </a:schemeClr>
              </a:solidFill>
            </a:endParaRPr>
          </a:p>
          <a:p>
            <a:pPr>
              <a:lnSpc>
                <a:spcPct val="90000"/>
              </a:lnSpc>
            </a:pPr>
            <a:endParaRPr lang="en-US" b="0" dirty="0">
              <a:solidFill>
                <a:schemeClr val="tx1"/>
              </a:solidFill>
            </a:endParaRPr>
          </a:p>
          <a:p>
            <a:endParaRPr lang="en-US" dirty="0"/>
          </a:p>
        </p:txBody>
      </p:sp>
      <p:sp>
        <p:nvSpPr>
          <p:cNvPr id="2" name="Title 1"/>
          <p:cNvSpPr>
            <a:spLocks noGrp="1"/>
          </p:cNvSpPr>
          <p:nvPr>
            <p:ph type="title"/>
          </p:nvPr>
        </p:nvSpPr>
        <p:spPr>
          <a:xfrm>
            <a:off x="457200" y="0"/>
            <a:ext cx="8229600" cy="1143000"/>
          </a:xfrm>
        </p:spPr>
        <p:txBody>
          <a:bodyPr>
            <a:normAutofit/>
          </a:bodyPr>
          <a:lstStyle/>
          <a:p>
            <a:r>
              <a:rPr lang="en-US" sz="3600" b="1" dirty="0">
                <a:solidFill>
                  <a:srgbClr val="00B0F0"/>
                </a:solidFill>
              </a:rPr>
              <a:t>MIRANDA AND EXCLUSIONARY RULES</a:t>
            </a:r>
          </a:p>
        </p:txBody>
      </p:sp>
    </p:spTree>
    <p:extLst>
      <p:ext uri="{BB962C8B-B14F-4D97-AF65-F5344CB8AC3E}">
        <p14:creationId xmlns:p14="http://schemas.microsoft.com/office/powerpoint/2010/main" val="706220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8915400" cy="5791200"/>
          </a:xfrm>
        </p:spPr>
        <p:txBody>
          <a:bodyPr>
            <a:normAutofit/>
          </a:bodyPr>
          <a:lstStyle/>
          <a:p>
            <a:pPr marL="36576" indent="0">
              <a:lnSpc>
                <a:spcPct val="90000"/>
              </a:lnSpc>
              <a:buNone/>
            </a:pPr>
            <a:endParaRPr lang="en-US" dirty="0"/>
          </a:p>
          <a:p>
            <a:pPr marL="36576" indent="0">
              <a:lnSpc>
                <a:spcPct val="90000"/>
              </a:lnSpc>
              <a:buNone/>
            </a:pPr>
            <a:r>
              <a:rPr lang="en-US" dirty="0"/>
              <a:t>Liability of the Corporate Entity.</a:t>
            </a:r>
          </a:p>
          <a:p>
            <a:pPr marL="448056" lvl="1" indent="0">
              <a:lnSpc>
                <a:spcPct val="90000"/>
              </a:lnSpc>
              <a:buNone/>
            </a:pPr>
            <a:r>
              <a:rPr lang="en-US" dirty="0"/>
              <a:t>Crimes must occur within scope of employment.</a:t>
            </a:r>
          </a:p>
          <a:p>
            <a:pPr marL="448056" lvl="1" indent="0">
              <a:lnSpc>
                <a:spcPct val="90000"/>
              </a:lnSpc>
              <a:buNone/>
            </a:pPr>
            <a:r>
              <a:rPr lang="en-US" dirty="0"/>
              <a:t>Corporations can be held criminally liable when they FAIL to fulfill certain statutory duties.</a:t>
            </a:r>
          </a:p>
          <a:p>
            <a:pPr marL="448056" lvl="1" indent="0">
              <a:lnSpc>
                <a:spcPct val="90000"/>
              </a:lnSpc>
              <a:buNone/>
            </a:pPr>
            <a:endParaRPr lang="en-US" dirty="0"/>
          </a:p>
          <a:p>
            <a:pPr marL="36576" indent="0">
              <a:lnSpc>
                <a:spcPct val="90000"/>
              </a:lnSpc>
              <a:buNone/>
            </a:pPr>
            <a:endParaRPr lang="en-US" dirty="0"/>
          </a:p>
          <a:p>
            <a:pPr marL="36576" indent="0">
              <a:lnSpc>
                <a:spcPct val="90000"/>
              </a:lnSpc>
              <a:buNone/>
            </a:pPr>
            <a:r>
              <a:rPr lang="en-US" dirty="0"/>
              <a:t>Criminal liability of corporate officers and directors under the “Responsible Officer” doctrine:</a:t>
            </a:r>
          </a:p>
          <a:p>
            <a:pPr marL="448056" lvl="1" indent="0">
              <a:lnSpc>
                <a:spcPct val="90000"/>
              </a:lnSpc>
              <a:buNone/>
            </a:pPr>
            <a:r>
              <a:rPr lang="en-US" dirty="0"/>
              <a:t>Employees under their control and supervision.</a:t>
            </a:r>
          </a:p>
          <a:p>
            <a:pPr marL="448056" lvl="1" indent="0">
              <a:lnSpc>
                <a:spcPct val="90000"/>
              </a:lnSpc>
              <a:buNone/>
            </a:pPr>
            <a:r>
              <a:rPr lang="en-US" dirty="0"/>
              <a:t>Do not have to participate in, or direct, or know about criminal violation. </a:t>
            </a:r>
            <a:endParaRPr lang="en-US" b="1" dirty="0">
              <a:effectLst/>
            </a:endParaRPr>
          </a:p>
          <a:p>
            <a:endParaRPr lang="en-US" dirty="0">
              <a:solidFill>
                <a:schemeClr val="accent3">
                  <a:lumMod val="50000"/>
                </a:schemeClr>
              </a:solidFill>
            </a:endParaRPr>
          </a:p>
        </p:txBody>
      </p:sp>
      <p:sp>
        <p:nvSpPr>
          <p:cNvPr id="2" name="Title 1"/>
          <p:cNvSpPr>
            <a:spLocks noGrp="1"/>
          </p:cNvSpPr>
          <p:nvPr>
            <p:ph type="title"/>
          </p:nvPr>
        </p:nvSpPr>
        <p:spPr>
          <a:xfrm>
            <a:off x="32084" y="0"/>
            <a:ext cx="7467600" cy="1143000"/>
          </a:xfrm>
        </p:spPr>
        <p:txBody>
          <a:bodyPr>
            <a:normAutofit fontScale="90000"/>
          </a:bodyPr>
          <a:lstStyle/>
          <a:p>
            <a:r>
              <a:rPr lang="en-US" b="1" dirty="0">
                <a:solidFill>
                  <a:srgbClr val="00B0F0"/>
                </a:solidFill>
              </a:rPr>
              <a:t>CORPORATE CRIMINAL LIABILITY</a:t>
            </a:r>
          </a:p>
        </p:txBody>
      </p:sp>
    </p:spTree>
    <p:extLst>
      <p:ext uri="{BB962C8B-B14F-4D97-AF65-F5344CB8AC3E}">
        <p14:creationId xmlns:p14="http://schemas.microsoft.com/office/powerpoint/2010/main" val="1789678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nSpc>
                <a:spcPct val="90000"/>
              </a:lnSpc>
            </a:pPr>
            <a:r>
              <a:rPr lang="en-US" dirty="0"/>
              <a:t>What distinguishes cyber crime from “traditional” crime?</a:t>
            </a:r>
          </a:p>
          <a:p>
            <a:pPr>
              <a:lnSpc>
                <a:spcPct val="90000"/>
              </a:lnSpc>
            </a:pPr>
            <a:r>
              <a:rPr lang="en-US" dirty="0"/>
              <a:t>How has the internet expanded opportunities for identity theft?</a:t>
            </a:r>
          </a:p>
          <a:p>
            <a:pPr>
              <a:lnSpc>
                <a:spcPct val="90000"/>
              </a:lnSpc>
            </a:pPr>
            <a:r>
              <a:rPr lang="en-US" dirty="0"/>
              <a:t>What are three reasons that </a:t>
            </a:r>
            <a:r>
              <a:rPr lang="en-US" dirty="0" err="1"/>
              <a:t>cyberstalking</a:t>
            </a:r>
            <a:r>
              <a:rPr lang="en-US" dirty="0"/>
              <a:t> may be more commonplace than physical stalking?</a:t>
            </a:r>
          </a:p>
          <a:p>
            <a:pPr>
              <a:lnSpc>
                <a:spcPct val="90000"/>
              </a:lnSpc>
            </a:pPr>
            <a:r>
              <a:rPr lang="en-US" dirty="0"/>
              <a:t>What are three major reasons the internet is conducive to juvenile cyber crime?</a:t>
            </a:r>
          </a:p>
          <a:p>
            <a:pPr>
              <a:lnSpc>
                <a:spcPct val="90000"/>
              </a:lnSpc>
            </a:pPr>
            <a:r>
              <a:rPr lang="en-US" dirty="0"/>
              <a:t>How do encryption programs protect digital data from unauthorized access?</a:t>
            </a:r>
          </a:p>
          <a:p>
            <a:endParaRPr lang="en-US" dirty="0"/>
          </a:p>
        </p:txBody>
      </p:sp>
      <p:sp>
        <p:nvSpPr>
          <p:cNvPr id="2" name="Title 1"/>
          <p:cNvSpPr>
            <a:spLocks noGrp="1"/>
          </p:cNvSpPr>
          <p:nvPr>
            <p:ph type="title"/>
          </p:nvPr>
        </p:nvSpPr>
        <p:spPr>
          <a:xfrm>
            <a:off x="457200" y="228600"/>
            <a:ext cx="8229600" cy="1143000"/>
          </a:xfrm>
        </p:spPr>
        <p:txBody>
          <a:bodyPr>
            <a:normAutofit fontScale="90000"/>
          </a:bodyPr>
          <a:lstStyle/>
          <a:p>
            <a:r>
              <a:rPr lang="en-US" b="1" dirty="0">
                <a:solidFill>
                  <a:schemeClr val="accent2">
                    <a:lumMod val="50000"/>
                  </a:schemeClr>
                </a:solidFill>
              </a:rPr>
              <a:t>CYBER CRIMES </a:t>
            </a:r>
            <a:br>
              <a:rPr lang="en-US" b="1" dirty="0">
                <a:solidFill>
                  <a:schemeClr val="accent2">
                    <a:lumMod val="50000"/>
                  </a:schemeClr>
                </a:solidFill>
              </a:rPr>
            </a:br>
            <a:r>
              <a:rPr lang="en-US" sz="2700" b="1" dirty="0">
                <a:solidFill>
                  <a:schemeClr val="accent2">
                    <a:lumMod val="50000"/>
                  </a:schemeClr>
                </a:solidFill>
              </a:rPr>
              <a:t>A CRIME THAT OCCURS ONLINE IN THE VIRTUAL WORLD</a:t>
            </a:r>
          </a:p>
        </p:txBody>
      </p:sp>
    </p:spTree>
    <p:extLst>
      <p:ext uri="{BB962C8B-B14F-4D97-AF65-F5344CB8AC3E}">
        <p14:creationId xmlns:p14="http://schemas.microsoft.com/office/powerpoint/2010/main" val="4194456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0" y="1852567"/>
            <a:ext cx="4495800" cy="4273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752600"/>
          </a:xfrm>
        </p:spPr>
        <p:txBody>
          <a:bodyPr>
            <a:normAutofit fontScale="90000"/>
          </a:bodyPr>
          <a:lstStyle/>
          <a:p>
            <a:r>
              <a:rPr lang="en-US" dirty="0"/>
              <a:t>Cyber Crimes Against </a:t>
            </a:r>
            <a:br>
              <a:rPr lang="en-US" dirty="0"/>
            </a:br>
            <a:r>
              <a:rPr lang="en-US" dirty="0"/>
              <a:t>Persons and Property</a:t>
            </a:r>
            <a:br>
              <a:rPr lang="en-US" dirty="0">
                <a:solidFill>
                  <a:schemeClr val="accent2">
                    <a:lumMod val="50000"/>
                  </a:schemeClr>
                </a:solidFill>
              </a:rPr>
            </a:br>
            <a:r>
              <a:rPr lang="en-US" sz="3100" dirty="0">
                <a:solidFill>
                  <a:schemeClr val="accent2">
                    <a:lumMod val="50000"/>
                  </a:schemeClr>
                </a:solidFill>
                <a:hlinkClick r:id="rId3"/>
              </a:rPr>
              <a:t>https://www.youtube.com/watch?v=PIELVMQhvXc</a:t>
            </a:r>
            <a:endParaRPr lang="en-US" sz="3100" dirty="0">
              <a:solidFill>
                <a:schemeClr val="accent2">
                  <a:lumMod val="50000"/>
                </a:schemeClr>
              </a:solidFill>
            </a:endParaRPr>
          </a:p>
        </p:txBody>
      </p:sp>
    </p:spTree>
    <p:extLst>
      <p:ext uri="{BB962C8B-B14F-4D97-AF65-F5344CB8AC3E}">
        <p14:creationId xmlns:p14="http://schemas.microsoft.com/office/powerpoint/2010/main" val="1239576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067800" cy="6019800"/>
          </a:xfrm>
        </p:spPr>
        <p:txBody>
          <a:bodyPr>
            <a:normAutofit/>
          </a:bodyPr>
          <a:lstStyle/>
          <a:p>
            <a:pPr marL="36576" indent="0">
              <a:buNone/>
            </a:pPr>
            <a:r>
              <a:rPr lang="en-US" sz="3600" b="1" dirty="0"/>
              <a:t>Cyber Theft.</a:t>
            </a:r>
          </a:p>
          <a:p>
            <a:pPr marL="448056" lvl="1" indent="0">
              <a:buNone/>
            </a:pPr>
            <a:r>
              <a:rPr lang="en-US" sz="3200" b="1" dirty="0"/>
              <a:t>Identity Theft using novel methods.</a:t>
            </a:r>
          </a:p>
          <a:p>
            <a:pPr marL="448056" lvl="1" indent="0">
              <a:buNone/>
            </a:pPr>
            <a:r>
              <a:rPr lang="en-US" sz="3200" b="1" dirty="0"/>
              <a:t>Low cost of black-market data.</a:t>
            </a:r>
          </a:p>
          <a:p>
            <a:pPr marL="448056" lvl="1" indent="0">
              <a:buNone/>
            </a:pPr>
            <a:endParaRPr lang="en-US" sz="3200" b="1" dirty="0"/>
          </a:p>
          <a:p>
            <a:pPr marL="448056" lvl="1" indent="0">
              <a:buNone/>
            </a:pPr>
            <a:r>
              <a:rPr lang="en-US" sz="3200" b="1" dirty="0"/>
              <a:t>“Phishing</a:t>
            </a:r>
            <a:r>
              <a:rPr lang="en-US" sz="2400" b="1" dirty="0"/>
              <a:t>.” (False request from a creditor/relationship leading to Trojan Horse)</a:t>
            </a:r>
          </a:p>
          <a:p>
            <a:pPr marL="448056" lvl="1" indent="0">
              <a:buNone/>
            </a:pPr>
            <a:endParaRPr lang="en-US" sz="3200" b="1" dirty="0"/>
          </a:p>
          <a:p>
            <a:pPr marL="448056" lvl="1" indent="0">
              <a:buNone/>
            </a:pPr>
            <a:r>
              <a:rPr lang="en-US" sz="3200" b="1" dirty="0"/>
              <a:t>Vishing</a:t>
            </a:r>
            <a:r>
              <a:rPr lang="en-US" sz="2400" b="1" dirty="0"/>
              <a:t>.  (Phishing with voice communications… call creditor)</a:t>
            </a:r>
          </a:p>
          <a:p>
            <a:pPr marL="448056" lvl="1" indent="0">
              <a:buNone/>
            </a:pPr>
            <a:endParaRPr lang="en-US" sz="2400" b="1" dirty="0"/>
          </a:p>
          <a:p>
            <a:pPr marL="448056" lvl="1" indent="0">
              <a:buNone/>
            </a:pPr>
            <a:r>
              <a:rPr lang="en-US" sz="3200" b="1" dirty="0"/>
              <a:t>Employment Fraud.</a:t>
            </a:r>
          </a:p>
          <a:p>
            <a:endParaRPr lang="en-US" dirty="0"/>
          </a:p>
        </p:txBody>
      </p:sp>
      <p:sp>
        <p:nvSpPr>
          <p:cNvPr id="2" name="Title 1"/>
          <p:cNvSpPr>
            <a:spLocks noGrp="1"/>
          </p:cNvSpPr>
          <p:nvPr>
            <p:ph type="title"/>
          </p:nvPr>
        </p:nvSpPr>
        <p:spPr>
          <a:xfrm>
            <a:off x="0" y="0"/>
            <a:ext cx="7467600" cy="1143000"/>
          </a:xfrm>
        </p:spPr>
        <p:txBody>
          <a:bodyPr/>
          <a:lstStyle/>
          <a:p>
            <a:r>
              <a:rPr lang="en-US" b="1" dirty="0">
                <a:solidFill>
                  <a:srgbClr val="00B0F0"/>
                </a:solidFill>
              </a:rPr>
              <a:t>CYBER THEFT</a:t>
            </a:r>
          </a:p>
        </p:txBody>
      </p:sp>
    </p:spTree>
    <p:extLst>
      <p:ext uri="{BB962C8B-B14F-4D97-AF65-F5344CB8AC3E}">
        <p14:creationId xmlns:p14="http://schemas.microsoft.com/office/powerpoint/2010/main" val="3368138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915" y="1295400"/>
            <a:ext cx="9067800" cy="5791200"/>
          </a:xfrm>
        </p:spPr>
        <p:txBody>
          <a:bodyPr>
            <a:normAutofit/>
          </a:bodyPr>
          <a:lstStyle/>
          <a:p>
            <a:pPr marL="36576" indent="0">
              <a:buNone/>
            </a:pPr>
            <a:r>
              <a:rPr lang="en-US" dirty="0"/>
              <a:t>Stalking through use of the internet through email or other electronic communication</a:t>
            </a:r>
          </a:p>
          <a:p>
            <a:pPr marL="36576" indent="0">
              <a:buNone/>
            </a:pPr>
            <a:endParaRPr lang="en-US" dirty="0"/>
          </a:p>
          <a:p>
            <a:pPr marL="36576" indent="0">
              <a:buNone/>
            </a:pPr>
            <a:r>
              <a:rPr lang="en-US" dirty="0"/>
              <a:t>Harassing and putting person in fear (or fear for family)</a:t>
            </a:r>
          </a:p>
          <a:p>
            <a:pPr marL="36576" indent="0">
              <a:buNone/>
            </a:pPr>
            <a:endParaRPr lang="en-US" dirty="0"/>
          </a:p>
          <a:p>
            <a:pPr marL="36576" indent="0">
              <a:buNone/>
            </a:pPr>
            <a:r>
              <a:rPr lang="en-US" dirty="0"/>
              <a:t>Cyber bullying…  fictitious person on </a:t>
            </a:r>
            <a:r>
              <a:rPr lang="en-US" dirty="0" err="1"/>
              <a:t>facebook</a:t>
            </a:r>
            <a:r>
              <a:rPr lang="en-US" dirty="0"/>
              <a:t>.</a:t>
            </a:r>
          </a:p>
          <a:p>
            <a:pPr marL="36576" indent="0">
              <a:buNone/>
            </a:pPr>
            <a:endParaRPr lang="en-US" dirty="0"/>
          </a:p>
          <a:p>
            <a:pPr marL="36576" indent="0">
              <a:buNone/>
            </a:pPr>
            <a:r>
              <a:rPr lang="en-US" dirty="0"/>
              <a:t>Prosecutable in any state where the communication is received or sent from.</a:t>
            </a:r>
          </a:p>
          <a:p>
            <a:pPr marL="36576" indent="0">
              <a:buNone/>
            </a:pPr>
            <a:endParaRPr lang="en-US" dirty="0"/>
          </a:p>
          <a:p>
            <a:pPr marL="36576" indent="0">
              <a:buNone/>
            </a:pPr>
            <a:endParaRPr lang="en-US" dirty="0"/>
          </a:p>
        </p:txBody>
      </p:sp>
      <p:sp>
        <p:nvSpPr>
          <p:cNvPr id="2" name="Title 1"/>
          <p:cNvSpPr>
            <a:spLocks noGrp="1"/>
          </p:cNvSpPr>
          <p:nvPr>
            <p:ph type="title"/>
          </p:nvPr>
        </p:nvSpPr>
        <p:spPr/>
        <p:txBody>
          <a:bodyPr/>
          <a:lstStyle/>
          <a:p>
            <a:r>
              <a:rPr lang="en-US" b="1" dirty="0" err="1">
                <a:solidFill>
                  <a:srgbClr val="00B0F0"/>
                </a:solidFill>
              </a:rPr>
              <a:t>Cyberstalking</a:t>
            </a:r>
            <a:endParaRPr lang="en-US" b="1" dirty="0">
              <a:solidFill>
                <a:srgbClr val="00B0F0"/>
              </a:solidFill>
            </a:endParaRPr>
          </a:p>
        </p:txBody>
      </p:sp>
    </p:spTree>
    <p:extLst>
      <p:ext uri="{BB962C8B-B14F-4D97-AF65-F5344CB8AC3E}">
        <p14:creationId xmlns:p14="http://schemas.microsoft.com/office/powerpoint/2010/main" val="237406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Cybersquatting</a:t>
            </a:r>
            <a:br>
              <a:rPr lang="en-US" dirty="0"/>
            </a:br>
            <a:r>
              <a:rPr lang="en-US" dirty="0"/>
              <a:t>also discussed in crimes</a:t>
            </a:r>
          </a:p>
        </p:txBody>
      </p:sp>
      <p:sp>
        <p:nvSpPr>
          <p:cNvPr id="3" name="Content Placeholder 2"/>
          <p:cNvSpPr>
            <a:spLocks noGrp="1"/>
          </p:cNvSpPr>
          <p:nvPr>
            <p:ph idx="1"/>
          </p:nvPr>
        </p:nvSpPr>
        <p:spPr>
          <a:xfrm>
            <a:off x="0" y="1676400"/>
            <a:ext cx="9144000" cy="5029200"/>
          </a:xfrm>
        </p:spPr>
        <p:txBody>
          <a:bodyPr/>
          <a:lstStyle/>
          <a:p>
            <a:pPr marL="0" indent="0">
              <a:buNone/>
            </a:pPr>
            <a:r>
              <a:rPr lang="en-US" dirty="0"/>
              <a:t> occurs when a party registers a domain name that is the same as, or confusingly similar to, the trademark of another and then offers to sell the domain name back to the trademark owner.</a:t>
            </a:r>
          </a:p>
        </p:txBody>
      </p:sp>
    </p:spTree>
    <p:extLst>
      <p:ext uri="{BB962C8B-B14F-4D97-AF65-F5344CB8AC3E}">
        <p14:creationId xmlns:p14="http://schemas.microsoft.com/office/powerpoint/2010/main" val="55870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lstStyle/>
          <a:p>
            <a:pPr marL="36576" indent="0">
              <a:buNone/>
            </a:pPr>
            <a:r>
              <a:rPr lang="en-US" cap="all" dirty="0"/>
              <a:t>Credit Card Crime on the Web</a:t>
            </a:r>
            <a:r>
              <a:rPr lang="en-US" dirty="0"/>
              <a:t>.</a:t>
            </a:r>
          </a:p>
          <a:p>
            <a:pPr marL="448056" lvl="1" indent="0">
              <a:buNone/>
            </a:pPr>
            <a:r>
              <a:rPr lang="en-US" dirty="0"/>
              <a:t>Risk is with bank</a:t>
            </a:r>
          </a:p>
          <a:p>
            <a:pPr marL="36576" indent="0">
              <a:buNone/>
            </a:pPr>
            <a:endParaRPr lang="en-US" cap="all" dirty="0"/>
          </a:p>
          <a:p>
            <a:pPr marL="36576" indent="0">
              <a:buNone/>
            </a:pPr>
            <a:r>
              <a:rPr lang="en-US" cap="all" dirty="0"/>
              <a:t>Hacker</a:t>
            </a:r>
            <a:r>
              <a:rPr lang="en-US" dirty="0"/>
              <a:t> (using one computer to break into another)</a:t>
            </a:r>
          </a:p>
          <a:p>
            <a:pPr marL="448056" lvl="1" indent="0">
              <a:buNone/>
            </a:pPr>
            <a:r>
              <a:rPr lang="en-US" sz="2400" dirty="0"/>
              <a:t>Botnets, malware, viruses, and worms.. Up to $5 million a day while cleaning up.</a:t>
            </a:r>
          </a:p>
          <a:p>
            <a:pPr marL="36576" indent="0">
              <a:buNone/>
            </a:pPr>
            <a:endParaRPr lang="en-US" dirty="0"/>
          </a:p>
          <a:p>
            <a:pPr marL="36576" indent="0">
              <a:buNone/>
            </a:pPr>
            <a:r>
              <a:rPr lang="en-US" dirty="0"/>
              <a:t>JUVENILE CYBER CRIME:  (growing threat)  </a:t>
            </a:r>
          </a:p>
          <a:p>
            <a:pPr marL="448056" lvl="1" indent="0">
              <a:buNone/>
            </a:pPr>
            <a:r>
              <a:rPr lang="en-US" sz="2400" dirty="0"/>
              <a:t>offenses disproportionate to their age and anonymity</a:t>
            </a:r>
            <a:r>
              <a:rPr lang="en-US" sz="2400" dirty="0">
                <a:solidFill>
                  <a:schemeClr val="accent2">
                    <a:lumMod val="50000"/>
                  </a:schemeClr>
                </a:solidFill>
              </a:rPr>
              <a:t>.</a:t>
            </a:r>
          </a:p>
          <a:p>
            <a:endParaRPr lang="en-US" dirty="0"/>
          </a:p>
        </p:txBody>
      </p:sp>
      <p:sp>
        <p:nvSpPr>
          <p:cNvPr id="2" name="Title 1"/>
          <p:cNvSpPr>
            <a:spLocks noGrp="1"/>
          </p:cNvSpPr>
          <p:nvPr>
            <p:ph type="title"/>
          </p:nvPr>
        </p:nvSpPr>
        <p:spPr>
          <a:xfrm>
            <a:off x="457200" y="274638"/>
            <a:ext cx="8229600" cy="1020762"/>
          </a:xfrm>
        </p:spPr>
        <p:txBody>
          <a:bodyPr>
            <a:normAutofit fontScale="90000"/>
          </a:bodyPr>
          <a:lstStyle/>
          <a:p>
            <a:r>
              <a:rPr lang="en-US" b="1" dirty="0">
                <a:solidFill>
                  <a:srgbClr val="00B0F0"/>
                </a:solidFill>
              </a:rPr>
              <a:t>Cyber Crimes in the Business World</a:t>
            </a:r>
          </a:p>
        </p:txBody>
      </p:sp>
    </p:spTree>
    <p:extLst>
      <p:ext uri="{BB962C8B-B14F-4D97-AF65-F5344CB8AC3E}">
        <p14:creationId xmlns:p14="http://schemas.microsoft.com/office/powerpoint/2010/main" val="4120230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7848600" cy="5287963"/>
          </a:xfrm>
        </p:spPr>
        <p:txBody>
          <a:bodyPr>
            <a:normAutofit/>
          </a:bodyPr>
          <a:lstStyle/>
          <a:p>
            <a:pPr marL="448056" lvl="1" indent="0">
              <a:buNone/>
            </a:pPr>
            <a:r>
              <a:rPr lang="en-US" dirty="0"/>
              <a:t>Cyberterrorists are stealth hackers trying to exploit computers for maximum impact… infrastructure of business and government vulnerable.</a:t>
            </a:r>
          </a:p>
          <a:p>
            <a:pPr marL="448056" lvl="1" indent="0">
              <a:buNone/>
            </a:pPr>
            <a:endParaRPr lang="en-US" dirty="0"/>
          </a:p>
          <a:p>
            <a:pPr marL="448056" lvl="1" indent="0">
              <a:buNone/>
            </a:pPr>
            <a:r>
              <a:rPr lang="en-US" dirty="0"/>
              <a:t>Logic bombs may “explode” and shut down computers and online networks.</a:t>
            </a:r>
          </a:p>
          <a:p>
            <a:pPr marL="448056" lvl="1" indent="0">
              <a:buNone/>
            </a:pPr>
            <a:endParaRPr lang="en-US" dirty="0"/>
          </a:p>
          <a:p>
            <a:pPr marL="448056" lvl="1" indent="0">
              <a:buNone/>
            </a:pPr>
            <a:r>
              <a:rPr lang="en-US" dirty="0"/>
              <a:t>2009 – Chinese and Russians hacked into our electrical power grid, leaving behind ‘botnet’ software that could hijack facilities.</a:t>
            </a:r>
          </a:p>
          <a:p>
            <a:endParaRPr lang="en-US" dirty="0"/>
          </a:p>
        </p:txBody>
      </p:sp>
      <p:sp>
        <p:nvSpPr>
          <p:cNvPr id="2" name="Title 1"/>
          <p:cNvSpPr>
            <a:spLocks noGrp="1"/>
          </p:cNvSpPr>
          <p:nvPr>
            <p:ph type="title"/>
          </p:nvPr>
        </p:nvSpPr>
        <p:spPr>
          <a:xfrm>
            <a:off x="457200" y="304800"/>
            <a:ext cx="8382000" cy="838200"/>
          </a:xfrm>
        </p:spPr>
        <p:txBody>
          <a:bodyPr>
            <a:normAutofit fontScale="90000"/>
          </a:bodyPr>
          <a:lstStyle/>
          <a:p>
            <a:pPr>
              <a:spcBef>
                <a:spcPts val="1000"/>
              </a:spcBef>
            </a:pPr>
            <a:r>
              <a:rPr lang="en-US" b="1" dirty="0">
                <a:solidFill>
                  <a:srgbClr val="00B0F0"/>
                </a:solidFill>
              </a:rPr>
              <a:t>Hacking and </a:t>
            </a:r>
            <a:r>
              <a:rPr lang="en-US" b="1" dirty="0" err="1">
                <a:solidFill>
                  <a:srgbClr val="00B0F0"/>
                </a:solidFill>
              </a:rPr>
              <a:t>Cyberterrorism</a:t>
            </a:r>
            <a:br>
              <a:rPr lang="en-US" b="1" dirty="0">
                <a:solidFill>
                  <a:srgbClr val="00B0F0"/>
                </a:solidFill>
              </a:rPr>
            </a:br>
            <a:endParaRPr lang="en-US" b="1" dirty="0">
              <a:solidFill>
                <a:srgbClr val="00B0F0"/>
              </a:solidFill>
            </a:endParaRPr>
          </a:p>
        </p:txBody>
      </p:sp>
    </p:spTree>
    <p:extLst>
      <p:ext uri="{BB962C8B-B14F-4D97-AF65-F5344CB8AC3E}">
        <p14:creationId xmlns:p14="http://schemas.microsoft.com/office/powerpoint/2010/main" val="219886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0" y="914400"/>
            <a:ext cx="8686800" cy="5440363"/>
          </a:xfrm>
        </p:spPr>
        <p:txBody>
          <a:bodyPr>
            <a:normAutofit fontScale="92500" lnSpcReduction="10000"/>
          </a:bodyPr>
          <a:lstStyle/>
          <a:p>
            <a:pPr marL="36576" indent="0">
              <a:buNone/>
            </a:pPr>
            <a:r>
              <a:rPr lang="en-US" dirty="0"/>
              <a:t>Spam: </a:t>
            </a:r>
            <a:r>
              <a:rPr lang="en-US" b="0" dirty="0"/>
              <a:t>unsolicited “junk” emails with ads, solicitations, and other messages (pornography).</a:t>
            </a:r>
          </a:p>
          <a:p>
            <a:pPr marL="36576" indent="0">
              <a:buNone/>
            </a:pPr>
            <a:endParaRPr lang="en-US" dirty="0"/>
          </a:p>
          <a:p>
            <a:pPr marL="36576" indent="0">
              <a:buNone/>
            </a:pPr>
            <a:r>
              <a:rPr lang="en-US" dirty="0"/>
              <a:t>State Regulation of Spam.  </a:t>
            </a:r>
            <a:r>
              <a:rPr lang="en-US" sz="2200" dirty="0"/>
              <a:t>Tell people how to unsubscribe</a:t>
            </a:r>
          </a:p>
          <a:p>
            <a:pPr marL="36576" indent="0">
              <a:buNone/>
            </a:pPr>
            <a:endParaRPr lang="en-US" dirty="0"/>
          </a:p>
          <a:p>
            <a:pPr marL="36576" indent="0">
              <a:buNone/>
            </a:pPr>
            <a:r>
              <a:rPr lang="en-US" dirty="0"/>
              <a:t>Federal CAN-SPAM Act. </a:t>
            </a:r>
            <a:r>
              <a:rPr lang="en-US" sz="2600" dirty="0"/>
              <a:t>Prohibits use of false information (including return addresses)</a:t>
            </a:r>
          </a:p>
          <a:p>
            <a:pPr marL="36576" indent="0">
              <a:buNone/>
            </a:pPr>
            <a:endParaRPr lang="en-US" dirty="0"/>
          </a:p>
          <a:p>
            <a:pPr marL="36576" indent="0">
              <a:buNone/>
            </a:pPr>
            <a:r>
              <a:rPr lang="en-US" dirty="0"/>
              <a:t>U.S. Safe Web Act.   </a:t>
            </a:r>
            <a:r>
              <a:rPr lang="en-US" sz="2600" dirty="0"/>
              <a:t>Allows FTC to share information with foreign agencies investigating and prosecuting cyber crimes. Provides ISP’s with immunity from liability for supplying subscriber information to FTC</a:t>
            </a:r>
            <a:r>
              <a:rPr lang="en-US" dirty="0"/>
              <a:t>.</a:t>
            </a:r>
          </a:p>
          <a:p>
            <a:pPr marL="36576" indent="0">
              <a:buNone/>
            </a:pPr>
            <a:endParaRPr lang="en-US" dirty="0"/>
          </a:p>
        </p:txBody>
      </p:sp>
      <p:sp>
        <p:nvSpPr>
          <p:cNvPr id="2" name="Title 1"/>
          <p:cNvSpPr>
            <a:spLocks noGrp="1"/>
          </p:cNvSpPr>
          <p:nvPr>
            <p:ph type="title"/>
          </p:nvPr>
        </p:nvSpPr>
        <p:spPr>
          <a:xfrm>
            <a:off x="0" y="0"/>
            <a:ext cx="7467600" cy="914400"/>
          </a:xfrm>
        </p:spPr>
        <p:txBody>
          <a:bodyPr/>
          <a:lstStyle/>
          <a:p>
            <a:r>
              <a:rPr lang="en-US" dirty="0">
                <a:solidFill>
                  <a:srgbClr val="00B0F0"/>
                </a:solidFill>
              </a:rPr>
              <a:t>SPAM</a:t>
            </a:r>
          </a:p>
        </p:txBody>
      </p:sp>
    </p:spTree>
    <p:extLst>
      <p:ext uri="{BB962C8B-B14F-4D97-AF65-F5344CB8AC3E}">
        <p14:creationId xmlns:p14="http://schemas.microsoft.com/office/powerpoint/2010/main" val="3921777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638800"/>
          </a:xfrm>
        </p:spPr>
        <p:txBody>
          <a:bodyPr>
            <a:normAutofit/>
          </a:bodyPr>
          <a:lstStyle/>
          <a:p>
            <a:pPr marL="36576" indent="0">
              <a:buNone/>
            </a:pPr>
            <a:r>
              <a:rPr lang="en-US" dirty="0"/>
              <a:t>Gambling is illegal… EXCEPT</a:t>
            </a:r>
          </a:p>
          <a:p>
            <a:pPr marL="448056" lvl="1" indent="0">
              <a:buNone/>
            </a:pPr>
            <a:r>
              <a:rPr lang="en-US" sz="2400" dirty="0"/>
              <a:t>Native American Lands</a:t>
            </a:r>
          </a:p>
          <a:p>
            <a:pPr marL="448056" lvl="1" indent="0">
              <a:buNone/>
            </a:pPr>
            <a:r>
              <a:rPr lang="en-US" sz="2400" dirty="0"/>
              <a:t>Nevada, New Jersey…. Etc.</a:t>
            </a:r>
          </a:p>
          <a:p>
            <a:pPr marL="448056" lvl="1" indent="0">
              <a:buNone/>
            </a:pPr>
            <a:r>
              <a:rPr lang="en-US" sz="2400" dirty="0"/>
              <a:t>Horseback racing </a:t>
            </a:r>
          </a:p>
          <a:p>
            <a:pPr marL="448056" lvl="1" indent="0">
              <a:buNone/>
            </a:pPr>
            <a:r>
              <a:rPr lang="en-US" sz="2400" dirty="0"/>
              <a:t>Lotteries</a:t>
            </a:r>
          </a:p>
          <a:p>
            <a:pPr marL="448056" lvl="1" indent="0">
              <a:buNone/>
            </a:pPr>
            <a:r>
              <a:rPr lang="en-US" sz="2400" dirty="0"/>
              <a:t>Bingo (for charity)</a:t>
            </a:r>
          </a:p>
          <a:p>
            <a:pPr marL="448056" lvl="1" indent="0">
              <a:buNone/>
            </a:pPr>
            <a:r>
              <a:rPr lang="en-US" sz="2400" dirty="0"/>
              <a:t>Foreign Countries</a:t>
            </a:r>
          </a:p>
          <a:p>
            <a:pPr marL="36576" indent="0">
              <a:buNone/>
            </a:pPr>
            <a:r>
              <a:rPr lang="en-US" dirty="0"/>
              <a:t>2005 12 million Americans wagered $6 billion online.</a:t>
            </a:r>
          </a:p>
          <a:p>
            <a:pPr marL="36576" indent="0">
              <a:buNone/>
            </a:pPr>
            <a:r>
              <a:rPr lang="en-US" dirty="0"/>
              <a:t>Civil Forfeiture</a:t>
            </a:r>
          </a:p>
          <a:p>
            <a:pPr marL="36576" indent="0">
              <a:buNone/>
            </a:pPr>
            <a:r>
              <a:rPr lang="en-US" dirty="0"/>
              <a:t>2006 Unlawful Internet Gambling Enforcement Act….</a:t>
            </a:r>
            <a:r>
              <a:rPr lang="en-US" sz="2400" dirty="0"/>
              <a:t>Cannot create accounts with electronic payments</a:t>
            </a:r>
          </a:p>
          <a:p>
            <a:pPr marL="36576" indent="0">
              <a:buNone/>
            </a:pPr>
            <a:endParaRPr lang="en-US" sz="2400" dirty="0"/>
          </a:p>
          <a:p>
            <a:endParaRPr lang="en-US" dirty="0"/>
          </a:p>
        </p:txBody>
      </p:sp>
      <p:sp>
        <p:nvSpPr>
          <p:cNvPr id="2" name="Title 1"/>
          <p:cNvSpPr>
            <a:spLocks noGrp="1"/>
          </p:cNvSpPr>
          <p:nvPr>
            <p:ph type="title"/>
          </p:nvPr>
        </p:nvSpPr>
        <p:spPr>
          <a:xfrm>
            <a:off x="457200" y="274638"/>
            <a:ext cx="8229600" cy="868362"/>
          </a:xfrm>
        </p:spPr>
        <p:txBody>
          <a:bodyPr/>
          <a:lstStyle/>
          <a:p>
            <a:r>
              <a:rPr lang="en-US" dirty="0">
                <a:solidFill>
                  <a:srgbClr val="00B0F0"/>
                </a:solidFill>
              </a:rPr>
              <a:t>ONLINE GAMBLING</a:t>
            </a:r>
          </a:p>
        </p:txBody>
      </p:sp>
    </p:spTree>
    <p:extLst>
      <p:ext uri="{BB962C8B-B14F-4D97-AF65-F5344CB8AC3E}">
        <p14:creationId xmlns:p14="http://schemas.microsoft.com/office/powerpoint/2010/main" val="3762822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534400" cy="6858000"/>
          </a:xfrm>
        </p:spPr>
        <p:txBody>
          <a:bodyPr>
            <a:normAutofit lnSpcReduction="10000"/>
          </a:bodyPr>
          <a:lstStyle/>
          <a:p>
            <a:pPr marL="36576" indent="0">
              <a:buNone/>
            </a:pPr>
            <a:r>
              <a:rPr lang="en-US" b="1" dirty="0">
                <a:solidFill>
                  <a:srgbClr val="00B0F0"/>
                </a:solidFill>
              </a:rPr>
              <a:t>Prosecuting Cyber Crimes.</a:t>
            </a:r>
          </a:p>
          <a:p>
            <a:pPr marL="36576" indent="0">
              <a:buNone/>
            </a:pPr>
            <a:r>
              <a:rPr lang="en-US" b="1" dirty="0"/>
              <a:t>Threshold questions of jurisdiction and venue.</a:t>
            </a:r>
            <a:br>
              <a:rPr lang="en-US" b="1" dirty="0"/>
            </a:br>
            <a:endParaRPr lang="en-US" b="1" dirty="0"/>
          </a:p>
          <a:p>
            <a:pPr marL="36576" indent="0">
              <a:buNone/>
            </a:pPr>
            <a:r>
              <a:rPr lang="en-US" b="1" dirty="0"/>
              <a:t>Identification of wrongdoers is difficult because they do not leave fingerprints or DNA.</a:t>
            </a:r>
          </a:p>
          <a:p>
            <a:pPr marL="36576" indent="0">
              <a:buNone/>
            </a:pPr>
            <a:r>
              <a:rPr lang="en-US" b="1" dirty="0"/>
              <a:t>Computer Fraud and Abuse Act</a:t>
            </a:r>
            <a:r>
              <a:rPr lang="en-US" sz="2400" b="1" dirty="0"/>
              <a:t>…. FEDERAL OFFENSE to use a computer to obtain or attempt to obtain protected data (financial, credit card, military, medical, legal, national security, etc.) Infrastructure Protection Act 1996</a:t>
            </a:r>
          </a:p>
          <a:p>
            <a:pPr marL="36576" indent="0">
              <a:buNone/>
            </a:pPr>
            <a:endParaRPr lang="en-US" sz="2400" b="1" dirty="0"/>
          </a:p>
          <a:p>
            <a:pPr marL="36576" indent="0">
              <a:buNone/>
            </a:pPr>
            <a:r>
              <a:rPr lang="en-US" b="1" dirty="0"/>
              <a:t>Private Efforts to Combat Cyber Crime. Encryption is a good, inexpensive security device. </a:t>
            </a:r>
          </a:p>
        </p:txBody>
      </p:sp>
    </p:spTree>
    <p:extLst>
      <p:ext uri="{BB962C8B-B14F-4D97-AF65-F5344CB8AC3E}">
        <p14:creationId xmlns:p14="http://schemas.microsoft.com/office/powerpoint/2010/main" val="134624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Anticybersquatting</a:t>
            </a:r>
            <a:r>
              <a:rPr lang="en-US" dirty="0"/>
              <a:t> Legislation</a:t>
            </a:r>
            <a:br>
              <a:rPr lang="en-US" dirty="0"/>
            </a:br>
            <a:endParaRPr lang="en-US" dirty="0"/>
          </a:p>
        </p:txBody>
      </p:sp>
      <p:sp>
        <p:nvSpPr>
          <p:cNvPr id="3" name="Content Placeholder 2"/>
          <p:cNvSpPr>
            <a:spLocks noGrp="1"/>
          </p:cNvSpPr>
          <p:nvPr>
            <p:ph idx="1"/>
          </p:nvPr>
        </p:nvSpPr>
        <p:spPr>
          <a:xfrm>
            <a:off x="0" y="1143000"/>
            <a:ext cx="9144000" cy="5562600"/>
          </a:xfrm>
        </p:spPr>
        <p:txBody>
          <a:bodyPr>
            <a:normAutofit fontScale="92500" lnSpcReduction="20000"/>
          </a:bodyPr>
          <a:lstStyle/>
          <a:p>
            <a:pPr marL="36576" indent="0">
              <a:buNone/>
            </a:pPr>
            <a:endParaRPr lang="en-US" dirty="0"/>
          </a:p>
          <a:p>
            <a:pPr marL="36576" indent="0">
              <a:buNone/>
            </a:pPr>
            <a:r>
              <a:rPr lang="en-US" dirty="0"/>
              <a:t>Congress enacted the </a:t>
            </a:r>
            <a:r>
              <a:rPr lang="en-US" dirty="0" err="1"/>
              <a:t>Anticybersquatting</a:t>
            </a:r>
            <a:r>
              <a:rPr lang="en-US" dirty="0"/>
              <a:t> Consumer Protection Act (ACPA) in 1999. The act amended the Lanham Act—the federal law protecting trademarks. The ACPA makes cybersquatting illegal when </a:t>
            </a:r>
            <a:r>
              <a:rPr lang="en-US" dirty="0">
                <a:solidFill>
                  <a:srgbClr val="C00000"/>
                </a:solidFill>
              </a:rPr>
              <a:t>both</a:t>
            </a:r>
            <a:r>
              <a:rPr lang="en-US" dirty="0"/>
              <a:t> of the following are true:</a:t>
            </a:r>
          </a:p>
          <a:p>
            <a:pPr marL="36576" indent="0">
              <a:buNone/>
            </a:pPr>
            <a:endParaRPr lang="en-US" dirty="0"/>
          </a:p>
          <a:p>
            <a:pPr marL="36576" indent="0">
              <a:buNone/>
            </a:pPr>
            <a:r>
              <a:rPr lang="en-US" dirty="0"/>
              <a:t>1.The domain name </a:t>
            </a:r>
            <a:r>
              <a:rPr lang="en-US" dirty="0">
                <a:solidFill>
                  <a:srgbClr val="C00000"/>
                </a:solidFill>
              </a:rPr>
              <a:t>is identical or confusingly similar </a:t>
            </a:r>
            <a:r>
              <a:rPr lang="en-US" dirty="0"/>
              <a:t>to the trademark of another.</a:t>
            </a:r>
          </a:p>
          <a:p>
            <a:pPr marL="36576" indent="0">
              <a:buNone/>
            </a:pPr>
            <a:endParaRPr lang="en-US" dirty="0"/>
          </a:p>
          <a:p>
            <a:pPr marL="36576" indent="0">
              <a:buNone/>
            </a:pPr>
            <a:endParaRPr lang="en-US" dirty="0"/>
          </a:p>
          <a:p>
            <a:pPr marL="36576" indent="0">
              <a:buNone/>
            </a:pPr>
            <a:r>
              <a:rPr lang="en-US" dirty="0"/>
              <a:t>2.The one registering, trafficking in, or using the domain name has </a:t>
            </a:r>
            <a:r>
              <a:rPr lang="en-US" dirty="0">
                <a:solidFill>
                  <a:srgbClr val="C00000"/>
                </a:solidFill>
              </a:rPr>
              <a:t>a “bad faith intent” to profit from that trademark.</a:t>
            </a:r>
          </a:p>
          <a:p>
            <a:endParaRPr lang="en-US" dirty="0"/>
          </a:p>
          <a:p>
            <a:endParaRPr lang="en-US" dirty="0"/>
          </a:p>
        </p:txBody>
      </p:sp>
    </p:spTree>
    <p:extLst>
      <p:ext uri="{BB962C8B-B14F-4D97-AF65-F5344CB8AC3E}">
        <p14:creationId xmlns:p14="http://schemas.microsoft.com/office/powerpoint/2010/main" val="59499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Typosquatting</a:t>
            </a:r>
            <a:endParaRPr lang="en-US" dirty="0"/>
          </a:p>
        </p:txBody>
      </p:sp>
      <p:sp>
        <p:nvSpPr>
          <p:cNvPr id="3" name="Content Placeholder 2"/>
          <p:cNvSpPr>
            <a:spLocks noGrp="1"/>
          </p:cNvSpPr>
          <p:nvPr>
            <p:ph idx="1"/>
          </p:nvPr>
        </p:nvSpPr>
        <p:spPr/>
        <p:txBody>
          <a:bodyPr/>
          <a:lstStyle/>
          <a:p>
            <a:pPr marL="36576" indent="0">
              <a:buNone/>
            </a:pPr>
            <a:r>
              <a:rPr lang="en-US" dirty="0"/>
              <a:t>A form of cybersquatting that relies on mistakes, such as typographical errors, made by Internet users when inputting information into a Web browser.</a:t>
            </a:r>
          </a:p>
        </p:txBody>
      </p:sp>
    </p:spTree>
    <p:extLst>
      <p:ext uri="{BB962C8B-B14F-4D97-AF65-F5344CB8AC3E}">
        <p14:creationId xmlns:p14="http://schemas.microsoft.com/office/powerpoint/2010/main" val="419731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 y="0"/>
            <a:ext cx="7467600" cy="1143000"/>
          </a:xfrm>
        </p:spPr>
        <p:txBody>
          <a:bodyPr/>
          <a:lstStyle/>
          <a:p>
            <a:r>
              <a:rPr lang="en-US" dirty="0"/>
              <a:t>Meta Tags</a:t>
            </a:r>
          </a:p>
        </p:txBody>
      </p:sp>
      <p:sp>
        <p:nvSpPr>
          <p:cNvPr id="3" name="Content Placeholder 2"/>
          <p:cNvSpPr>
            <a:spLocks noGrp="1"/>
          </p:cNvSpPr>
          <p:nvPr>
            <p:ph idx="1"/>
          </p:nvPr>
        </p:nvSpPr>
        <p:spPr>
          <a:xfrm>
            <a:off x="0" y="914400"/>
            <a:ext cx="8915400" cy="5638800"/>
          </a:xfrm>
        </p:spPr>
        <p:txBody>
          <a:bodyPr>
            <a:normAutofit fontScale="92500" lnSpcReduction="10000"/>
          </a:bodyPr>
          <a:lstStyle/>
          <a:p>
            <a:pPr marL="36576" indent="0">
              <a:buNone/>
            </a:pPr>
            <a:r>
              <a:rPr lang="en-US" dirty="0"/>
              <a:t>Playboy vs. Terri Welles</a:t>
            </a:r>
          </a:p>
          <a:p>
            <a:pPr marL="36576" indent="0">
              <a:buNone/>
            </a:pPr>
            <a:endParaRPr lang="en-US" dirty="0"/>
          </a:p>
          <a:p>
            <a:pPr marL="36576" indent="0">
              <a:buNone/>
            </a:pPr>
            <a:r>
              <a:rPr lang="en-US" dirty="0"/>
              <a:t>A judge refused to grant an injunction against Terri Welles, Playboy’s 1981 Playmate of the Year, to prevent her from using terms such as “Playmate” and “Playboy” on her web pages and within her meta tags.</a:t>
            </a:r>
          </a:p>
          <a:p>
            <a:pPr marL="36576" indent="0">
              <a:buNone/>
            </a:pPr>
            <a:endParaRPr lang="en-US" dirty="0"/>
          </a:p>
          <a:p>
            <a:pPr marL="36576" indent="0">
              <a:buNone/>
            </a:pPr>
            <a:r>
              <a:rPr lang="en-US" dirty="0"/>
              <a:t>The judge felt Welles had a legitimate reason to use them in order to describe herself, and importantly, to catalog her web site properly with search engines. She further noted that Welles was not using the terms in an attempt to mislead into believing they were at a Playboy site.</a:t>
            </a:r>
          </a:p>
        </p:txBody>
      </p:sp>
    </p:spTree>
    <p:extLst>
      <p:ext uri="{BB962C8B-B14F-4D97-AF65-F5344CB8AC3E}">
        <p14:creationId xmlns:p14="http://schemas.microsoft.com/office/powerpoint/2010/main" val="392777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95" y="-76200"/>
            <a:ext cx="7467600" cy="1143000"/>
          </a:xfrm>
        </p:spPr>
        <p:txBody>
          <a:bodyPr/>
          <a:lstStyle/>
          <a:p>
            <a:r>
              <a:rPr lang="en-US" dirty="0"/>
              <a:t>Online trademark dilution</a:t>
            </a:r>
          </a:p>
        </p:txBody>
      </p:sp>
      <p:sp>
        <p:nvSpPr>
          <p:cNvPr id="3" name="Content Placeholder 2"/>
          <p:cNvSpPr>
            <a:spLocks noGrp="1"/>
          </p:cNvSpPr>
          <p:nvPr>
            <p:ph idx="1"/>
          </p:nvPr>
        </p:nvSpPr>
        <p:spPr>
          <a:xfrm>
            <a:off x="0" y="990600"/>
            <a:ext cx="7924800" cy="5135563"/>
          </a:xfrm>
        </p:spPr>
        <p:txBody>
          <a:bodyPr/>
          <a:lstStyle/>
          <a:p>
            <a:pPr marL="36576" indent="0">
              <a:buNone/>
            </a:pPr>
            <a:r>
              <a:rPr lang="en-US" dirty="0"/>
              <a:t>Claim of dilution does not require proof that consumers are likely to be confused by a connection between the unauthorized use and the mark. For this reason, the products involved need not be similar, as the following </a:t>
            </a:r>
          </a:p>
          <a:p>
            <a:pPr marL="36576" indent="0">
              <a:buNone/>
            </a:pPr>
            <a:endParaRPr lang="en-US" dirty="0"/>
          </a:p>
          <a:p>
            <a:pPr marL="36576" indent="0">
              <a:buNone/>
            </a:pPr>
            <a:r>
              <a:rPr lang="en-US" dirty="0"/>
              <a:t>Candyland.com as an internet porn site diluted the Hasbro Game trademark for Candyland. </a:t>
            </a:r>
            <a:r>
              <a:rPr lang="en-US" i="1" dirty="0"/>
              <a:t>Hasbro, Inc. v. Internet Entertainment Group, Ltd.</a:t>
            </a:r>
          </a:p>
        </p:txBody>
      </p:sp>
    </p:spTree>
    <p:extLst>
      <p:ext uri="{BB962C8B-B14F-4D97-AF65-F5344CB8AC3E}">
        <p14:creationId xmlns:p14="http://schemas.microsoft.com/office/powerpoint/2010/main" val="162267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95" y="-16042"/>
            <a:ext cx="9144000" cy="1143000"/>
          </a:xfrm>
        </p:spPr>
        <p:txBody>
          <a:bodyPr>
            <a:normAutofit/>
          </a:bodyPr>
          <a:lstStyle/>
          <a:p>
            <a:r>
              <a:rPr lang="en-US" dirty="0"/>
              <a:t>The Digital Millennium Copyright Act</a:t>
            </a:r>
          </a:p>
        </p:txBody>
      </p:sp>
      <p:sp>
        <p:nvSpPr>
          <p:cNvPr id="3" name="Content Placeholder 2"/>
          <p:cNvSpPr>
            <a:spLocks noGrp="1"/>
          </p:cNvSpPr>
          <p:nvPr>
            <p:ph idx="1"/>
          </p:nvPr>
        </p:nvSpPr>
        <p:spPr>
          <a:xfrm>
            <a:off x="0" y="914400"/>
            <a:ext cx="8915400" cy="5791200"/>
          </a:xfrm>
        </p:spPr>
        <p:txBody>
          <a:bodyPr>
            <a:normAutofit/>
          </a:bodyPr>
          <a:lstStyle/>
          <a:p>
            <a:pPr marL="36576" indent="0">
              <a:buNone/>
            </a:pPr>
            <a:r>
              <a:rPr lang="en-US" dirty="0"/>
              <a:t>civil and criminal penalties for anyone who circumvents (bypasses) encryption software or other technological antipiracy protection. </a:t>
            </a:r>
          </a:p>
          <a:p>
            <a:pPr marL="36576" indent="0">
              <a:buNone/>
            </a:pPr>
            <a:endParaRPr lang="en-US" dirty="0"/>
          </a:p>
          <a:p>
            <a:pPr marL="36576" indent="0">
              <a:buNone/>
            </a:pPr>
            <a:r>
              <a:rPr lang="en-US" dirty="0"/>
              <a:t>Prohibits manufacture, import, sale, and distribution of devices or services for circumvention</a:t>
            </a:r>
          </a:p>
          <a:p>
            <a:pPr marL="36576" indent="0">
              <a:buNone/>
            </a:pPr>
            <a:endParaRPr lang="en-US" dirty="0"/>
          </a:p>
          <a:p>
            <a:pPr marL="36576" indent="0">
              <a:buNone/>
            </a:pPr>
            <a:r>
              <a:rPr lang="en-US" dirty="0"/>
              <a:t>limited the liability of Internet service providers (ISPs). Under the act, an ISP is not liable for any copyright infringement by its customer unless the ISP is aware of the subscriber’s violation</a:t>
            </a:r>
          </a:p>
        </p:txBody>
      </p:sp>
    </p:spTree>
    <p:extLst>
      <p:ext uri="{BB962C8B-B14F-4D97-AF65-F5344CB8AC3E}">
        <p14:creationId xmlns:p14="http://schemas.microsoft.com/office/powerpoint/2010/main" val="2669528581"/>
      </p:ext>
    </p:extLst>
  </p:cSld>
  <p:clrMapOvr>
    <a:masterClrMapping/>
  </p:clrMapOvr>
</p:sld>
</file>

<file path=ppt/theme/theme1.xml><?xml version="1.0" encoding="utf-8"?>
<a:theme xmlns:a="http://schemas.openxmlformats.org/drawingml/2006/main" name="Technic">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147</TotalTime>
  <Words>2408</Words>
  <Application>Microsoft Office PowerPoint</Application>
  <PresentationFormat>On-screen Show (4:3)</PresentationFormat>
  <Paragraphs>264</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Franklin Gothic Book</vt:lpstr>
      <vt:lpstr>Wingdings 2</vt:lpstr>
      <vt:lpstr>Technic</vt:lpstr>
      <vt:lpstr>Internet and crimes</vt:lpstr>
      <vt:lpstr>SPAM</vt:lpstr>
      <vt:lpstr>Domain Names </vt:lpstr>
      <vt:lpstr>Cybersquatting also discussed in crimes</vt:lpstr>
      <vt:lpstr>Anticybersquatting Legislation </vt:lpstr>
      <vt:lpstr>Typosquatting</vt:lpstr>
      <vt:lpstr>Meta Tags</vt:lpstr>
      <vt:lpstr>Online trademark dilution</vt:lpstr>
      <vt:lpstr>The Digital Millennium Copyright Act</vt:lpstr>
      <vt:lpstr>E-Mail Hacking… disclosures</vt:lpstr>
      <vt:lpstr>Social Media Posts will follow you forever</vt:lpstr>
      <vt:lpstr>The Electronic Communications Privacy Act  ECPA</vt:lpstr>
      <vt:lpstr>ECPA Exceptions</vt:lpstr>
      <vt:lpstr>Protection of Social Media Passwords</vt:lpstr>
      <vt:lpstr>Company-wide Social Media Networks</vt:lpstr>
      <vt:lpstr>Online Defamation… who is the speaker</vt:lpstr>
      <vt:lpstr>Liability of Internet Service Providers</vt:lpstr>
      <vt:lpstr>Privacy… &amp; Right to be Forgotten</vt:lpstr>
      <vt:lpstr>Data Collection and Cookies</vt:lpstr>
      <vt:lpstr>Internet Companies’ Privacy Policies</vt:lpstr>
      <vt:lpstr>PowerPoint Presentation</vt:lpstr>
      <vt:lpstr>ONE ACT CAN BE A CRIMINAL AND CIVIL VIOLATION</vt:lpstr>
      <vt:lpstr>Overview    SOME CRIMES</vt:lpstr>
      <vt:lpstr>PowerPoint Presentation</vt:lpstr>
      <vt:lpstr>CRIMES CLASSIFICATIONS</vt:lpstr>
      <vt:lpstr>actus reus and mens rea</vt:lpstr>
      <vt:lpstr>TYPES OF CRIMES</vt:lpstr>
      <vt:lpstr>Justifiable Use of Force …. You can  Protect yourself Duress  threat of immediate danger  “Get me the $$$ or I will kill you child.”  Not a defense to murder Necessity … to prevent greater harm Insanity. Did not understand nature of the act or that it was wrong at the time Entrapment… government suggests crime… undercover agents Statute of limitations prosecute within certain # of years Mistake (of Facts…. Not of Law) Immunity…. Government promise</vt:lpstr>
      <vt:lpstr>FOURTH AMENDMENT PROTECTIONS</vt:lpstr>
      <vt:lpstr>DUI CHECKPOINTS</vt:lpstr>
      <vt:lpstr>PowerPoint Presentation</vt:lpstr>
      <vt:lpstr>FIFTH AMENDMENT PROTECTIONS</vt:lpstr>
      <vt:lpstr>SIXTH &amp; EIGHTH AMENDMENT PROTECTIONS</vt:lpstr>
      <vt:lpstr>MIRANDA AND EXCLUSIONARY RULES</vt:lpstr>
      <vt:lpstr>CORPORATE CRIMINAL LIABILITY</vt:lpstr>
      <vt:lpstr>CYBER CRIMES  A CRIME THAT OCCURS ONLINE IN THE VIRTUAL WORLD</vt:lpstr>
      <vt:lpstr>Cyber Crimes Against  Persons and Property https://www.youtube.com/watch?v=PIELVMQhvXc</vt:lpstr>
      <vt:lpstr>CYBER THEFT</vt:lpstr>
      <vt:lpstr>Cyberstalking</vt:lpstr>
      <vt:lpstr>Cyber Crimes in the Business World</vt:lpstr>
      <vt:lpstr>Hacking and Cyberterrorism </vt:lpstr>
      <vt:lpstr>SPAM</vt:lpstr>
      <vt:lpstr>ONLINE GAMBLING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dc:creator>
  <cp:lastModifiedBy>Patricia Meyer</cp:lastModifiedBy>
  <cp:revision>18</cp:revision>
  <dcterms:created xsi:type="dcterms:W3CDTF">2016-05-31T18:48:36Z</dcterms:created>
  <dcterms:modified xsi:type="dcterms:W3CDTF">2017-08-24T15:25:17Z</dcterms:modified>
</cp:coreProperties>
</file>