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26" r:id="rId40"/>
    <p:sldId id="256" r:id="rId41"/>
    <p:sldId id="257" r:id="rId42"/>
    <p:sldId id="258" r:id="rId43"/>
    <p:sldId id="275" r:id="rId44"/>
    <p:sldId id="259" r:id="rId45"/>
    <p:sldId id="260" r:id="rId46"/>
    <p:sldId id="261" r:id="rId47"/>
    <p:sldId id="262" r:id="rId48"/>
    <p:sldId id="263" r:id="rId49"/>
    <p:sldId id="264" r:id="rId50"/>
    <p:sldId id="265" r:id="rId51"/>
    <p:sldId id="274" r:id="rId52"/>
    <p:sldId id="266" r:id="rId53"/>
    <p:sldId id="267" r:id="rId54"/>
    <p:sldId id="268" r:id="rId55"/>
    <p:sldId id="269" r:id="rId56"/>
    <p:sldId id="270" r:id="rId57"/>
    <p:sldId id="271" r:id="rId58"/>
    <p:sldId id="272" r:id="rId59"/>
    <p:sldId id="273"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11" autoAdjust="0"/>
    <p:restoredTop sz="94660"/>
  </p:normalViewPr>
  <p:slideViewPr>
    <p:cSldViewPr>
      <p:cViewPr varScale="1">
        <p:scale>
          <a:sx n="76" d="100"/>
          <a:sy n="76" d="100"/>
        </p:scale>
        <p:origin x="1074"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6C1E94-3D3B-4EDF-8DF5-A4056F566D7F}" type="datetimeFigureOut">
              <a:rPr lang="en-US" smtClean="0"/>
              <a:pPr/>
              <a:t>8/24/2017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88632-1D52-40C5-8F0C-7E96380F009E}" type="slidenum">
              <a:rPr lang="en-US" smtClean="0"/>
              <a:pPr/>
              <a:t>‹#›</a:t>
            </a:fld>
            <a:endParaRPr lang="en-US"/>
          </a:p>
        </p:txBody>
      </p:sp>
    </p:spTree>
    <p:extLst>
      <p:ext uri="{BB962C8B-B14F-4D97-AF65-F5344CB8AC3E}">
        <p14:creationId xmlns:p14="http://schemas.microsoft.com/office/powerpoint/2010/main" val="2566748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3C8AFC-8489-4075-8CD5-02321DFFB7B7}" type="slidenum">
              <a:rPr lang="en-US"/>
              <a:pPr/>
              <a:t>33</a:t>
            </a:fld>
            <a:endParaRPr lang="en-US"/>
          </a:p>
        </p:txBody>
      </p:sp>
      <p:sp>
        <p:nvSpPr>
          <p:cNvPr id="420866" name="Rectangle 2"/>
          <p:cNvSpPr>
            <a:spLocks noGrp="1" noRot="1" noChangeAspect="1" noChangeArrowheads="1" noTextEdit="1"/>
          </p:cNvSpPr>
          <p:nvPr>
            <p:ph type="sldImg"/>
          </p:nvPr>
        </p:nvSpPr>
        <p:spPr>
          <a:ln/>
        </p:spPr>
      </p:sp>
      <p:sp>
        <p:nvSpPr>
          <p:cNvPr id="420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0D42A-668E-40C4-B2B6-A998D582E19F}" type="slidenum">
              <a:rPr lang="en-US">
                <a:solidFill>
                  <a:prstClr val="black"/>
                </a:solidFill>
              </a:rPr>
              <a:pPr/>
              <a:t>37</a:t>
            </a:fld>
            <a:endParaRPr lang="en-US">
              <a:solidFill>
                <a:prstClr val="black"/>
              </a:solidFill>
            </a:endParaRPr>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20D42A-668E-40C4-B2B6-A998D582E19F}" type="slidenum">
              <a:rPr lang="en-US"/>
              <a:pPr/>
              <a:t>38</a:t>
            </a:fld>
            <a:endParaRPr lang="en-US"/>
          </a:p>
        </p:txBody>
      </p:sp>
      <p:sp>
        <p:nvSpPr>
          <p:cNvPr id="422914" name="Rectangle 2"/>
          <p:cNvSpPr>
            <a:spLocks noGrp="1" noRot="1" noChangeAspect="1" noChangeArrowheads="1" noTextEdit="1"/>
          </p:cNvSpPr>
          <p:nvPr>
            <p:ph type="sldImg"/>
          </p:nvPr>
        </p:nvSpPr>
        <p:spPr>
          <a:ln/>
        </p:spPr>
      </p:sp>
      <p:sp>
        <p:nvSpPr>
          <p:cNvPr id="42291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3EDE7AB9-6CF7-4664-9F5F-38FA92C02434}" type="datetimeFigureOut">
              <a:rPr lang="en-US" smtClean="0"/>
              <a:pPr/>
              <a:t>8/24/2017</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8E8998B7-D17F-496C-8208-F2C4E37A786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DE7AB9-6CF7-4664-9F5F-38FA92C02434}"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998B7-D17F-496C-8208-F2C4E37A786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EDE7AB9-6CF7-4664-9F5F-38FA92C02434}"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998B7-D17F-496C-8208-F2C4E37A786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3EDE7AB9-6CF7-4664-9F5F-38FA92C02434}" type="datetimeFigureOut">
              <a:rPr lang="en-US" smtClean="0"/>
              <a:pPr/>
              <a:t>8/24/2017</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8E8998B7-D17F-496C-8208-F2C4E37A786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3EDE7AB9-6CF7-4664-9F5F-38FA92C02434}" type="datetimeFigureOut">
              <a:rPr lang="en-US" smtClean="0"/>
              <a:pPr/>
              <a:t>8/24/2017</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8E8998B7-D17F-496C-8208-F2C4E37A7862}"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3EDE7AB9-6CF7-4664-9F5F-38FA92C02434}" type="datetimeFigureOut">
              <a:rPr lang="en-US" smtClean="0"/>
              <a:pPr/>
              <a:t>8/24/2017</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E8998B7-D17F-496C-8208-F2C4E37A786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3EDE7AB9-6CF7-4664-9F5F-38FA92C02434}" type="datetimeFigureOut">
              <a:rPr lang="en-US" smtClean="0"/>
              <a:pPr/>
              <a:t>8/24/2017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8E8998B7-D17F-496C-8208-F2C4E37A7862}"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3EDE7AB9-6CF7-4664-9F5F-38FA92C02434}" type="datetimeFigureOut">
              <a:rPr lang="en-US" smtClean="0"/>
              <a:pPr/>
              <a:t>8/24/2017</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998B7-D17F-496C-8208-F2C4E37A786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EDE7AB9-6CF7-4664-9F5F-38FA92C02434}" type="datetimeFigureOut">
              <a:rPr lang="en-US" smtClean="0"/>
              <a:pPr/>
              <a:t>8/24/2017</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998B7-D17F-496C-8208-F2C4E37A786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3EDE7AB9-6CF7-4664-9F5F-38FA92C02434}" type="datetimeFigureOut">
              <a:rPr lang="en-US" smtClean="0"/>
              <a:pPr/>
              <a:t>8/24/2017</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998B7-D17F-496C-8208-F2C4E37A786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3EDE7AB9-6CF7-4664-9F5F-38FA92C02434}" type="datetimeFigureOut">
              <a:rPr lang="en-US" smtClean="0"/>
              <a:pPr/>
              <a:t>8/24/2017</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8E8998B7-D17F-496C-8208-F2C4E37A7862}"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3EDE7AB9-6CF7-4664-9F5F-38FA92C02434}" type="datetimeFigureOut">
              <a:rPr lang="en-US" smtClean="0"/>
              <a:pPr/>
              <a:t>8/24/2017</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8E8998B7-D17F-496C-8208-F2C4E37A7862}"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watch?v=aUQMb5Yy_pI"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40OaEWVNOj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fxviI7GPs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watch?v=vOD30h1ICv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rDKxuTi2Cm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A1c2GFFm8Ic"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www.billgates.com/"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www.youtube.com/watch?v=uPnpz8ThRJA"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447800"/>
            <a:ext cx="9059779" cy="4832092"/>
          </a:xfrm>
          <a:prstGeom prst="rect">
            <a:avLst/>
          </a:prstGeom>
        </p:spPr>
        <p:txBody>
          <a:bodyPr wrap="square">
            <a:spAutoFit/>
          </a:bodyPr>
          <a:lstStyle/>
          <a:p>
            <a:r>
              <a:rPr lang="en-US" sz="4400" dirty="0">
                <a:solidFill>
                  <a:srgbClr val="000000"/>
                </a:solidFill>
              </a:rPr>
              <a:t>noun: </a:t>
            </a:r>
            <a:r>
              <a:rPr lang="en-US" sz="4400" b="1" dirty="0">
                <a:solidFill>
                  <a:srgbClr val="000000"/>
                </a:solidFill>
              </a:rPr>
              <a:t>tort</a:t>
            </a:r>
            <a:r>
              <a:rPr lang="en-US" sz="4400" dirty="0">
                <a:solidFill>
                  <a:srgbClr val="000000"/>
                </a:solidFill>
              </a:rPr>
              <a:t>; plural noun: </a:t>
            </a:r>
            <a:r>
              <a:rPr lang="en-US" sz="4400" b="1" dirty="0">
                <a:solidFill>
                  <a:srgbClr val="000000"/>
                </a:solidFill>
              </a:rPr>
              <a:t>torts</a:t>
            </a:r>
            <a:endParaRPr lang="en-US" sz="4400" dirty="0">
              <a:solidFill>
                <a:srgbClr val="000000"/>
              </a:solidFill>
            </a:endParaRPr>
          </a:p>
          <a:p>
            <a:endParaRPr lang="en-US" sz="4400" dirty="0">
              <a:solidFill>
                <a:srgbClr val="000000"/>
              </a:solidFill>
            </a:endParaRPr>
          </a:p>
          <a:p>
            <a:pPr algn="ctr"/>
            <a:r>
              <a:rPr lang="en-US" sz="4400" dirty="0">
                <a:solidFill>
                  <a:srgbClr val="000000"/>
                </a:solidFill>
              </a:rPr>
              <a:t>a wrongful act or an infringement of a right (</a:t>
            </a:r>
            <a:r>
              <a:rPr lang="en-US" sz="4400" dirty="0">
                <a:solidFill>
                  <a:srgbClr val="C00000"/>
                </a:solidFill>
              </a:rPr>
              <a:t>other than under contract) </a:t>
            </a:r>
            <a:r>
              <a:rPr lang="en-US" sz="4400" dirty="0">
                <a:solidFill>
                  <a:srgbClr val="000000"/>
                </a:solidFill>
              </a:rPr>
              <a:t>leading to civil legal liability.</a:t>
            </a:r>
          </a:p>
          <a:p>
            <a:pPr algn="ctr"/>
            <a:endParaRPr lang="en-US" sz="4400" dirty="0">
              <a:solidFill>
                <a:srgbClr val="000000"/>
              </a:solidFill>
            </a:endParaRPr>
          </a:p>
          <a:p>
            <a:pPr algn="ctr"/>
            <a:r>
              <a:rPr lang="en-US" sz="4400" b="0" dirty="0">
                <a:solidFill>
                  <a:srgbClr val="000000"/>
                </a:solidFill>
                <a:effectLst/>
                <a:hlinkClick r:id="rId2"/>
              </a:rPr>
              <a:t>TORTS OVERVIEW</a:t>
            </a:r>
            <a:endParaRPr lang="en-US" sz="4400" b="0" dirty="0">
              <a:solidFill>
                <a:srgbClr val="000000"/>
              </a:solidFill>
              <a:effectLst/>
            </a:endParaRPr>
          </a:p>
        </p:txBody>
      </p:sp>
      <p:sp>
        <p:nvSpPr>
          <p:cNvPr id="5" name="TextBox 4"/>
          <p:cNvSpPr txBox="1"/>
          <p:nvPr/>
        </p:nvSpPr>
        <p:spPr>
          <a:xfrm>
            <a:off x="304800" y="609600"/>
            <a:ext cx="8382000" cy="1107996"/>
          </a:xfrm>
          <a:prstGeom prst="rect">
            <a:avLst/>
          </a:prstGeom>
          <a:noFill/>
        </p:spPr>
        <p:txBody>
          <a:bodyPr wrap="square" rtlCol="0">
            <a:spAutoFit/>
          </a:bodyPr>
          <a:lstStyle/>
          <a:p>
            <a:pPr algn="ctr"/>
            <a:r>
              <a:rPr lang="en-US" sz="6600" b="1" dirty="0">
                <a:solidFill>
                  <a:srgbClr val="C00000"/>
                </a:solidFill>
              </a:rPr>
              <a:t>TORT(S)</a:t>
            </a:r>
          </a:p>
        </p:txBody>
      </p:sp>
    </p:spTree>
    <p:extLst>
      <p:ext uri="{BB962C8B-B14F-4D97-AF65-F5344CB8AC3E}">
        <p14:creationId xmlns:p14="http://schemas.microsoft.com/office/powerpoint/2010/main" val="184032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8" y="6172200"/>
            <a:ext cx="6781800" cy="685800"/>
          </a:xfrm>
        </p:spPr>
        <p:txBody>
          <a:bodyPr>
            <a:normAutofit/>
          </a:bodyPr>
          <a:lstStyle/>
          <a:p>
            <a:r>
              <a:rPr lang="en-US" b="1" dirty="0"/>
              <a:t>INVASION OF PRIVACY</a:t>
            </a:r>
            <a:endParaRPr lang="en-US" dirty="0"/>
          </a:p>
        </p:txBody>
      </p:sp>
      <p:sp>
        <p:nvSpPr>
          <p:cNvPr id="3" name="Content Placeholder 2"/>
          <p:cNvSpPr>
            <a:spLocks noGrp="1"/>
          </p:cNvSpPr>
          <p:nvPr>
            <p:ph idx="1"/>
          </p:nvPr>
        </p:nvSpPr>
        <p:spPr>
          <a:xfrm>
            <a:off x="228600" y="381000"/>
            <a:ext cx="8763000" cy="5715000"/>
          </a:xfrm>
        </p:spPr>
        <p:txBody>
          <a:bodyPr>
            <a:normAutofit fontScale="77500" lnSpcReduction="20000"/>
          </a:bodyPr>
          <a:lstStyle/>
          <a:p>
            <a:pPr marL="0" indent="0">
              <a:buNone/>
            </a:pPr>
            <a:r>
              <a:rPr lang="en-US" sz="2800" b="1" dirty="0"/>
              <a:t>Invasion of Privacy: </a:t>
            </a:r>
            <a:r>
              <a:rPr lang="en-US" sz="2800" dirty="0"/>
              <a:t>Common law recognizes four acts that qualify as improperly infringing on another’s privacy:</a:t>
            </a:r>
          </a:p>
          <a:p>
            <a:pPr marL="320040" lvl="1" indent="0">
              <a:buNone/>
            </a:pPr>
            <a:r>
              <a:rPr lang="en-US" dirty="0"/>
              <a:t> </a:t>
            </a:r>
          </a:p>
          <a:p>
            <a:pPr marL="320040" lvl="1" indent="0">
              <a:buNone/>
            </a:pPr>
            <a:r>
              <a:rPr lang="en-US" dirty="0"/>
              <a:t>(1)	</a:t>
            </a:r>
            <a:r>
              <a:rPr lang="en-US" b="1" dirty="0"/>
              <a:t>Appropriation: </a:t>
            </a:r>
            <a:r>
              <a:rPr lang="en-US" dirty="0"/>
              <a:t>the use of a person’s name, picture, or other likeness for commercial purposes without their permission;</a:t>
            </a:r>
          </a:p>
          <a:p>
            <a:pPr marL="320040" lvl="1" indent="0">
              <a:buNone/>
            </a:pPr>
            <a:r>
              <a:rPr lang="en-US" dirty="0"/>
              <a:t> </a:t>
            </a:r>
          </a:p>
          <a:p>
            <a:pPr marL="320040" lvl="1" indent="0">
              <a:buNone/>
            </a:pPr>
            <a:r>
              <a:rPr lang="en-US" dirty="0"/>
              <a:t>(2)	</a:t>
            </a:r>
            <a:r>
              <a:rPr lang="en-US" b="1" dirty="0"/>
              <a:t>Intrusion in an individual’s affairs or seclusion </a:t>
            </a:r>
            <a:r>
              <a:rPr lang="en-US" dirty="0"/>
              <a:t>in an area in which the person has a </a:t>
            </a:r>
            <a:r>
              <a:rPr lang="en-US" b="1" dirty="0"/>
              <a:t>reasonable expectation of privacy</a:t>
            </a:r>
            <a:r>
              <a:rPr lang="en-US" dirty="0"/>
              <a:t>;</a:t>
            </a:r>
          </a:p>
          <a:p>
            <a:pPr marL="320040" lvl="1" indent="0">
              <a:buNone/>
            </a:pPr>
            <a:r>
              <a:rPr lang="en-US" dirty="0"/>
              <a:t> </a:t>
            </a:r>
          </a:p>
          <a:p>
            <a:pPr marL="320040" lvl="1" indent="0">
              <a:buNone/>
            </a:pPr>
            <a:r>
              <a:rPr lang="en-US" dirty="0"/>
              <a:t>(3)	Publication of information that places a person in </a:t>
            </a:r>
            <a:r>
              <a:rPr lang="en-US" b="1" dirty="0"/>
              <a:t>false light</a:t>
            </a:r>
            <a:r>
              <a:rPr lang="en-US" dirty="0"/>
              <a:t>; and</a:t>
            </a:r>
          </a:p>
          <a:p>
            <a:pPr marL="320040" lvl="1" indent="0">
              <a:buNone/>
            </a:pPr>
            <a:r>
              <a:rPr lang="en-US" dirty="0"/>
              <a:t> </a:t>
            </a:r>
          </a:p>
          <a:p>
            <a:pPr marL="320040" lvl="1" indent="0">
              <a:buNone/>
            </a:pPr>
            <a:r>
              <a:rPr lang="en-US" dirty="0"/>
              <a:t>(4)	</a:t>
            </a:r>
            <a:r>
              <a:rPr lang="en-US" b="1" dirty="0"/>
              <a:t>Public disclosure of private facts</a:t>
            </a:r>
            <a:r>
              <a:rPr lang="en-US" dirty="0"/>
              <a:t> about an individual that an ordinary person would find </a:t>
            </a:r>
            <a:r>
              <a:rPr lang="en-US" b="1" dirty="0"/>
              <a:t>objectionable</a:t>
            </a:r>
            <a:r>
              <a:rPr lang="en-US" dirty="0"/>
              <a:t>.</a:t>
            </a:r>
          </a:p>
          <a:p>
            <a:pPr marL="0" indent="0">
              <a:buNone/>
            </a:pPr>
            <a:r>
              <a:rPr lang="en-US" dirty="0"/>
              <a:t> </a:t>
            </a:r>
            <a:endParaRPr lang="en-US" sz="2800" dirty="0"/>
          </a:p>
          <a:p>
            <a:pPr marL="0" indent="0">
              <a:buNone/>
            </a:pPr>
            <a:r>
              <a:rPr lang="en-US" sz="2800" b="1" dirty="0"/>
              <a:t>Right of Publicity: </a:t>
            </a:r>
            <a:r>
              <a:rPr lang="en-US" sz="2800" dirty="0"/>
              <a:t>Some states recognize a person’s right to control the use of her name or likeness for commercial purposes and to sue anyone who misappropriates a person’s name or likeness without permission.</a:t>
            </a:r>
            <a:br>
              <a:rPr lang="en-US" sz="2800" dirty="0"/>
            </a:br>
            <a:endParaRPr lang="en-US" sz="2800" dirty="0"/>
          </a:p>
        </p:txBody>
      </p:sp>
    </p:spTree>
    <p:extLst>
      <p:ext uri="{BB962C8B-B14F-4D97-AF65-F5344CB8AC3E}">
        <p14:creationId xmlns:p14="http://schemas.microsoft.com/office/powerpoint/2010/main" val="2626244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0"/>
            <a:ext cx="6781800" cy="762000"/>
          </a:xfrm>
        </p:spPr>
        <p:txBody>
          <a:bodyPr>
            <a:normAutofit/>
          </a:bodyPr>
          <a:lstStyle/>
          <a:p>
            <a:r>
              <a:rPr lang="en-US" b="1" dirty="0"/>
              <a:t>MISREPRESENTATION</a:t>
            </a:r>
            <a:endParaRPr lang="en-US" dirty="0"/>
          </a:p>
        </p:txBody>
      </p:sp>
      <p:sp>
        <p:nvSpPr>
          <p:cNvPr id="3" name="Content Placeholder 2"/>
          <p:cNvSpPr>
            <a:spLocks noGrp="1"/>
          </p:cNvSpPr>
          <p:nvPr>
            <p:ph idx="1"/>
          </p:nvPr>
        </p:nvSpPr>
        <p:spPr>
          <a:xfrm>
            <a:off x="152400" y="457200"/>
            <a:ext cx="8839200" cy="5486400"/>
          </a:xfrm>
        </p:spPr>
        <p:txBody>
          <a:bodyPr>
            <a:normAutofit fontScale="55000" lnSpcReduction="20000"/>
          </a:bodyPr>
          <a:lstStyle/>
          <a:p>
            <a:pPr marL="0" indent="0">
              <a:buNone/>
            </a:pPr>
            <a:r>
              <a:rPr lang="en-US" sz="3800" b="1" dirty="0"/>
              <a:t>Fraud: </a:t>
            </a:r>
            <a:r>
              <a:rPr lang="en-US" sz="3800" dirty="0"/>
              <a:t>Intentional deceit, usually for personal gain.  Actionable fraud requires:</a:t>
            </a:r>
          </a:p>
          <a:p>
            <a:pPr marL="0" indent="0">
              <a:buNone/>
            </a:pPr>
            <a:r>
              <a:rPr lang="en-US" sz="3800" dirty="0"/>
              <a:t> </a:t>
            </a:r>
          </a:p>
          <a:p>
            <a:pPr marL="0" indent="0">
              <a:buNone/>
            </a:pPr>
            <a:r>
              <a:rPr lang="en-US" sz="3300" dirty="0"/>
              <a:t>(1)	a </a:t>
            </a:r>
            <a:r>
              <a:rPr lang="en-US" sz="3300" b="1" dirty="0"/>
              <a:t>misstatement or omission</a:t>
            </a:r>
            <a:endParaRPr lang="en-US" sz="3300" dirty="0"/>
          </a:p>
          <a:p>
            <a:pPr marL="0" indent="0">
              <a:buNone/>
            </a:pPr>
            <a:r>
              <a:rPr lang="en-US" sz="3300" dirty="0"/>
              <a:t> </a:t>
            </a:r>
          </a:p>
          <a:p>
            <a:pPr marL="0" indent="0">
              <a:buNone/>
            </a:pPr>
            <a:r>
              <a:rPr lang="en-US" sz="3300" dirty="0"/>
              <a:t>(2)	of one or more </a:t>
            </a:r>
            <a:r>
              <a:rPr lang="en-US" sz="3300" b="1" dirty="0"/>
              <a:t>material facts</a:t>
            </a:r>
            <a:r>
              <a:rPr lang="en-US" sz="3300" dirty="0"/>
              <a:t>,</a:t>
            </a:r>
          </a:p>
          <a:p>
            <a:pPr marL="0" indent="0">
              <a:buNone/>
            </a:pPr>
            <a:r>
              <a:rPr lang="en-US" sz="3300" dirty="0"/>
              <a:t> </a:t>
            </a:r>
          </a:p>
          <a:p>
            <a:pPr marL="0" indent="0">
              <a:buNone/>
            </a:pPr>
            <a:r>
              <a:rPr lang="en-US" sz="3300" dirty="0"/>
              <a:t>(3)	</a:t>
            </a:r>
            <a:r>
              <a:rPr lang="en-US" sz="3300" dirty="0">
                <a:solidFill>
                  <a:srgbClr val="C00000"/>
                </a:solidFill>
              </a:rPr>
              <a:t>made </a:t>
            </a:r>
            <a:r>
              <a:rPr lang="en-US" sz="3300" b="1" dirty="0">
                <a:solidFill>
                  <a:srgbClr val="C00000"/>
                </a:solidFill>
              </a:rPr>
              <a:t>knowingly</a:t>
            </a:r>
            <a:r>
              <a:rPr lang="en-US" sz="3300" dirty="0">
                <a:solidFill>
                  <a:srgbClr val="C00000"/>
                </a:solidFill>
              </a:rPr>
              <a:t> and with the </a:t>
            </a:r>
            <a:r>
              <a:rPr lang="en-US" sz="3300" b="1" dirty="0">
                <a:solidFill>
                  <a:srgbClr val="C00000"/>
                </a:solidFill>
              </a:rPr>
              <a:t>intent to dece</a:t>
            </a:r>
            <a:r>
              <a:rPr lang="en-US" sz="3300" b="1" dirty="0"/>
              <a:t>ive</a:t>
            </a:r>
            <a:r>
              <a:rPr lang="en-US" sz="3300" dirty="0"/>
              <a:t> the innocent party,</a:t>
            </a:r>
          </a:p>
          <a:p>
            <a:pPr marL="0" indent="0">
              <a:buNone/>
            </a:pPr>
            <a:r>
              <a:rPr lang="en-US" sz="3300" dirty="0"/>
              <a:t> </a:t>
            </a:r>
          </a:p>
          <a:p>
            <a:pPr marL="0" indent="0">
              <a:buNone/>
            </a:pPr>
            <a:r>
              <a:rPr lang="en-US" sz="3300" dirty="0"/>
              <a:t>(4)	on which a </a:t>
            </a:r>
            <a:r>
              <a:rPr lang="en-US" sz="3300" b="1" dirty="0"/>
              <a:t>reasonable person would rely</a:t>
            </a:r>
            <a:r>
              <a:rPr lang="en-US" sz="3300" dirty="0"/>
              <a:t>,</a:t>
            </a:r>
          </a:p>
          <a:p>
            <a:pPr marL="0" indent="0">
              <a:buNone/>
            </a:pPr>
            <a:r>
              <a:rPr lang="en-US" sz="3300" dirty="0"/>
              <a:t> </a:t>
            </a:r>
          </a:p>
          <a:p>
            <a:pPr marL="0" indent="0">
              <a:buNone/>
            </a:pPr>
            <a:r>
              <a:rPr lang="en-US" sz="3300" dirty="0"/>
              <a:t>(5)	and the </a:t>
            </a:r>
            <a:r>
              <a:rPr lang="en-US" sz="3300" b="1" dirty="0"/>
              <a:t>innocent party actually relied </a:t>
            </a:r>
            <a:r>
              <a:rPr lang="en-US" sz="3300" dirty="0"/>
              <a:t>to her </a:t>
            </a:r>
            <a:r>
              <a:rPr lang="en-US" sz="3300" b="1" dirty="0"/>
              <a:t>detriment</a:t>
            </a:r>
            <a:r>
              <a:rPr lang="en-US" sz="3300" dirty="0"/>
              <a:t>,</a:t>
            </a:r>
          </a:p>
          <a:p>
            <a:pPr marL="0" indent="0">
              <a:buNone/>
            </a:pPr>
            <a:r>
              <a:rPr lang="en-US" sz="3300" dirty="0"/>
              <a:t> </a:t>
            </a:r>
          </a:p>
          <a:p>
            <a:pPr marL="0" indent="0">
              <a:buNone/>
            </a:pPr>
            <a:r>
              <a:rPr lang="en-US" sz="3300" dirty="0"/>
              <a:t>(6)	causing the innocent party </a:t>
            </a:r>
            <a:r>
              <a:rPr lang="en-US" sz="3300" b="1" dirty="0"/>
              <a:t>loss</a:t>
            </a:r>
            <a:r>
              <a:rPr lang="en-US" sz="3300" dirty="0"/>
              <a:t>.</a:t>
            </a:r>
          </a:p>
          <a:p>
            <a:pPr marL="0" indent="0">
              <a:buNone/>
            </a:pPr>
            <a:r>
              <a:rPr lang="en-US" sz="4400" dirty="0"/>
              <a:t> </a:t>
            </a:r>
          </a:p>
          <a:p>
            <a:pPr marL="0" indent="0">
              <a:buNone/>
            </a:pPr>
            <a:r>
              <a:rPr lang="en-US" sz="4400" b="1" dirty="0"/>
              <a:t>Negligent Misrepresentation:</a:t>
            </a:r>
            <a:r>
              <a:rPr lang="en-US" sz="4400" dirty="0"/>
              <a:t> A material misrepresentation made </a:t>
            </a:r>
            <a:r>
              <a:rPr lang="en-US" sz="4400" dirty="0">
                <a:solidFill>
                  <a:srgbClr val="C00000"/>
                </a:solidFill>
              </a:rPr>
              <a:t>without knowledge of its falsehood or intent to deceive.</a:t>
            </a:r>
          </a:p>
          <a:p>
            <a:pPr marL="0" indent="0">
              <a:buNone/>
            </a:pPr>
            <a:r>
              <a:rPr lang="en-US" sz="3400" dirty="0"/>
              <a:t> </a:t>
            </a:r>
            <a:r>
              <a:rPr lang="en-US" b="1" dirty="0">
                <a:sym typeface="Wingdings"/>
              </a:rPr>
              <a:t>Pr</a:t>
            </a:r>
            <a:r>
              <a:rPr lang="en-US" b="1" dirty="0"/>
              <a:t>edictions and Expressions of Opinion:</a:t>
            </a:r>
            <a:r>
              <a:rPr lang="en-US" dirty="0"/>
              <a:t> Generally, these will not give rise to an actionable misrepresentation.</a:t>
            </a:r>
          </a:p>
        </p:txBody>
      </p:sp>
    </p:spTree>
    <p:extLst>
      <p:ext uri="{BB962C8B-B14F-4D97-AF65-F5344CB8AC3E}">
        <p14:creationId xmlns:p14="http://schemas.microsoft.com/office/powerpoint/2010/main" val="1496087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35" y="5954151"/>
            <a:ext cx="8077200" cy="914400"/>
          </a:xfrm>
        </p:spPr>
        <p:txBody>
          <a:bodyPr>
            <a:normAutofit/>
          </a:bodyPr>
          <a:lstStyle/>
          <a:p>
            <a:r>
              <a:rPr lang="en-US" b="1" dirty="0"/>
              <a:t>WRONGFUL INTERFERENCE</a:t>
            </a:r>
            <a:endParaRPr lang="en-US" dirty="0"/>
          </a:p>
        </p:txBody>
      </p:sp>
      <p:sp>
        <p:nvSpPr>
          <p:cNvPr id="3" name="Content Placeholder 2"/>
          <p:cNvSpPr>
            <a:spLocks noGrp="1"/>
          </p:cNvSpPr>
          <p:nvPr>
            <p:ph idx="1"/>
          </p:nvPr>
        </p:nvSpPr>
        <p:spPr>
          <a:xfrm>
            <a:off x="0" y="0"/>
            <a:ext cx="9144000" cy="5867400"/>
          </a:xfrm>
        </p:spPr>
        <p:txBody>
          <a:bodyPr>
            <a:normAutofit fontScale="62500" lnSpcReduction="20000"/>
          </a:bodyPr>
          <a:lstStyle/>
          <a:p>
            <a:pPr marL="0" indent="0">
              <a:buNone/>
            </a:pPr>
            <a:r>
              <a:rPr lang="en-US" sz="3400" b="1" dirty="0"/>
              <a:t>Interference with Contract: </a:t>
            </a:r>
            <a:r>
              <a:rPr lang="en-US" sz="3400" dirty="0"/>
              <a:t>The tort of interference with contract requires proof of the following:</a:t>
            </a:r>
          </a:p>
          <a:p>
            <a:pPr marL="0" indent="0">
              <a:buNone/>
            </a:pPr>
            <a:r>
              <a:rPr lang="en-US" dirty="0"/>
              <a:t> </a:t>
            </a:r>
          </a:p>
          <a:p>
            <a:pPr marL="320040" lvl="1" indent="0">
              <a:buNone/>
            </a:pPr>
            <a:r>
              <a:rPr lang="en-US" dirty="0"/>
              <a:t>(1)	a </a:t>
            </a:r>
            <a:r>
              <a:rPr lang="en-US" b="1" dirty="0"/>
              <a:t>valid contract</a:t>
            </a:r>
            <a:r>
              <a:rPr lang="en-US" dirty="0"/>
              <a:t> exists between parties X and Y;</a:t>
            </a:r>
          </a:p>
          <a:p>
            <a:pPr marL="320040" lvl="1" indent="0">
              <a:buNone/>
            </a:pPr>
            <a:r>
              <a:rPr lang="en-US" dirty="0"/>
              <a:t> </a:t>
            </a:r>
          </a:p>
          <a:p>
            <a:pPr marL="320040" lvl="1" indent="0">
              <a:buNone/>
            </a:pPr>
            <a:r>
              <a:rPr lang="en-US" dirty="0"/>
              <a:t>(2)	a third party, Z, </a:t>
            </a:r>
            <a:r>
              <a:rPr lang="en-US" b="1" dirty="0"/>
              <a:t>knows</a:t>
            </a:r>
            <a:r>
              <a:rPr lang="en-US" dirty="0"/>
              <a:t> that said contract exists; and</a:t>
            </a:r>
          </a:p>
          <a:p>
            <a:pPr marL="320040" lvl="1" indent="0">
              <a:buNone/>
            </a:pPr>
            <a:r>
              <a:rPr lang="en-US" dirty="0"/>
              <a:t> </a:t>
            </a:r>
          </a:p>
          <a:p>
            <a:pPr marL="320040" lvl="1" indent="0">
              <a:buNone/>
            </a:pPr>
            <a:r>
              <a:rPr lang="en-US" dirty="0"/>
              <a:t>(3)	Z </a:t>
            </a:r>
            <a:r>
              <a:rPr lang="en-US" b="1" dirty="0"/>
              <a:t>intentionally</a:t>
            </a:r>
            <a:r>
              <a:rPr lang="en-US" dirty="0"/>
              <a:t> causes X or Y to breach the contract.</a:t>
            </a:r>
          </a:p>
          <a:p>
            <a:pPr marL="0" indent="0">
              <a:buNone/>
            </a:pPr>
            <a:r>
              <a:rPr lang="en-US" dirty="0"/>
              <a:t> </a:t>
            </a:r>
          </a:p>
          <a:p>
            <a:pPr marL="0" indent="0">
              <a:buNone/>
            </a:pPr>
            <a:r>
              <a:rPr lang="en-US" sz="3400" b="1" dirty="0"/>
              <a:t>Interference with Business Relationship: </a:t>
            </a:r>
            <a:r>
              <a:rPr lang="en-US" sz="3400" dirty="0"/>
              <a:t>Interference with a </a:t>
            </a:r>
            <a:r>
              <a:rPr lang="en-US" sz="3400" u="sng" dirty="0"/>
              <a:t>prospective</a:t>
            </a:r>
            <a:r>
              <a:rPr lang="en-US" sz="3400" dirty="0"/>
              <a:t> business relationship is also actionable, where:</a:t>
            </a:r>
          </a:p>
          <a:p>
            <a:pPr marL="320040" lvl="1" indent="0">
              <a:buNone/>
            </a:pPr>
            <a:r>
              <a:rPr lang="en-US" dirty="0"/>
              <a:t> </a:t>
            </a:r>
          </a:p>
          <a:p>
            <a:pPr marL="320040" lvl="1" indent="0">
              <a:buNone/>
            </a:pPr>
            <a:r>
              <a:rPr lang="en-US" dirty="0"/>
              <a:t>(1)	While no contract or other business relationship presently exists between X and Y, Z knows or has reason to believe that X and Y might enter into a business relationship, by contract or otherwise; and</a:t>
            </a:r>
          </a:p>
          <a:p>
            <a:pPr marL="320040" lvl="1" indent="0">
              <a:buNone/>
            </a:pPr>
            <a:r>
              <a:rPr lang="en-US" dirty="0"/>
              <a:t> </a:t>
            </a:r>
          </a:p>
          <a:p>
            <a:pPr marL="320040" lvl="1" indent="0">
              <a:buNone/>
            </a:pPr>
            <a:r>
              <a:rPr lang="en-US" dirty="0"/>
              <a:t>(2)	Z intentionally interferes with X’s attempt to establish a business relationship with Y.</a:t>
            </a:r>
          </a:p>
          <a:p>
            <a:pPr marL="0" indent="0">
              <a:buNone/>
            </a:pPr>
            <a:r>
              <a:rPr lang="en-US" dirty="0"/>
              <a:t> </a:t>
            </a:r>
          </a:p>
          <a:p>
            <a:pPr marL="0" indent="0">
              <a:buNone/>
            </a:pPr>
            <a:r>
              <a:rPr lang="en-US" b="1" dirty="0">
                <a:solidFill>
                  <a:srgbClr val="C00000"/>
                </a:solidFill>
              </a:rPr>
              <a:t>privileged</a:t>
            </a:r>
            <a:r>
              <a:rPr lang="en-US" dirty="0">
                <a:solidFill>
                  <a:srgbClr val="C00000"/>
                </a:solidFill>
              </a:rPr>
              <a:t> or </a:t>
            </a:r>
            <a:r>
              <a:rPr lang="en-US" b="1" dirty="0">
                <a:solidFill>
                  <a:srgbClr val="C00000"/>
                </a:solidFill>
              </a:rPr>
              <a:t>justified</a:t>
            </a:r>
            <a:r>
              <a:rPr lang="en-US" dirty="0">
                <a:solidFill>
                  <a:srgbClr val="C00000"/>
                </a:solidFill>
              </a:rPr>
              <a:t>  conduct is not interference… bona fide competitor.</a:t>
            </a:r>
          </a:p>
        </p:txBody>
      </p:sp>
    </p:spTree>
    <p:extLst>
      <p:ext uri="{BB962C8B-B14F-4D97-AF65-F5344CB8AC3E}">
        <p14:creationId xmlns:p14="http://schemas.microsoft.com/office/powerpoint/2010/main" val="21028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19800"/>
            <a:ext cx="7543800" cy="838200"/>
          </a:xfrm>
        </p:spPr>
        <p:txBody>
          <a:bodyPr>
            <a:normAutofit/>
          </a:bodyPr>
          <a:lstStyle/>
          <a:p>
            <a:r>
              <a:rPr lang="en-US" b="1" dirty="0"/>
              <a:t>TRESPASS TO LAND</a:t>
            </a:r>
            <a:endParaRPr lang="en-US" dirty="0"/>
          </a:p>
        </p:txBody>
      </p:sp>
      <p:sp>
        <p:nvSpPr>
          <p:cNvPr id="3" name="Content Placeholder 2"/>
          <p:cNvSpPr>
            <a:spLocks noGrp="1"/>
          </p:cNvSpPr>
          <p:nvPr>
            <p:ph idx="1"/>
          </p:nvPr>
        </p:nvSpPr>
        <p:spPr>
          <a:xfrm>
            <a:off x="0" y="381000"/>
            <a:ext cx="9144000" cy="5715000"/>
          </a:xfrm>
        </p:spPr>
        <p:txBody>
          <a:bodyPr>
            <a:normAutofit fontScale="70000" lnSpcReduction="20000"/>
          </a:bodyPr>
          <a:lstStyle/>
          <a:p>
            <a:pPr marL="0" indent="0">
              <a:buNone/>
            </a:pPr>
            <a:r>
              <a:rPr lang="en-US" b="1" dirty="0"/>
              <a:t>Trespass to Land: </a:t>
            </a:r>
            <a:r>
              <a:rPr lang="en-US" dirty="0"/>
              <a:t>Entry onto, above, or below the surface of land without the owner’s permission or legal authorization.   Any person who enters onto another’s property to commit an </a:t>
            </a:r>
            <a:r>
              <a:rPr lang="en-US" b="1" dirty="0"/>
              <a:t>illegal act</a:t>
            </a:r>
            <a:r>
              <a:rPr lang="en-US" dirty="0"/>
              <a:t> is deemed to have trespassed as a matter of law.  Otherwise, the owner or legal occupant of the real property must establish that (a) the trespasser ignored a posted “no trespassing” sign (or comparable notice), or (b) the trespasser ignored the owner’s or legal occupant’s request to leave the property.</a:t>
            </a:r>
          </a:p>
          <a:p>
            <a:pPr marL="0" indent="0">
              <a:buNone/>
            </a:pPr>
            <a:r>
              <a:rPr lang="en-US" dirty="0"/>
              <a:t> </a:t>
            </a:r>
          </a:p>
          <a:p>
            <a:pPr marL="0" indent="0">
              <a:buNone/>
            </a:pPr>
            <a:r>
              <a:rPr lang="en-US" b="1" dirty="0"/>
              <a:t>Conversion</a:t>
            </a:r>
            <a:r>
              <a:rPr lang="en-US" dirty="0"/>
              <a:t>: Wrongfully taking or retaining possession of chattel and placing in service of another.</a:t>
            </a:r>
          </a:p>
          <a:p>
            <a:pPr marL="0" indent="0">
              <a:buNone/>
            </a:pPr>
            <a:endParaRPr lang="en-US" dirty="0"/>
          </a:p>
          <a:p>
            <a:pPr marL="0" indent="0">
              <a:buNone/>
            </a:pPr>
            <a:r>
              <a:rPr lang="en-US" b="1" dirty="0"/>
              <a:t>Attractive Nuisance:</a:t>
            </a:r>
            <a:r>
              <a:rPr lang="en-US" dirty="0"/>
              <a:t> A landowner may be liable for injuries to children enticed to enter the property by, </a:t>
            </a:r>
            <a:r>
              <a:rPr lang="en-US" i="1" dirty="0"/>
              <a:t>e.g.</a:t>
            </a:r>
            <a:r>
              <a:rPr lang="en-US" dirty="0"/>
              <a:t>, a swimming pool or an abandoned building.</a:t>
            </a:r>
          </a:p>
          <a:p>
            <a:pPr marL="0" indent="0">
              <a:buNone/>
            </a:pPr>
            <a:r>
              <a:rPr lang="en-US" dirty="0"/>
              <a:t> </a:t>
            </a:r>
          </a:p>
          <a:p>
            <a:pPr marL="0" indent="0">
              <a:buNone/>
            </a:pPr>
            <a:r>
              <a:rPr lang="en-US" b="1" dirty="0"/>
              <a:t>Defense to Trespass:</a:t>
            </a:r>
            <a:r>
              <a:rPr lang="en-US" dirty="0"/>
              <a:t> Trespass may be justified or excused if the trespasser can prove: 1) </a:t>
            </a:r>
            <a:r>
              <a:rPr lang="en-US" b="1" dirty="0"/>
              <a:t>Necessity:</a:t>
            </a:r>
            <a:r>
              <a:rPr lang="en-US" dirty="0"/>
              <a:t> she was trying to rescue another or save another’s life or property, or 2) </a:t>
            </a:r>
            <a:r>
              <a:rPr lang="en-US" b="1" dirty="0"/>
              <a:t>License:</a:t>
            </a:r>
            <a:r>
              <a:rPr lang="en-US" dirty="0"/>
              <a:t> she was invited, and entered before the owner revoked the license.</a:t>
            </a:r>
          </a:p>
          <a:p>
            <a:endParaRPr lang="en-US" dirty="0"/>
          </a:p>
        </p:txBody>
      </p:sp>
    </p:spTree>
    <p:extLst>
      <p:ext uri="{BB962C8B-B14F-4D97-AF65-F5344CB8AC3E}">
        <p14:creationId xmlns:p14="http://schemas.microsoft.com/office/powerpoint/2010/main" val="346666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28006"/>
            <a:ext cx="8534400" cy="838200"/>
          </a:xfrm>
        </p:spPr>
        <p:txBody>
          <a:bodyPr>
            <a:normAutofit/>
          </a:bodyPr>
          <a:lstStyle/>
          <a:p>
            <a:r>
              <a:rPr lang="en-US" dirty="0"/>
              <a:t>Disparagement of Property</a:t>
            </a:r>
          </a:p>
        </p:txBody>
      </p:sp>
      <p:sp>
        <p:nvSpPr>
          <p:cNvPr id="3" name="Content Placeholder 2"/>
          <p:cNvSpPr>
            <a:spLocks noGrp="1"/>
          </p:cNvSpPr>
          <p:nvPr>
            <p:ph idx="1"/>
          </p:nvPr>
        </p:nvSpPr>
        <p:spPr>
          <a:xfrm>
            <a:off x="228600" y="685800"/>
            <a:ext cx="8839200" cy="5334000"/>
          </a:xfrm>
        </p:spPr>
        <p:txBody>
          <a:bodyPr>
            <a:normAutofit lnSpcReduction="10000"/>
          </a:bodyPr>
          <a:lstStyle/>
          <a:p>
            <a:pPr marL="0" indent="0">
              <a:buNone/>
            </a:pPr>
            <a:r>
              <a:rPr lang="en-US" sz="3200" dirty="0"/>
              <a:t>Economically injurious falsehoods about another’s property or product.</a:t>
            </a:r>
          </a:p>
          <a:p>
            <a:endParaRPr lang="en-US" sz="3200" dirty="0"/>
          </a:p>
          <a:p>
            <a:pPr marL="594360" lvl="2" indent="0">
              <a:buNone/>
            </a:pPr>
            <a:r>
              <a:rPr lang="en-US" sz="3200" u="sng" dirty="0">
                <a:solidFill>
                  <a:srgbClr val="C00000"/>
                </a:solidFill>
              </a:rPr>
              <a:t>Slander of Quality</a:t>
            </a:r>
            <a:r>
              <a:rPr lang="en-US" sz="3200" dirty="0">
                <a:solidFill>
                  <a:srgbClr val="C00000"/>
                </a:solidFill>
              </a:rPr>
              <a:t> </a:t>
            </a:r>
            <a:r>
              <a:rPr lang="en-US" sz="3200" dirty="0"/>
              <a:t>(Trade Libel): false statement about another’s product that caused a third party to refrain from dealing with plaintiff, causing financial loss.</a:t>
            </a:r>
          </a:p>
          <a:p>
            <a:pPr marL="594360" lvl="2" indent="0">
              <a:buNone/>
            </a:pPr>
            <a:endParaRPr lang="en-US" sz="3200" dirty="0"/>
          </a:p>
          <a:p>
            <a:pPr marL="594360" lvl="2" indent="0">
              <a:buNone/>
            </a:pPr>
            <a:r>
              <a:rPr lang="en-US" sz="3200" u="sng" dirty="0">
                <a:solidFill>
                  <a:srgbClr val="C00000"/>
                </a:solidFill>
              </a:rPr>
              <a:t>Slander of Title</a:t>
            </a:r>
            <a:r>
              <a:rPr lang="en-US" sz="3200" dirty="0"/>
              <a:t>: false statement about legal ownership of another’s product resulting in financial loss.</a:t>
            </a:r>
          </a:p>
          <a:p>
            <a:endParaRPr lang="en-US" dirty="0"/>
          </a:p>
        </p:txBody>
      </p:sp>
    </p:spTree>
    <p:extLst>
      <p:ext uri="{BB962C8B-B14F-4D97-AF65-F5344CB8AC3E}">
        <p14:creationId xmlns:p14="http://schemas.microsoft.com/office/powerpoint/2010/main" val="80531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19800"/>
            <a:ext cx="6781800" cy="838200"/>
          </a:xfrm>
        </p:spPr>
        <p:txBody>
          <a:bodyPr>
            <a:normAutofit/>
          </a:bodyPr>
          <a:lstStyle/>
          <a:p>
            <a:r>
              <a:rPr lang="en-US" b="1" dirty="0"/>
              <a:t>PREMISES NEGLIGENCE</a:t>
            </a:r>
            <a:endParaRPr lang="en-US" dirty="0"/>
          </a:p>
        </p:txBody>
      </p:sp>
      <p:sp>
        <p:nvSpPr>
          <p:cNvPr id="3" name="Content Placeholder 2"/>
          <p:cNvSpPr>
            <a:spLocks noGrp="1"/>
          </p:cNvSpPr>
          <p:nvPr>
            <p:ph idx="1"/>
          </p:nvPr>
        </p:nvSpPr>
        <p:spPr>
          <a:xfrm>
            <a:off x="152400" y="685800"/>
            <a:ext cx="8839200" cy="5257800"/>
          </a:xfrm>
        </p:spPr>
        <p:txBody>
          <a:bodyPr>
            <a:normAutofit lnSpcReduction="10000"/>
          </a:bodyPr>
          <a:lstStyle/>
          <a:p>
            <a:pPr marL="0" indent="0">
              <a:buNone/>
            </a:pPr>
            <a:r>
              <a:rPr lang="en-US" sz="2800" b="1" dirty="0"/>
              <a:t>Landowners’ Duties:</a:t>
            </a:r>
            <a:r>
              <a:rPr lang="en-US" sz="2800" dirty="0"/>
              <a:t> Landowners are expected to exercise reasonable care to protect from harm those persons coming onto their property – even trespassers.</a:t>
            </a:r>
          </a:p>
          <a:p>
            <a:pPr marL="0" indent="0">
              <a:buNone/>
            </a:pPr>
            <a:endParaRPr lang="en-US" sz="2800" dirty="0"/>
          </a:p>
          <a:p>
            <a:pPr marL="0" lvl="1" indent="0">
              <a:buNone/>
            </a:pPr>
            <a:r>
              <a:rPr lang="en-US" sz="2800" b="1" dirty="0"/>
              <a:t>Business Invitees: </a:t>
            </a:r>
            <a:r>
              <a:rPr lang="en-US" sz="2800" dirty="0"/>
              <a:t>Retailers and other business that explicitly or implicitly invite persons to come onto their premises are expected to exercise reasonable care toward these </a:t>
            </a:r>
            <a:r>
              <a:rPr lang="en-US" sz="2800" b="1" i="1" dirty="0"/>
              <a:t>business invitees</a:t>
            </a:r>
            <a:r>
              <a:rPr lang="en-US" sz="2800" dirty="0">
                <a:solidFill>
                  <a:srgbClr val="C00000"/>
                </a:solidFill>
              </a:rPr>
              <a:t>. Duty to Warn </a:t>
            </a:r>
            <a:r>
              <a:rPr lang="en-US" sz="2800" dirty="0"/>
              <a:t>Business Invitees of risks, and keep common areas safe.</a:t>
            </a:r>
            <a:endParaRPr lang="en-US" sz="2800" i="1" dirty="0"/>
          </a:p>
          <a:p>
            <a:pPr marL="0" indent="0">
              <a:buNone/>
            </a:pPr>
            <a:endParaRPr lang="en-US" sz="2800" dirty="0"/>
          </a:p>
          <a:p>
            <a:pPr marL="0" indent="0">
              <a:buNone/>
            </a:pPr>
            <a:r>
              <a:rPr lang="en-US" sz="2800" b="1" dirty="0"/>
              <a:t>Obvious Risks: </a:t>
            </a:r>
            <a:r>
              <a:rPr lang="en-US" sz="2800" dirty="0"/>
              <a:t>Some risks are so obvious that the owner need not warn even invitees.</a:t>
            </a:r>
          </a:p>
          <a:p>
            <a:endParaRPr lang="en-US" dirty="0"/>
          </a:p>
        </p:txBody>
      </p:sp>
    </p:spTree>
    <p:extLst>
      <p:ext uri="{BB962C8B-B14F-4D97-AF65-F5344CB8AC3E}">
        <p14:creationId xmlns:p14="http://schemas.microsoft.com/office/powerpoint/2010/main" val="300561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85800"/>
            <a:ext cx="8153400" cy="5638800"/>
          </a:xfrm>
        </p:spPr>
        <p:txBody>
          <a:bodyPr>
            <a:normAutofit/>
          </a:bodyPr>
          <a:lstStyle/>
          <a:p>
            <a:pPr marL="0" indent="0">
              <a:buNone/>
            </a:pPr>
            <a:r>
              <a:rPr lang="en-US" sz="5400" b="1" dirty="0"/>
              <a:t>DEFENSES </a:t>
            </a:r>
          </a:p>
          <a:p>
            <a:pPr marL="0" indent="0">
              <a:buNone/>
            </a:pPr>
            <a:r>
              <a:rPr lang="en-US" sz="5400" b="1" dirty="0"/>
              <a:t>TO </a:t>
            </a:r>
          </a:p>
          <a:p>
            <a:pPr marL="0" indent="0">
              <a:buNone/>
            </a:pPr>
            <a:r>
              <a:rPr lang="en-US" sz="5400" b="1" dirty="0"/>
              <a:t>INTENTIONAL TORTS</a:t>
            </a:r>
            <a:endParaRPr lang="es-US" sz="5400" b="1" dirty="0"/>
          </a:p>
        </p:txBody>
      </p:sp>
    </p:spTree>
    <p:extLst>
      <p:ext uri="{BB962C8B-B14F-4D97-AF65-F5344CB8AC3E}">
        <p14:creationId xmlns:p14="http://schemas.microsoft.com/office/powerpoint/2010/main" val="2630933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45237"/>
            <a:ext cx="8229600" cy="685800"/>
          </a:xfrm>
        </p:spPr>
        <p:txBody>
          <a:bodyPr>
            <a:normAutofit/>
          </a:bodyPr>
          <a:lstStyle/>
          <a:p>
            <a:r>
              <a:rPr lang="en-US" b="1" dirty="0"/>
              <a:t>INTENTIONAL TORTS: DEFENSES</a:t>
            </a:r>
            <a:endParaRPr lang="en-US" dirty="0"/>
          </a:p>
        </p:txBody>
      </p:sp>
      <p:sp>
        <p:nvSpPr>
          <p:cNvPr id="3" name="Content Placeholder 2"/>
          <p:cNvSpPr>
            <a:spLocks noGrp="1"/>
          </p:cNvSpPr>
          <p:nvPr>
            <p:ph idx="1"/>
          </p:nvPr>
        </p:nvSpPr>
        <p:spPr>
          <a:xfrm>
            <a:off x="152400" y="685800"/>
            <a:ext cx="8839200" cy="5257800"/>
          </a:xfrm>
        </p:spPr>
        <p:txBody>
          <a:bodyPr>
            <a:normAutofit fontScale="62500" lnSpcReduction="20000"/>
          </a:bodyPr>
          <a:lstStyle/>
          <a:p>
            <a:pPr marL="0" indent="0">
              <a:buNone/>
            </a:pPr>
            <a:r>
              <a:rPr lang="en-US" b="1" dirty="0"/>
              <a:t>Consent: </a:t>
            </a:r>
            <a:r>
              <a:rPr lang="en-US" dirty="0"/>
              <a:t>When a plaintiff consents to the act that damages him or her, the alleged </a:t>
            </a:r>
            <a:r>
              <a:rPr lang="en-US" dirty="0" err="1"/>
              <a:t>tortfeasor</a:t>
            </a:r>
            <a:r>
              <a:rPr lang="en-US" dirty="0"/>
              <a:t> generally is not liable for any damage done.</a:t>
            </a:r>
          </a:p>
          <a:p>
            <a:pPr marL="0" indent="0">
              <a:buNone/>
            </a:pPr>
            <a:endParaRPr lang="en-US" b="1" dirty="0"/>
          </a:p>
          <a:p>
            <a:pPr marL="0" indent="0">
              <a:buNone/>
            </a:pPr>
            <a:r>
              <a:rPr lang="en-US" b="1" dirty="0"/>
              <a:t>Self-Defense: </a:t>
            </a:r>
            <a:r>
              <a:rPr lang="en-US" dirty="0"/>
              <a:t>An individual defending his or her life or physical well-being, either from </a:t>
            </a:r>
            <a:r>
              <a:rPr lang="en-US" b="1" i="1" dirty="0"/>
              <a:t>real</a:t>
            </a:r>
            <a:r>
              <a:rPr lang="en-US" dirty="0"/>
              <a:t> or </a:t>
            </a:r>
            <a:r>
              <a:rPr lang="en-US" b="1" i="1" dirty="0"/>
              <a:t>apparent</a:t>
            </a:r>
            <a:r>
              <a:rPr lang="en-US" dirty="0"/>
              <a:t> danger, may use </a:t>
            </a:r>
            <a:r>
              <a:rPr lang="en-US" b="1" i="1" dirty="0"/>
              <a:t>reasonably necessary</a:t>
            </a:r>
            <a:r>
              <a:rPr lang="en-US" dirty="0"/>
              <a:t> force, or resort to reasonably necessary action, to prevent harmful contact.</a:t>
            </a:r>
          </a:p>
          <a:p>
            <a:pPr marL="0" indent="0">
              <a:buNone/>
            </a:pPr>
            <a:r>
              <a:rPr lang="en-US" dirty="0"/>
              <a:t> </a:t>
            </a:r>
          </a:p>
          <a:p>
            <a:pPr marL="0" indent="0">
              <a:buNone/>
            </a:pPr>
            <a:r>
              <a:rPr lang="en-US" b="1" dirty="0"/>
              <a:t>Defense or Assistance of Others: </a:t>
            </a:r>
            <a:r>
              <a:rPr lang="en-US" dirty="0"/>
              <a:t>An individual can act in a reasonable manner to protect or assist others who are in real or apparent danger.</a:t>
            </a:r>
          </a:p>
          <a:p>
            <a:pPr marL="0" indent="0">
              <a:buNone/>
            </a:pPr>
            <a:r>
              <a:rPr lang="en-US" dirty="0"/>
              <a:t> </a:t>
            </a:r>
          </a:p>
          <a:p>
            <a:pPr marL="0" indent="0">
              <a:buNone/>
            </a:pPr>
            <a:r>
              <a:rPr lang="en-US" b="1" dirty="0"/>
              <a:t>Defense of Property: </a:t>
            </a:r>
            <a:r>
              <a:rPr lang="en-US" dirty="0"/>
              <a:t>An individual may use reasonable force to remove an intruder from the individual’s home or to restrain the intruder for a reasonable time</a:t>
            </a:r>
            <a:r>
              <a:rPr lang="en-US" dirty="0">
                <a:solidFill>
                  <a:srgbClr val="C00000"/>
                </a:solidFill>
              </a:rPr>
              <a:t>.  </a:t>
            </a:r>
            <a:r>
              <a:rPr lang="en-US" b="1" dirty="0">
                <a:solidFill>
                  <a:srgbClr val="C00000"/>
                </a:solidFill>
              </a:rPr>
              <a:t>Force that is likely to cause death or serious bodily injury (</a:t>
            </a:r>
            <a:r>
              <a:rPr lang="en-US" b="1" i="1" dirty="0">
                <a:solidFill>
                  <a:srgbClr val="C00000"/>
                </a:solidFill>
              </a:rPr>
              <a:t>i.e.</a:t>
            </a:r>
            <a:r>
              <a:rPr lang="en-US" b="1" dirty="0">
                <a:solidFill>
                  <a:srgbClr val="C00000"/>
                </a:solidFill>
              </a:rPr>
              <a:t>, </a:t>
            </a:r>
            <a:r>
              <a:rPr lang="en-US" b="1" i="1" dirty="0">
                <a:solidFill>
                  <a:srgbClr val="C00000"/>
                </a:solidFill>
              </a:rPr>
              <a:t>deadly force</a:t>
            </a:r>
            <a:r>
              <a:rPr lang="en-US" b="1" dirty="0">
                <a:solidFill>
                  <a:srgbClr val="C00000"/>
                </a:solidFill>
              </a:rPr>
              <a:t>) normally may not be used solely to protect property.</a:t>
            </a:r>
          </a:p>
          <a:p>
            <a:pPr marL="0" indent="0">
              <a:buNone/>
            </a:pPr>
            <a:r>
              <a:rPr lang="en-US" dirty="0">
                <a:solidFill>
                  <a:srgbClr val="C00000"/>
                </a:solidFill>
              </a:rPr>
              <a:t> </a:t>
            </a:r>
          </a:p>
          <a:p>
            <a:pPr marL="0" indent="0">
              <a:buNone/>
            </a:pPr>
            <a:r>
              <a:rPr lang="en-US" b="1" dirty="0"/>
              <a:t>Necessity: </a:t>
            </a:r>
            <a:r>
              <a:rPr lang="en-US" dirty="0"/>
              <a:t>An otherwise tortious act may be excused if the </a:t>
            </a:r>
            <a:r>
              <a:rPr lang="en-US" dirty="0" err="1"/>
              <a:t>tortfeasor</a:t>
            </a:r>
            <a:r>
              <a:rPr lang="en-US" dirty="0"/>
              <a:t> acted in accordance with law or the public good.</a:t>
            </a:r>
          </a:p>
          <a:p>
            <a:endParaRPr lang="en-US" dirty="0"/>
          </a:p>
        </p:txBody>
      </p:sp>
    </p:spTree>
    <p:extLst>
      <p:ext uri="{BB962C8B-B14F-4D97-AF65-F5344CB8AC3E}">
        <p14:creationId xmlns:p14="http://schemas.microsoft.com/office/powerpoint/2010/main" val="28653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200"/>
            <a:ext cx="6781800" cy="685800"/>
          </a:xfrm>
        </p:spPr>
        <p:txBody>
          <a:bodyPr>
            <a:normAutofit/>
          </a:bodyPr>
          <a:lstStyle/>
          <a:p>
            <a:r>
              <a:rPr lang="en-US" b="1" dirty="0"/>
              <a:t>DEFAMATION DEFENSES</a:t>
            </a:r>
            <a:endParaRPr lang="en-US" dirty="0"/>
          </a:p>
        </p:txBody>
      </p:sp>
      <p:sp>
        <p:nvSpPr>
          <p:cNvPr id="3" name="Content Placeholder 2"/>
          <p:cNvSpPr>
            <a:spLocks noGrp="1"/>
          </p:cNvSpPr>
          <p:nvPr>
            <p:ph idx="1"/>
          </p:nvPr>
        </p:nvSpPr>
        <p:spPr>
          <a:xfrm>
            <a:off x="152400" y="533400"/>
            <a:ext cx="8839200" cy="5638800"/>
          </a:xfrm>
        </p:spPr>
        <p:txBody>
          <a:bodyPr>
            <a:normAutofit fontScale="62500" lnSpcReduction="20000"/>
          </a:bodyPr>
          <a:lstStyle/>
          <a:p>
            <a:pPr marL="0" indent="0">
              <a:buNone/>
            </a:pPr>
            <a:r>
              <a:rPr lang="en-US" sz="2800" b="1" dirty="0"/>
              <a:t>Truth: </a:t>
            </a:r>
            <a:r>
              <a:rPr lang="en-US" sz="2800" dirty="0"/>
              <a:t>Truth is normally an </a:t>
            </a:r>
            <a:r>
              <a:rPr lang="en-US" sz="2800" b="1" i="1" dirty="0"/>
              <a:t>absolute defense</a:t>
            </a:r>
            <a:r>
              <a:rPr lang="en-US" sz="2800" dirty="0"/>
              <a:t>.  In other words, if the allegedly defamatory words were objectively true, the defendant cannot be held liable for publishing them.</a:t>
            </a:r>
          </a:p>
          <a:p>
            <a:pPr marL="0" indent="0">
              <a:buNone/>
            </a:pPr>
            <a:r>
              <a:rPr lang="en-US" sz="2800" dirty="0"/>
              <a:t> </a:t>
            </a:r>
          </a:p>
          <a:p>
            <a:pPr marL="0" indent="0">
              <a:buNone/>
            </a:pPr>
            <a:r>
              <a:rPr lang="en-US" sz="2800" b="1" dirty="0"/>
              <a:t>Privilege: </a:t>
            </a:r>
            <a:r>
              <a:rPr lang="en-US" sz="2800" dirty="0"/>
              <a:t>The ability to act contrary to another person’s right without owing legal redress for the act.</a:t>
            </a:r>
          </a:p>
          <a:p>
            <a:pPr marL="0" indent="0">
              <a:buNone/>
            </a:pPr>
            <a:r>
              <a:rPr lang="en-US" sz="2800" dirty="0"/>
              <a:t> </a:t>
            </a:r>
          </a:p>
          <a:p>
            <a:pPr marL="320040" lvl="1" indent="0">
              <a:buNone/>
            </a:pPr>
            <a:r>
              <a:rPr lang="en-US" b="1" dirty="0"/>
              <a:t>Absolute Privilege: </a:t>
            </a:r>
            <a:r>
              <a:rPr lang="en-US" dirty="0"/>
              <a:t>Statements made or actions taken in judicial and certain legislative proceedings (</a:t>
            </a:r>
            <a:r>
              <a:rPr lang="en-US" i="1" dirty="0"/>
              <a:t>e.g.</a:t>
            </a:r>
            <a:r>
              <a:rPr lang="en-US" dirty="0"/>
              <a:t>, statements made by attorneys during trial, statements made by legislators during floor debate) are privileged against any claim of wrongful conduct.</a:t>
            </a:r>
          </a:p>
          <a:p>
            <a:pPr marL="320040" lvl="1" indent="0">
              <a:buNone/>
            </a:pPr>
            <a:r>
              <a:rPr lang="en-US" dirty="0"/>
              <a:t> </a:t>
            </a:r>
          </a:p>
          <a:p>
            <a:pPr marL="320040" lvl="1" indent="0">
              <a:buNone/>
            </a:pPr>
            <a:r>
              <a:rPr lang="en-US" b="1" dirty="0"/>
              <a:t>Qualified Privilege: </a:t>
            </a:r>
            <a:r>
              <a:rPr lang="en-US" dirty="0"/>
              <a:t>In other situations, statements or actions made in good faith and, in the case of statements, made only to those who have a legitimate interest in the statement, are privileged.</a:t>
            </a:r>
          </a:p>
          <a:p>
            <a:pPr marL="320040" lvl="1" indent="0">
              <a:buNone/>
            </a:pPr>
            <a:r>
              <a:rPr lang="en-US" dirty="0"/>
              <a:t> </a:t>
            </a:r>
          </a:p>
          <a:p>
            <a:pPr marL="320040" lvl="1" indent="0">
              <a:buNone/>
            </a:pPr>
            <a:r>
              <a:rPr lang="en-US" b="1" dirty="0"/>
              <a:t>Absence of Malice: </a:t>
            </a:r>
            <a:r>
              <a:rPr lang="en-US" dirty="0"/>
              <a:t>Generally speaking, otherwise false and defamatory statements made about </a:t>
            </a:r>
            <a:r>
              <a:rPr lang="en-US" b="1" i="1" dirty="0"/>
              <a:t>public figures</a:t>
            </a:r>
            <a:r>
              <a:rPr lang="en-US" dirty="0"/>
              <a:t> are privileged unless they are made with </a:t>
            </a:r>
            <a:r>
              <a:rPr lang="en-US" b="1" i="1" dirty="0"/>
              <a:t>actual malice</a:t>
            </a:r>
            <a:r>
              <a:rPr lang="en-US" dirty="0"/>
              <a:t> – that is, with </a:t>
            </a:r>
            <a:r>
              <a:rPr lang="en-US" u="sng" dirty="0"/>
              <a:t>either</a:t>
            </a:r>
            <a:r>
              <a:rPr lang="en-US" dirty="0"/>
              <a:t> knowledge of falsity or reckless disregard of the truth or falsity.</a:t>
            </a:r>
          </a:p>
          <a:p>
            <a:pPr marL="320040" lvl="1" indent="0">
              <a:buNone/>
            </a:pPr>
            <a:r>
              <a:rPr lang="en-US" dirty="0">
                <a:hlinkClick r:id="rId2"/>
              </a:rPr>
              <a:t>Malice Song</a:t>
            </a:r>
            <a:endParaRPr lang="en-US" dirty="0"/>
          </a:p>
          <a:p>
            <a:pPr marL="320040" lvl="1" indent="0">
              <a:buNone/>
            </a:pPr>
            <a:endParaRPr lang="en-US" dirty="0"/>
          </a:p>
          <a:p>
            <a:endParaRPr lang="en-US" dirty="0"/>
          </a:p>
        </p:txBody>
      </p:sp>
    </p:spTree>
    <p:extLst>
      <p:ext uri="{BB962C8B-B14F-4D97-AF65-F5344CB8AC3E}">
        <p14:creationId xmlns:p14="http://schemas.microsoft.com/office/powerpoint/2010/main" val="4188970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144000" cy="4800600"/>
          </a:xfrm>
        </p:spPr>
        <p:txBody>
          <a:bodyPr>
            <a:normAutofit/>
          </a:bodyPr>
          <a:lstStyle/>
          <a:p>
            <a:pPr marL="0" indent="0">
              <a:buNone/>
            </a:pPr>
            <a:r>
              <a:rPr lang="en-US" sz="8000" dirty="0"/>
              <a:t>UNINTENTIONAL TORTS</a:t>
            </a:r>
            <a:endParaRPr lang="es-US" sz="8000" dirty="0"/>
          </a:p>
        </p:txBody>
      </p:sp>
    </p:spTree>
    <p:extLst>
      <p:ext uri="{BB962C8B-B14F-4D97-AF65-F5344CB8AC3E}">
        <p14:creationId xmlns:p14="http://schemas.microsoft.com/office/powerpoint/2010/main" val="12334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0"/>
            <a:ext cx="8839200" cy="762000"/>
          </a:xfrm>
        </p:spPr>
        <p:txBody>
          <a:bodyPr>
            <a:normAutofit/>
          </a:bodyPr>
          <a:lstStyle/>
          <a:p>
            <a:r>
              <a:rPr lang="en-US" dirty="0"/>
              <a:t>CIVIL SUITS RECOVER DAMAGES</a:t>
            </a:r>
          </a:p>
        </p:txBody>
      </p:sp>
      <p:sp>
        <p:nvSpPr>
          <p:cNvPr id="3" name="Content Placeholder 2"/>
          <p:cNvSpPr>
            <a:spLocks noGrp="1"/>
          </p:cNvSpPr>
          <p:nvPr>
            <p:ph idx="1"/>
          </p:nvPr>
        </p:nvSpPr>
        <p:spPr>
          <a:xfrm>
            <a:off x="228600" y="685800"/>
            <a:ext cx="8763000" cy="5105400"/>
          </a:xfrm>
        </p:spPr>
        <p:txBody>
          <a:bodyPr>
            <a:normAutofit fontScale="85000" lnSpcReduction="10000"/>
          </a:bodyPr>
          <a:lstStyle/>
          <a:p>
            <a:pPr marL="0" indent="0">
              <a:buNone/>
            </a:pPr>
            <a:r>
              <a:rPr lang="en-US" b="1" dirty="0"/>
              <a:t>Civil vs. Criminal Wrong: </a:t>
            </a:r>
            <a:r>
              <a:rPr lang="en-US" dirty="0"/>
              <a:t>Unlike a </a:t>
            </a:r>
            <a:r>
              <a:rPr lang="en-US" i="1" dirty="0"/>
              <a:t>criminal</a:t>
            </a:r>
            <a:r>
              <a:rPr lang="en-US" dirty="0"/>
              <a:t> wrong, punishable by paying a fine to the government or being imprisoned, a tort is a </a:t>
            </a:r>
            <a:r>
              <a:rPr lang="en-US" i="1" dirty="0"/>
              <a:t>civil</a:t>
            </a:r>
            <a:r>
              <a:rPr lang="en-US" dirty="0"/>
              <a:t> wrong, punishable by paying </a:t>
            </a:r>
            <a:r>
              <a:rPr lang="en-US" b="1" i="1" dirty="0"/>
              <a:t>damages</a:t>
            </a:r>
            <a:r>
              <a:rPr lang="en-US" dirty="0"/>
              <a:t> to the injured party or parties.</a:t>
            </a:r>
          </a:p>
          <a:p>
            <a:pPr marL="0" indent="0">
              <a:buNone/>
            </a:pPr>
            <a:endParaRPr lang="en-US" b="1" dirty="0"/>
          </a:p>
          <a:p>
            <a:pPr>
              <a:buFont typeface="Wingdings" pitchFamily="2" charset="2"/>
              <a:buChar char="v"/>
            </a:pPr>
            <a:r>
              <a:rPr lang="en-US" b="1" dirty="0"/>
              <a:t>Compensatory damages</a:t>
            </a:r>
            <a:r>
              <a:rPr lang="en-US" dirty="0"/>
              <a:t> attempt to reimburse the injured party for the actual value of her injury or loss.</a:t>
            </a:r>
          </a:p>
          <a:p>
            <a:pPr marL="0" indent="0">
              <a:buNone/>
            </a:pPr>
            <a:endParaRPr lang="en-US" dirty="0"/>
          </a:p>
          <a:p>
            <a:pPr>
              <a:buFont typeface="Wingdings" pitchFamily="2" charset="2"/>
              <a:buChar char="v"/>
            </a:pPr>
            <a:r>
              <a:rPr lang="en-US" b="1" dirty="0"/>
              <a:t>Punitive damages</a:t>
            </a:r>
            <a:r>
              <a:rPr lang="en-US" dirty="0"/>
              <a:t> attempt to punish the </a:t>
            </a:r>
            <a:r>
              <a:rPr lang="en-US" dirty="0" err="1"/>
              <a:t>tortfeasor</a:t>
            </a:r>
            <a:r>
              <a:rPr lang="en-US" dirty="0"/>
              <a:t> for particularly egregious conduct and, in so doing, to deter similar conduct in the future.</a:t>
            </a:r>
          </a:p>
          <a:p>
            <a:r>
              <a:rPr lang="en-US" dirty="0">
                <a:hlinkClick r:id="rId2"/>
              </a:rPr>
              <a:t>burden of proof</a:t>
            </a:r>
            <a:endParaRPr lang="en-US" dirty="0"/>
          </a:p>
        </p:txBody>
      </p:sp>
    </p:spTree>
    <p:extLst>
      <p:ext uri="{BB962C8B-B14F-4D97-AF65-F5344CB8AC3E}">
        <p14:creationId xmlns:p14="http://schemas.microsoft.com/office/powerpoint/2010/main" val="66863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 y="5867400"/>
            <a:ext cx="6781800" cy="967154"/>
          </a:xfrm>
        </p:spPr>
        <p:txBody>
          <a:bodyPr>
            <a:normAutofit/>
          </a:bodyPr>
          <a:lstStyle/>
          <a:p>
            <a:r>
              <a:rPr lang="en-US" dirty="0"/>
              <a:t>UNINTENTIONAL TORTS</a:t>
            </a:r>
          </a:p>
        </p:txBody>
      </p:sp>
      <p:sp>
        <p:nvSpPr>
          <p:cNvPr id="3" name="Content Placeholder 2"/>
          <p:cNvSpPr>
            <a:spLocks noGrp="1"/>
          </p:cNvSpPr>
          <p:nvPr>
            <p:ph idx="1"/>
          </p:nvPr>
        </p:nvSpPr>
        <p:spPr>
          <a:xfrm>
            <a:off x="152400" y="685800"/>
            <a:ext cx="8991600" cy="4572000"/>
          </a:xfrm>
        </p:spPr>
        <p:txBody>
          <a:bodyPr>
            <a:normAutofit lnSpcReduction="10000"/>
          </a:bodyPr>
          <a:lstStyle/>
          <a:p>
            <a:pPr marL="0" indent="0" algn="ctr">
              <a:buNone/>
            </a:pPr>
            <a:r>
              <a:rPr lang="en-US" sz="6000" b="1" dirty="0"/>
              <a:t>NEGLIGENCE</a:t>
            </a:r>
          </a:p>
          <a:p>
            <a:r>
              <a:rPr lang="en-US" dirty="0"/>
              <a:t>Personal  Injury</a:t>
            </a:r>
          </a:p>
          <a:p>
            <a:r>
              <a:rPr lang="en-US" dirty="0"/>
              <a:t>Car Accidents (property injury)</a:t>
            </a:r>
          </a:p>
          <a:p>
            <a:r>
              <a:rPr lang="en-US" dirty="0"/>
              <a:t>Professional Malpractice (Lawyers, Accountants, Clergy)</a:t>
            </a:r>
          </a:p>
          <a:p>
            <a:r>
              <a:rPr lang="en-US" dirty="0"/>
              <a:t>Medical Malpractice</a:t>
            </a:r>
          </a:p>
          <a:p>
            <a:r>
              <a:rPr lang="en-US" dirty="0"/>
              <a:t>Personal Injury</a:t>
            </a:r>
          </a:p>
          <a:p>
            <a:r>
              <a:rPr lang="en-US" dirty="0"/>
              <a:t>Premises Negligence</a:t>
            </a:r>
          </a:p>
        </p:txBody>
      </p:sp>
    </p:spTree>
    <p:extLst>
      <p:ext uri="{BB962C8B-B14F-4D97-AF65-F5344CB8AC3E}">
        <p14:creationId xmlns:p14="http://schemas.microsoft.com/office/powerpoint/2010/main" val="1104318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19800"/>
            <a:ext cx="8153400" cy="838200"/>
          </a:xfrm>
        </p:spPr>
        <p:txBody>
          <a:bodyPr>
            <a:normAutofit/>
          </a:bodyPr>
          <a:lstStyle/>
          <a:p>
            <a:r>
              <a:rPr lang="en-US" b="1" dirty="0"/>
              <a:t>NEGLIGENCE: BASIC PRINCIPLES</a:t>
            </a:r>
            <a:endParaRPr lang="en-US" dirty="0"/>
          </a:p>
        </p:txBody>
      </p:sp>
      <p:sp>
        <p:nvSpPr>
          <p:cNvPr id="3" name="Content Placeholder 2"/>
          <p:cNvSpPr>
            <a:spLocks noGrp="1"/>
          </p:cNvSpPr>
          <p:nvPr>
            <p:ph idx="1"/>
          </p:nvPr>
        </p:nvSpPr>
        <p:spPr>
          <a:xfrm>
            <a:off x="76200" y="381000"/>
            <a:ext cx="9067800" cy="5791200"/>
          </a:xfrm>
        </p:spPr>
        <p:txBody>
          <a:bodyPr>
            <a:normAutofit/>
          </a:bodyPr>
          <a:lstStyle/>
          <a:p>
            <a:pPr marL="0" indent="0">
              <a:buNone/>
            </a:pPr>
            <a:r>
              <a:rPr lang="en-US" sz="2600" b="1" dirty="0"/>
              <a:t>Negligence: </a:t>
            </a:r>
            <a:r>
              <a:rPr lang="en-US" sz="2600" dirty="0"/>
              <a:t>Failing to exercise the </a:t>
            </a:r>
            <a:r>
              <a:rPr lang="en-US" sz="2600" b="1" dirty="0">
                <a:solidFill>
                  <a:srgbClr val="C00000"/>
                </a:solidFill>
              </a:rPr>
              <a:t>standard of care </a:t>
            </a:r>
            <a:r>
              <a:rPr lang="en-US" sz="2600" dirty="0"/>
              <a:t>that a reasonable person would exercise in similar circumstances. </a:t>
            </a:r>
          </a:p>
          <a:p>
            <a:pPr marL="0" indent="0">
              <a:buNone/>
            </a:pPr>
            <a:r>
              <a:rPr lang="en-US" sz="2600" dirty="0"/>
              <a:t> </a:t>
            </a:r>
          </a:p>
          <a:p>
            <a:pPr marL="0" indent="0">
              <a:buNone/>
            </a:pPr>
            <a:r>
              <a:rPr lang="en-US" sz="2600" dirty="0"/>
              <a:t>Negligence requires no intent.  Negligence merely requires that the </a:t>
            </a:r>
            <a:r>
              <a:rPr lang="en-US" sz="2600" dirty="0" err="1"/>
              <a:t>tortfeasor’s</a:t>
            </a:r>
            <a:r>
              <a:rPr lang="en-US" sz="2600" dirty="0"/>
              <a:t> act or omission create a </a:t>
            </a:r>
            <a:r>
              <a:rPr lang="en-US" sz="2600" b="1" i="1" dirty="0"/>
              <a:t>risk</a:t>
            </a:r>
            <a:r>
              <a:rPr lang="en-US" sz="2600" dirty="0"/>
              <a:t> of the consequences complained of by the injured party.</a:t>
            </a:r>
          </a:p>
          <a:p>
            <a:pPr marL="0" indent="0">
              <a:buNone/>
            </a:pPr>
            <a:r>
              <a:rPr lang="en-US" sz="2600" dirty="0"/>
              <a:t> </a:t>
            </a:r>
          </a:p>
        </p:txBody>
      </p:sp>
    </p:spTree>
    <p:extLst>
      <p:ext uri="{BB962C8B-B14F-4D97-AF65-F5344CB8AC3E}">
        <p14:creationId xmlns:p14="http://schemas.microsoft.com/office/powerpoint/2010/main" val="3637390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 y="6037385"/>
            <a:ext cx="6781800" cy="838200"/>
          </a:xfrm>
        </p:spPr>
        <p:txBody>
          <a:bodyPr>
            <a:normAutofit/>
          </a:bodyPr>
          <a:lstStyle/>
          <a:p>
            <a:r>
              <a:rPr lang="en-US" dirty="0"/>
              <a:t>NEGLIGENCE</a:t>
            </a:r>
          </a:p>
        </p:txBody>
      </p:sp>
      <p:sp>
        <p:nvSpPr>
          <p:cNvPr id="3" name="Content Placeholder 2"/>
          <p:cNvSpPr>
            <a:spLocks noGrp="1"/>
          </p:cNvSpPr>
          <p:nvPr>
            <p:ph idx="1"/>
          </p:nvPr>
        </p:nvSpPr>
        <p:spPr>
          <a:xfrm>
            <a:off x="838200" y="609600"/>
            <a:ext cx="7543800" cy="5334000"/>
          </a:xfrm>
        </p:spPr>
        <p:txBody>
          <a:bodyPr/>
          <a:lstStyle/>
          <a:p>
            <a:pPr marL="0" indent="0">
              <a:buNone/>
            </a:pPr>
            <a:r>
              <a:rPr lang="en-US" sz="4000" b="1" dirty="0">
                <a:solidFill>
                  <a:schemeClr val="tx1"/>
                </a:solidFill>
              </a:rPr>
              <a:t>Actionable negligence requires that:</a:t>
            </a:r>
          </a:p>
          <a:p>
            <a:pPr marL="0" indent="0">
              <a:buNone/>
            </a:pPr>
            <a:endParaRPr lang="en-US" sz="2600" dirty="0">
              <a:solidFill>
                <a:schemeClr val="tx1"/>
              </a:solidFill>
            </a:endParaRPr>
          </a:p>
          <a:p>
            <a:pPr marL="834390" lvl="1" indent="-514350">
              <a:buFont typeface="+mj-lt"/>
              <a:buAutoNum type="arabicPeriod"/>
            </a:pPr>
            <a:r>
              <a:rPr lang="en-US" sz="3200" dirty="0">
                <a:solidFill>
                  <a:schemeClr val="tx1"/>
                </a:solidFill>
              </a:rPr>
              <a:t>the </a:t>
            </a:r>
            <a:r>
              <a:rPr lang="en-US" sz="3200" dirty="0" err="1">
                <a:solidFill>
                  <a:schemeClr val="tx1"/>
                </a:solidFill>
              </a:rPr>
              <a:t>tortfeasor</a:t>
            </a:r>
            <a:r>
              <a:rPr lang="en-US" sz="3200" dirty="0">
                <a:solidFill>
                  <a:schemeClr val="tx1"/>
                </a:solidFill>
              </a:rPr>
              <a:t> owed a </a:t>
            </a:r>
            <a:r>
              <a:rPr lang="en-US" sz="3200" dirty="0">
                <a:solidFill>
                  <a:srgbClr val="FF0000"/>
                </a:solidFill>
              </a:rPr>
              <a:t>duty of care</a:t>
            </a:r>
          </a:p>
          <a:p>
            <a:pPr marL="834390" lvl="1" indent="-514350">
              <a:buFont typeface="+mj-lt"/>
              <a:buAutoNum type="arabicPeriod"/>
            </a:pPr>
            <a:r>
              <a:rPr lang="en-US" sz="3200" dirty="0">
                <a:solidFill>
                  <a:schemeClr val="tx1"/>
                </a:solidFill>
              </a:rPr>
              <a:t>which the </a:t>
            </a:r>
            <a:r>
              <a:rPr lang="en-US" sz="3200" dirty="0" err="1">
                <a:solidFill>
                  <a:schemeClr val="tx1"/>
                </a:solidFill>
              </a:rPr>
              <a:t>tortfeasor</a:t>
            </a:r>
            <a:r>
              <a:rPr lang="en-US" sz="3200" dirty="0">
                <a:solidFill>
                  <a:schemeClr val="tx1"/>
                </a:solidFill>
              </a:rPr>
              <a:t> </a:t>
            </a:r>
            <a:r>
              <a:rPr lang="en-US" sz="3200" dirty="0">
                <a:solidFill>
                  <a:srgbClr val="FF0000"/>
                </a:solidFill>
              </a:rPr>
              <a:t>breached</a:t>
            </a:r>
            <a:r>
              <a:rPr lang="en-US" sz="3200" dirty="0">
                <a:solidFill>
                  <a:schemeClr val="tx1"/>
                </a:solidFill>
              </a:rPr>
              <a:t>,</a:t>
            </a:r>
          </a:p>
          <a:p>
            <a:pPr marL="834390" lvl="1" indent="-514350">
              <a:buFont typeface="+mj-lt"/>
              <a:buAutoNum type="arabicPeriod"/>
            </a:pPr>
            <a:r>
              <a:rPr lang="en-US" sz="3200" dirty="0">
                <a:solidFill>
                  <a:schemeClr val="tx1"/>
                </a:solidFill>
              </a:rPr>
              <a:t>actually </a:t>
            </a:r>
            <a:r>
              <a:rPr lang="en-US" sz="3200" dirty="0">
                <a:solidFill>
                  <a:srgbClr val="FF0000"/>
                </a:solidFill>
              </a:rPr>
              <a:t>causing </a:t>
            </a:r>
            <a:r>
              <a:rPr lang="en-US" sz="3200" dirty="0">
                <a:solidFill>
                  <a:schemeClr val="tx1"/>
                </a:solidFill>
              </a:rPr>
              <a:t> </a:t>
            </a:r>
          </a:p>
          <a:p>
            <a:pPr marL="834390" lvl="1" indent="-514350">
              <a:buFont typeface="+mj-lt"/>
              <a:buAutoNum type="arabicPeriod"/>
            </a:pPr>
            <a:r>
              <a:rPr lang="en-US" sz="3200" dirty="0">
                <a:solidFill>
                  <a:srgbClr val="FF0000"/>
                </a:solidFill>
              </a:rPr>
              <a:t>Proximately</a:t>
            </a:r>
            <a:r>
              <a:rPr lang="en-US" sz="3200" dirty="0">
                <a:solidFill>
                  <a:schemeClr val="tx1"/>
                </a:solidFill>
              </a:rPr>
              <a:t> causing  </a:t>
            </a:r>
          </a:p>
          <a:p>
            <a:pPr marL="834390" lvl="1" indent="-514350">
              <a:buFont typeface="+mj-lt"/>
              <a:buAutoNum type="arabicPeriod"/>
            </a:pPr>
            <a:r>
              <a:rPr lang="en-US" sz="3200" dirty="0">
                <a:solidFill>
                  <a:schemeClr val="tx1"/>
                </a:solidFill>
              </a:rPr>
              <a:t>a legally recognizable </a:t>
            </a:r>
            <a:r>
              <a:rPr lang="en-US" sz="3200" dirty="0">
                <a:solidFill>
                  <a:srgbClr val="FF0000"/>
                </a:solidFill>
              </a:rPr>
              <a:t>injury</a:t>
            </a:r>
          </a:p>
        </p:txBody>
      </p:sp>
    </p:spTree>
    <p:extLst>
      <p:ext uri="{BB962C8B-B14F-4D97-AF65-F5344CB8AC3E}">
        <p14:creationId xmlns:p14="http://schemas.microsoft.com/office/powerpoint/2010/main" val="3369579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48400"/>
            <a:ext cx="6781800" cy="609600"/>
          </a:xfrm>
        </p:spPr>
        <p:txBody>
          <a:bodyPr>
            <a:normAutofit fontScale="90000"/>
          </a:bodyPr>
          <a:lstStyle/>
          <a:p>
            <a:r>
              <a:rPr lang="en-US" b="1" dirty="0"/>
              <a:t>NEGLIGENCE: DUTY OF CARE</a:t>
            </a:r>
            <a:endParaRPr lang="en-US" dirty="0"/>
          </a:p>
        </p:txBody>
      </p:sp>
      <p:sp>
        <p:nvSpPr>
          <p:cNvPr id="3" name="Content Placeholder 2"/>
          <p:cNvSpPr>
            <a:spLocks noGrp="1"/>
          </p:cNvSpPr>
          <p:nvPr>
            <p:ph idx="1"/>
          </p:nvPr>
        </p:nvSpPr>
        <p:spPr>
          <a:xfrm>
            <a:off x="0" y="457200"/>
            <a:ext cx="9144000" cy="5715000"/>
          </a:xfrm>
        </p:spPr>
        <p:txBody>
          <a:bodyPr>
            <a:normAutofit fontScale="92500" lnSpcReduction="10000"/>
          </a:bodyPr>
          <a:lstStyle/>
          <a:p>
            <a:pPr marL="0" indent="0">
              <a:buNone/>
            </a:pPr>
            <a:r>
              <a:rPr lang="en-US" sz="3200" b="1" dirty="0"/>
              <a:t>Duty of Care: </a:t>
            </a:r>
            <a:r>
              <a:rPr lang="en-US" sz="3200" dirty="0"/>
              <a:t>The duty of all persons to exercise </a:t>
            </a:r>
            <a:r>
              <a:rPr lang="en-US" sz="3200" dirty="0">
                <a:solidFill>
                  <a:srgbClr val="C00000"/>
                </a:solidFill>
              </a:rPr>
              <a:t>reasonable care </a:t>
            </a:r>
            <a:r>
              <a:rPr lang="en-US" sz="3200" dirty="0"/>
              <a:t>in their dealings with others.</a:t>
            </a:r>
          </a:p>
          <a:p>
            <a:pPr marL="320040" lvl="1" indent="0">
              <a:buNone/>
            </a:pPr>
            <a:r>
              <a:rPr lang="en-US" sz="3200" b="1" dirty="0">
                <a:solidFill>
                  <a:srgbClr val="C00000"/>
                </a:solidFill>
              </a:rPr>
              <a:t>Reasonable Care: </a:t>
            </a:r>
            <a:r>
              <a:rPr lang="en-US" sz="3200" dirty="0"/>
              <a:t>The degree of care expected of a hypothetical “reasonable person”; not necessarily how a reasonable person </a:t>
            </a:r>
            <a:r>
              <a:rPr lang="en-US" sz="3200" i="1" dirty="0"/>
              <a:t>would</a:t>
            </a:r>
            <a:r>
              <a:rPr lang="en-US" sz="3200" dirty="0"/>
              <a:t> act, rather how a reasonable person </a:t>
            </a:r>
            <a:r>
              <a:rPr lang="en-US" sz="3200" b="1" i="1" dirty="0"/>
              <a:t>should</a:t>
            </a:r>
            <a:r>
              <a:rPr lang="en-US" sz="3200" dirty="0"/>
              <a:t> act.   Tort law presumes that the </a:t>
            </a:r>
            <a:r>
              <a:rPr lang="en-US" sz="3200" b="1" dirty="0"/>
              <a:t>reasonable person</a:t>
            </a:r>
            <a:r>
              <a:rPr lang="en-US" sz="3200" dirty="0"/>
              <a:t> will be, at a minimum: </a:t>
            </a:r>
          </a:p>
          <a:p>
            <a:pPr marL="914400" lvl="3" indent="0">
              <a:lnSpc>
                <a:spcPct val="120000"/>
              </a:lnSpc>
              <a:spcBef>
                <a:spcPts val="0"/>
              </a:spcBef>
              <a:buNone/>
            </a:pPr>
            <a:r>
              <a:rPr lang="en-US" sz="2200" dirty="0"/>
              <a:t> (1)	attentive,</a:t>
            </a:r>
          </a:p>
          <a:p>
            <a:pPr marL="914400" lvl="3" indent="0">
              <a:lnSpc>
                <a:spcPct val="120000"/>
              </a:lnSpc>
              <a:spcBef>
                <a:spcPts val="0"/>
              </a:spcBef>
              <a:buNone/>
            </a:pPr>
            <a:r>
              <a:rPr lang="en-US" sz="2200" dirty="0"/>
              <a:t> (2)	aware of his or her environs,</a:t>
            </a:r>
          </a:p>
          <a:p>
            <a:pPr marL="914400" lvl="3" indent="0">
              <a:lnSpc>
                <a:spcPct val="120000"/>
              </a:lnSpc>
              <a:spcBef>
                <a:spcPts val="0"/>
              </a:spcBef>
              <a:buNone/>
            </a:pPr>
            <a:r>
              <a:rPr lang="en-US" sz="2200" dirty="0"/>
              <a:t> (3)	careful,</a:t>
            </a:r>
          </a:p>
          <a:p>
            <a:pPr marL="914400" lvl="3" indent="0">
              <a:lnSpc>
                <a:spcPct val="120000"/>
              </a:lnSpc>
              <a:spcBef>
                <a:spcPts val="0"/>
              </a:spcBef>
              <a:buNone/>
            </a:pPr>
            <a:r>
              <a:rPr lang="en-US" sz="2200" dirty="0"/>
              <a:t> (4)	conscientious,</a:t>
            </a:r>
          </a:p>
          <a:p>
            <a:pPr marL="914400" lvl="3" indent="0">
              <a:lnSpc>
                <a:spcPct val="120000"/>
              </a:lnSpc>
              <a:spcBef>
                <a:spcPts val="0"/>
              </a:spcBef>
              <a:buNone/>
            </a:pPr>
            <a:r>
              <a:rPr lang="en-US" sz="2200" dirty="0"/>
              <a:t> (5)	even tempered, and</a:t>
            </a:r>
          </a:p>
          <a:p>
            <a:pPr marL="914400" lvl="3" indent="0">
              <a:lnSpc>
                <a:spcPct val="120000"/>
              </a:lnSpc>
              <a:spcBef>
                <a:spcPts val="0"/>
              </a:spcBef>
              <a:buNone/>
            </a:pPr>
            <a:r>
              <a:rPr lang="en-US" sz="2200" dirty="0"/>
              <a:t> (6)	honest.</a:t>
            </a:r>
          </a:p>
          <a:p>
            <a:r>
              <a:rPr lang="en-US" dirty="0">
                <a:hlinkClick r:id="rId2"/>
              </a:rPr>
              <a:t>duty song</a:t>
            </a:r>
            <a:endParaRPr lang="en-US" dirty="0"/>
          </a:p>
        </p:txBody>
      </p:sp>
    </p:spTree>
    <p:extLst>
      <p:ext uri="{BB962C8B-B14F-4D97-AF65-F5344CB8AC3E}">
        <p14:creationId xmlns:p14="http://schemas.microsoft.com/office/powerpoint/2010/main" val="3382226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43600"/>
            <a:ext cx="6781800" cy="914400"/>
          </a:xfrm>
        </p:spPr>
        <p:txBody>
          <a:bodyPr>
            <a:normAutofit/>
          </a:bodyPr>
          <a:lstStyle/>
          <a:p>
            <a:r>
              <a:rPr lang="en-US" dirty="0"/>
              <a:t>Professional Malpractice</a:t>
            </a:r>
          </a:p>
        </p:txBody>
      </p:sp>
      <p:sp>
        <p:nvSpPr>
          <p:cNvPr id="3" name="Content Placeholder 2"/>
          <p:cNvSpPr>
            <a:spLocks noGrp="1"/>
          </p:cNvSpPr>
          <p:nvPr>
            <p:ph idx="1"/>
          </p:nvPr>
        </p:nvSpPr>
        <p:spPr>
          <a:xfrm>
            <a:off x="228600" y="685800"/>
            <a:ext cx="8610600" cy="5257800"/>
          </a:xfrm>
        </p:spPr>
        <p:txBody>
          <a:bodyPr/>
          <a:lstStyle/>
          <a:p>
            <a:pPr marL="0" indent="0">
              <a:buNone/>
            </a:pPr>
            <a:r>
              <a:rPr lang="en-US" b="1" dirty="0"/>
              <a:t>Professionals’ Duties:</a:t>
            </a:r>
            <a:r>
              <a:rPr lang="en-US" dirty="0"/>
              <a:t> If an individual has knowledge, skill, or expertise superior to that of the ordinary person, the individual is held to that standard of care expected of a reasonable person with the same or similar knowledge, skill, or expertise.  Failure to perform up to the standard of a “reasonable professional” </a:t>
            </a:r>
            <a:r>
              <a:rPr lang="en-US" dirty="0">
                <a:solidFill>
                  <a:srgbClr val="C00000"/>
                </a:solidFill>
              </a:rPr>
              <a:t>in that community </a:t>
            </a:r>
            <a:r>
              <a:rPr lang="en-US" dirty="0"/>
              <a:t>can result in the professional being subject to liability for professional </a:t>
            </a:r>
            <a:r>
              <a:rPr lang="en-US" b="1" i="1" dirty="0"/>
              <a:t>malpractice</a:t>
            </a:r>
            <a:r>
              <a:rPr lang="en-US" dirty="0"/>
              <a:t>.</a:t>
            </a:r>
          </a:p>
        </p:txBody>
      </p:sp>
    </p:spTree>
    <p:extLst>
      <p:ext uri="{BB962C8B-B14F-4D97-AF65-F5344CB8AC3E}">
        <p14:creationId xmlns:p14="http://schemas.microsoft.com/office/powerpoint/2010/main" val="2444037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19800"/>
            <a:ext cx="6781800" cy="838200"/>
          </a:xfrm>
        </p:spPr>
        <p:txBody>
          <a:bodyPr>
            <a:normAutofit/>
          </a:bodyPr>
          <a:lstStyle/>
          <a:p>
            <a:r>
              <a:rPr lang="en-US" dirty="0"/>
              <a:t>NEGLIGENCE</a:t>
            </a:r>
            <a:r>
              <a:rPr lang="en-US" i="1" dirty="0"/>
              <a:t> PER SE</a:t>
            </a:r>
          </a:p>
        </p:txBody>
      </p:sp>
      <p:sp>
        <p:nvSpPr>
          <p:cNvPr id="3" name="Content Placeholder 2"/>
          <p:cNvSpPr>
            <a:spLocks noGrp="1"/>
          </p:cNvSpPr>
          <p:nvPr>
            <p:ph idx="1"/>
          </p:nvPr>
        </p:nvSpPr>
        <p:spPr>
          <a:xfrm>
            <a:off x="0" y="431800"/>
            <a:ext cx="8763000" cy="5562600"/>
          </a:xfrm>
        </p:spPr>
        <p:txBody>
          <a:bodyPr>
            <a:normAutofit fontScale="85000" lnSpcReduction="20000"/>
          </a:bodyPr>
          <a:lstStyle/>
          <a:p>
            <a:pPr marL="0" indent="0">
              <a:buNone/>
            </a:pPr>
            <a:r>
              <a:rPr lang="en-US" dirty="0"/>
              <a:t>An act or omission in violation of a statutory duty or obligation.  Negligence </a:t>
            </a:r>
            <a:r>
              <a:rPr lang="en-US" i="1" dirty="0"/>
              <a:t>per se</a:t>
            </a:r>
            <a:r>
              <a:rPr lang="en-US" dirty="0"/>
              <a:t> often arises where the </a:t>
            </a:r>
            <a:r>
              <a:rPr lang="en-US" dirty="0" err="1"/>
              <a:t>tortfeasor</a:t>
            </a:r>
            <a:r>
              <a:rPr lang="en-US" dirty="0"/>
              <a:t> </a:t>
            </a:r>
            <a:r>
              <a:rPr lang="en-US" b="1" dirty="0">
                <a:solidFill>
                  <a:srgbClr val="C00000"/>
                </a:solidFill>
              </a:rPr>
              <a:t>both violates a criminal statute or ordinance and causes injury to another party.  </a:t>
            </a:r>
            <a:r>
              <a:rPr lang="en-US" dirty="0"/>
              <a:t>The plaintiff must prove that: </a:t>
            </a:r>
          </a:p>
          <a:p>
            <a:pPr marL="0" indent="0">
              <a:buNone/>
            </a:pPr>
            <a:endParaRPr lang="en-US" dirty="0"/>
          </a:p>
          <a:p>
            <a:pPr marL="320040" lvl="1" indent="0">
              <a:buNone/>
            </a:pPr>
            <a:r>
              <a:rPr lang="en-US" dirty="0"/>
              <a:t>(1)	the statute or ordinance clearly sets out what standard of conduct is expected, when it is expected, and of whom it is expected,</a:t>
            </a:r>
          </a:p>
          <a:p>
            <a:pPr marL="320040" lvl="1" indent="0">
              <a:buNone/>
            </a:pPr>
            <a:r>
              <a:rPr lang="en-US" dirty="0"/>
              <a:t> </a:t>
            </a:r>
          </a:p>
          <a:p>
            <a:pPr marL="320040" lvl="1" indent="0">
              <a:buNone/>
            </a:pPr>
            <a:r>
              <a:rPr lang="en-US" dirty="0"/>
              <a:t>(2)	the plaintiff is in the class of persons intended to be protected by the statute or ordinance, and</a:t>
            </a:r>
          </a:p>
          <a:p>
            <a:pPr marL="320040" lvl="1" indent="0">
              <a:buNone/>
            </a:pPr>
            <a:r>
              <a:rPr lang="en-US" dirty="0"/>
              <a:t> </a:t>
            </a:r>
          </a:p>
          <a:p>
            <a:pPr marL="320040" lvl="1" indent="0">
              <a:buNone/>
            </a:pPr>
            <a:r>
              <a:rPr lang="en-US" dirty="0"/>
              <a:t>(3)	the statute or ordinance was intended to prevent the type of injury that the plaintiff suffered as a result of the defendant’s wrongful act.</a:t>
            </a:r>
          </a:p>
          <a:p>
            <a:endParaRPr lang="en-US" dirty="0"/>
          </a:p>
        </p:txBody>
      </p:sp>
    </p:spTree>
    <p:extLst>
      <p:ext uri="{BB962C8B-B14F-4D97-AF65-F5344CB8AC3E}">
        <p14:creationId xmlns:p14="http://schemas.microsoft.com/office/powerpoint/2010/main" val="2392190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36212"/>
            <a:ext cx="9144000" cy="838200"/>
          </a:xfrm>
        </p:spPr>
        <p:txBody>
          <a:bodyPr>
            <a:normAutofit/>
          </a:bodyPr>
          <a:lstStyle/>
          <a:p>
            <a:r>
              <a:rPr lang="en-US" b="1" dirty="0"/>
              <a:t>ABUSIVE OR FRIVOLOUS LITIGATION</a:t>
            </a:r>
            <a:endParaRPr lang="en-US" dirty="0"/>
          </a:p>
        </p:txBody>
      </p:sp>
      <p:sp>
        <p:nvSpPr>
          <p:cNvPr id="3" name="Content Placeholder 2"/>
          <p:cNvSpPr>
            <a:spLocks noGrp="1"/>
          </p:cNvSpPr>
          <p:nvPr>
            <p:ph idx="1"/>
          </p:nvPr>
        </p:nvSpPr>
        <p:spPr>
          <a:xfrm>
            <a:off x="0" y="381000"/>
            <a:ext cx="9144000" cy="5638800"/>
          </a:xfrm>
        </p:spPr>
        <p:txBody>
          <a:bodyPr>
            <a:normAutofit fontScale="70000" lnSpcReduction="20000"/>
          </a:bodyPr>
          <a:lstStyle/>
          <a:p>
            <a:pPr marL="0" indent="0">
              <a:buNone/>
            </a:pPr>
            <a:r>
              <a:rPr lang="en-US" b="1" dirty="0"/>
              <a:t>Abuse of Process:</a:t>
            </a:r>
            <a:r>
              <a:rPr lang="en-US" dirty="0"/>
              <a:t> Using a legal process (</a:t>
            </a:r>
            <a:r>
              <a:rPr lang="en-US" i="1" dirty="0"/>
              <a:t>e.g.</a:t>
            </a:r>
            <a:r>
              <a:rPr lang="en-US" dirty="0"/>
              <a:t>, seeking a temporary restraining order or an injunction, subpoenaing testimony or records, garnishing wages) against someone in an improper manner or to accomplish a purpose for which the legal process was not designed.</a:t>
            </a:r>
          </a:p>
          <a:p>
            <a:pPr marL="0" indent="0">
              <a:buNone/>
            </a:pPr>
            <a:endParaRPr lang="en-US" b="1" dirty="0"/>
          </a:p>
          <a:p>
            <a:pPr marL="0" indent="0">
              <a:buNone/>
            </a:pPr>
            <a:r>
              <a:rPr lang="en-US" b="1" dirty="0"/>
              <a:t>Malicious Prosecution:</a:t>
            </a:r>
            <a:r>
              <a:rPr lang="en-US" dirty="0"/>
              <a:t> Initiating a lawsuit out of malice and without a legitimate legal reason.</a:t>
            </a:r>
          </a:p>
          <a:p>
            <a:pPr marL="0" indent="0">
              <a:buNone/>
            </a:pPr>
            <a:r>
              <a:rPr lang="en-US" dirty="0"/>
              <a:t> </a:t>
            </a:r>
          </a:p>
          <a:p>
            <a:pPr marL="0" indent="0">
              <a:buNone/>
            </a:pPr>
            <a:r>
              <a:rPr lang="en-US" b="1" dirty="0"/>
              <a:t>Frivolous Litigation:</a:t>
            </a:r>
            <a:r>
              <a:rPr lang="en-US" dirty="0"/>
              <a:t> Asserting a claim or defense the party knows to be groundless, and impossible to prove to the extent necessary to satisfy the relevant burden of proof, for the purpose of causing the accused to incur litigation and other expenses to dispense with the claim or defense and its broader ramifications, if any.</a:t>
            </a:r>
          </a:p>
          <a:p>
            <a:pPr marL="0" indent="0">
              <a:buNone/>
            </a:pPr>
            <a:r>
              <a:rPr lang="en-US" dirty="0"/>
              <a:t> </a:t>
            </a:r>
          </a:p>
          <a:p>
            <a:pPr marL="0" indent="0">
              <a:buNone/>
            </a:pPr>
            <a:r>
              <a:rPr lang="en-US" b="1" dirty="0"/>
              <a:t>Sanctions:</a:t>
            </a:r>
            <a:r>
              <a:rPr lang="en-US" dirty="0"/>
              <a:t> Federal Rule of Civil Procedure 11 (to which all states have a counterpart) sets forth an array of sanctions a judge may impose on a party, it attorney(s), or both for, </a:t>
            </a:r>
            <a:r>
              <a:rPr lang="en-US" i="1" dirty="0"/>
              <a:t>inter alia</a:t>
            </a:r>
            <a:r>
              <a:rPr lang="en-US" dirty="0"/>
              <a:t>, asserting a baseless claim or defense or otherwise misleading the court into abetting a party’s abuse of process.</a:t>
            </a:r>
          </a:p>
          <a:p>
            <a:endParaRPr lang="en-US" dirty="0"/>
          </a:p>
        </p:txBody>
      </p:sp>
    </p:spTree>
    <p:extLst>
      <p:ext uri="{BB962C8B-B14F-4D97-AF65-F5344CB8AC3E}">
        <p14:creationId xmlns:p14="http://schemas.microsoft.com/office/powerpoint/2010/main" val="3391172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943600"/>
            <a:ext cx="6781800" cy="914400"/>
          </a:xfrm>
        </p:spPr>
        <p:txBody>
          <a:bodyPr/>
          <a:lstStyle/>
          <a:p>
            <a:r>
              <a:rPr lang="en-US" b="1" dirty="0"/>
              <a:t>INJURY</a:t>
            </a:r>
            <a:endParaRPr lang="en-US" dirty="0"/>
          </a:p>
        </p:txBody>
      </p:sp>
      <p:sp>
        <p:nvSpPr>
          <p:cNvPr id="3" name="Content Placeholder 2"/>
          <p:cNvSpPr>
            <a:spLocks noGrp="1"/>
          </p:cNvSpPr>
          <p:nvPr>
            <p:ph idx="1"/>
          </p:nvPr>
        </p:nvSpPr>
        <p:spPr>
          <a:xfrm>
            <a:off x="685800" y="1066800"/>
            <a:ext cx="7543800" cy="5029200"/>
          </a:xfrm>
        </p:spPr>
        <p:txBody>
          <a:bodyPr/>
          <a:lstStyle/>
          <a:p>
            <a:pPr marL="0" indent="0">
              <a:buNone/>
            </a:pPr>
            <a:r>
              <a:rPr lang="en-US" dirty="0"/>
              <a:t>The purpose of tort law is to compensate those who suffer </a:t>
            </a:r>
            <a:r>
              <a:rPr lang="en-US" b="1" i="1" dirty="0"/>
              <a:t>legally recognizable</a:t>
            </a:r>
            <a:r>
              <a:rPr lang="en-US" b="1" dirty="0"/>
              <a:t> injuries</a:t>
            </a:r>
            <a:r>
              <a:rPr lang="en-US" dirty="0"/>
              <a:t>.  If no such injury occurs, no tort exists and there is nothing to compensate.</a:t>
            </a:r>
          </a:p>
          <a:p>
            <a:pPr marL="0" indent="0">
              <a:buNone/>
            </a:pPr>
            <a:r>
              <a:rPr lang="en-US" dirty="0"/>
              <a:t> </a:t>
            </a:r>
          </a:p>
          <a:p>
            <a:endParaRPr lang="en-US" dirty="0"/>
          </a:p>
        </p:txBody>
      </p:sp>
    </p:spTree>
    <p:extLst>
      <p:ext uri="{BB962C8B-B14F-4D97-AF65-F5344CB8AC3E}">
        <p14:creationId xmlns:p14="http://schemas.microsoft.com/office/powerpoint/2010/main" val="18966767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72200"/>
            <a:ext cx="8610600" cy="685800"/>
          </a:xfrm>
        </p:spPr>
        <p:txBody>
          <a:bodyPr>
            <a:normAutofit fontScale="90000"/>
          </a:bodyPr>
          <a:lstStyle/>
          <a:p>
            <a:r>
              <a:rPr lang="en-US" sz="3600" dirty="0"/>
              <a:t>CAUSATION:</a:t>
            </a:r>
            <a:r>
              <a:rPr lang="en-US" sz="1600" dirty="0"/>
              <a:t>  tortious act was both the actual </a:t>
            </a:r>
            <a:r>
              <a:rPr lang="en-US" sz="1600"/>
              <a:t>and proximate cause </a:t>
            </a:r>
            <a:r>
              <a:rPr lang="en-US" sz="1600" dirty="0"/>
              <a:t>of the injury</a:t>
            </a:r>
          </a:p>
        </p:txBody>
      </p:sp>
      <p:sp>
        <p:nvSpPr>
          <p:cNvPr id="3" name="Content Placeholder 2"/>
          <p:cNvSpPr>
            <a:spLocks noGrp="1"/>
          </p:cNvSpPr>
          <p:nvPr>
            <p:ph idx="1"/>
          </p:nvPr>
        </p:nvSpPr>
        <p:spPr>
          <a:xfrm>
            <a:off x="152400" y="457200"/>
            <a:ext cx="8839200" cy="5715000"/>
          </a:xfrm>
        </p:spPr>
        <p:txBody>
          <a:bodyPr>
            <a:normAutofit fontScale="85000" lnSpcReduction="20000"/>
          </a:bodyPr>
          <a:lstStyle/>
          <a:p>
            <a:pPr marL="0" indent="0">
              <a:buNone/>
            </a:pPr>
            <a:r>
              <a:rPr lang="en-US" b="1" dirty="0"/>
              <a:t>Causation in Fact: </a:t>
            </a:r>
            <a:r>
              <a:rPr lang="en-US" dirty="0"/>
              <a:t>An act or omission without which the plaintiff’s injury would not have occurred.</a:t>
            </a:r>
          </a:p>
          <a:p>
            <a:pPr marL="0" indent="0">
              <a:buNone/>
            </a:pPr>
            <a:r>
              <a:rPr lang="en-US" dirty="0"/>
              <a:t> </a:t>
            </a:r>
          </a:p>
          <a:p>
            <a:pPr marL="0" indent="0">
              <a:buNone/>
            </a:pPr>
            <a:r>
              <a:rPr lang="en-US" b="1" dirty="0"/>
              <a:t>Proximate Cause: </a:t>
            </a:r>
            <a:r>
              <a:rPr lang="en-US" dirty="0"/>
              <a:t>Exists when the connection between an act and an injury is direct enough to impose liability.  (</a:t>
            </a:r>
            <a:r>
              <a:rPr lang="en-US" b="1" dirty="0"/>
              <a:t>foreseeability)</a:t>
            </a:r>
            <a:r>
              <a:rPr lang="en-US" dirty="0"/>
              <a:t> – if the consequence of the act or omission or the victim who is harmed by the act or omission is unforeseeable, no proximate cause exists.</a:t>
            </a:r>
          </a:p>
          <a:p>
            <a:pPr marL="0" indent="0">
              <a:buNone/>
            </a:pPr>
            <a:endParaRPr lang="en-US" b="1" dirty="0"/>
          </a:p>
          <a:p>
            <a:pPr marL="0" indent="0">
              <a:buNone/>
            </a:pPr>
            <a:r>
              <a:rPr lang="en-US" b="1" dirty="0"/>
              <a:t>Superseding Cause:</a:t>
            </a:r>
            <a:r>
              <a:rPr lang="en-US" dirty="0"/>
              <a:t> The connection between the wrongful act or omission and the injury suffered may be broken by the occurrence of another act or omission, not caused by the alleged </a:t>
            </a:r>
            <a:r>
              <a:rPr lang="en-US" dirty="0" err="1"/>
              <a:t>tortfeasor</a:t>
            </a:r>
            <a:r>
              <a:rPr lang="en-US" dirty="0"/>
              <a:t> nor subject to the alleged </a:t>
            </a:r>
            <a:r>
              <a:rPr lang="en-US" dirty="0" err="1"/>
              <a:t>tortfeasor’s</a:t>
            </a:r>
            <a:r>
              <a:rPr lang="en-US" dirty="0"/>
              <a:t> control, which supersedes the original wrongful act or omission as the cause of plaintiff’s injury or loss.</a:t>
            </a:r>
          </a:p>
          <a:p>
            <a:endParaRPr lang="en-US" dirty="0"/>
          </a:p>
        </p:txBody>
      </p:sp>
    </p:spTree>
    <p:extLst>
      <p:ext uri="{BB962C8B-B14F-4D97-AF65-F5344CB8AC3E}">
        <p14:creationId xmlns:p14="http://schemas.microsoft.com/office/powerpoint/2010/main" val="198617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3" y="6037385"/>
            <a:ext cx="6781800" cy="838200"/>
          </a:xfrm>
        </p:spPr>
        <p:txBody>
          <a:bodyPr>
            <a:normAutofit/>
          </a:bodyPr>
          <a:lstStyle/>
          <a:p>
            <a:r>
              <a:rPr lang="en-US" dirty="0"/>
              <a:t>NEGLIGENCE</a:t>
            </a:r>
          </a:p>
        </p:txBody>
      </p:sp>
      <p:sp>
        <p:nvSpPr>
          <p:cNvPr id="3" name="Content Placeholder 2"/>
          <p:cNvSpPr>
            <a:spLocks noGrp="1"/>
          </p:cNvSpPr>
          <p:nvPr>
            <p:ph idx="1"/>
          </p:nvPr>
        </p:nvSpPr>
        <p:spPr>
          <a:xfrm>
            <a:off x="838200" y="609600"/>
            <a:ext cx="7543800" cy="5334000"/>
          </a:xfrm>
        </p:spPr>
        <p:txBody>
          <a:bodyPr/>
          <a:lstStyle/>
          <a:p>
            <a:pPr marL="0" indent="0">
              <a:buNone/>
            </a:pPr>
            <a:r>
              <a:rPr lang="en-US" sz="4000" b="1" dirty="0">
                <a:solidFill>
                  <a:schemeClr val="tx1"/>
                </a:solidFill>
              </a:rPr>
              <a:t>Actionable negligence requires that:</a:t>
            </a:r>
          </a:p>
          <a:p>
            <a:pPr marL="0" indent="0">
              <a:buNone/>
            </a:pPr>
            <a:endParaRPr lang="en-US" sz="2600" dirty="0">
              <a:solidFill>
                <a:schemeClr val="tx1"/>
              </a:solidFill>
            </a:endParaRPr>
          </a:p>
          <a:p>
            <a:pPr marL="834390" lvl="1" indent="-514350">
              <a:buFont typeface="+mj-lt"/>
              <a:buAutoNum type="arabicPeriod"/>
            </a:pPr>
            <a:r>
              <a:rPr lang="en-US" sz="3200" dirty="0">
                <a:solidFill>
                  <a:schemeClr val="tx1"/>
                </a:solidFill>
              </a:rPr>
              <a:t>the </a:t>
            </a:r>
            <a:r>
              <a:rPr lang="en-US" sz="3200" dirty="0" err="1">
                <a:solidFill>
                  <a:schemeClr val="tx1"/>
                </a:solidFill>
              </a:rPr>
              <a:t>tortfeasor</a:t>
            </a:r>
            <a:r>
              <a:rPr lang="en-US" sz="3200" dirty="0">
                <a:solidFill>
                  <a:schemeClr val="tx1"/>
                </a:solidFill>
              </a:rPr>
              <a:t> owed a duty of care</a:t>
            </a:r>
          </a:p>
          <a:p>
            <a:pPr marL="834390" lvl="1" indent="-514350">
              <a:buFont typeface="+mj-lt"/>
              <a:buAutoNum type="arabicPeriod"/>
            </a:pPr>
            <a:r>
              <a:rPr lang="en-US" sz="3200" dirty="0">
                <a:solidFill>
                  <a:schemeClr val="tx1"/>
                </a:solidFill>
              </a:rPr>
              <a:t>which the </a:t>
            </a:r>
            <a:r>
              <a:rPr lang="en-US" sz="3200" dirty="0" err="1">
                <a:solidFill>
                  <a:schemeClr val="tx1"/>
                </a:solidFill>
              </a:rPr>
              <a:t>tortfeasor</a:t>
            </a:r>
            <a:r>
              <a:rPr lang="en-US" sz="3200" dirty="0">
                <a:solidFill>
                  <a:schemeClr val="tx1"/>
                </a:solidFill>
              </a:rPr>
              <a:t> breached,</a:t>
            </a:r>
          </a:p>
          <a:p>
            <a:pPr marL="834390" lvl="1" indent="-514350">
              <a:buFont typeface="+mj-lt"/>
              <a:buAutoNum type="arabicPeriod"/>
            </a:pPr>
            <a:r>
              <a:rPr lang="en-US" sz="3200" dirty="0">
                <a:solidFill>
                  <a:schemeClr val="tx1"/>
                </a:solidFill>
              </a:rPr>
              <a:t>actually causing  </a:t>
            </a:r>
          </a:p>
          <a:p>
            <a:pPr marL="834390" lvl="1" indent="-514350">
              <a:buFont typeface="+mj-lt"/>
              <a:buAutoNum type="arabicPeriod"/>
            </a:pPr>
            <a:r>
              <a:rPr lang="en-US" sz="3200" dirty="0">
                <a:solidFill>
                  <a:schemeClr val="tx1"/>
                </a:solidFill>
              </a:rPr>
              <a:t>Proximately causing  </a:t>
            </a:r>
          </a:p>
          <a:p>
            <a:pPr marL="834390" lvl="1" indent="-514350">
              <a:buFont typeface="+mj-lt"/>
              <a:buAutoNum type="arabicPeriod"/>
            </a:pPr>
            <a:r>
              <a:rPr lang="en-US" sz="3200" dirty="0">
                <a:solidFill>
                  <a:schemeClr val="tx1"/>
                </a:solidFill>
              </a:rPr>
              <a:t>a legally recognizable injury</a:t>
            </a:r>
          </a:p>
        </p:txBody>
      </p:sp>
    </p:spTree>
    <p:extLst>
      <p:ext uri="{BB962C8B-B14F-4D97-AF65-F5344CB8AC3E}">
        <p14:creationId xmlns:p14="http://schemas.microsoft.com/office/powerpoint/2010/main" val="2602222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TORTS</a:t>
            </a:r>
          </a:p>
        </p:txBody>
      </p:sp>
      <p:sp>
        <p:nvSpPr>
          <p:cNvPr id="3" name="Content Placeholder 2"/>
          <p:cNvSpPr>
            <a:spLocks noGrp="1"/>
          </p:cNvSpPr>
          <p:nvPr>
            <p:ph idx="1"/>
          </p:nvPr>
        </p:nvSpPr>
        <p:spPr/>
        <p:txBody>
          <a:bodyPr/>
          <a:lstStyle/>
          <a:p>
            <a:r>
              <a:rPr lang="en-US" sz="6000" dirty="0"/>
              <a:t>INTENTIONAL</a:t>
            </a:r>
          </a:p>
          <a:p>
            <a:r>
              <a:rPr lang="en-US" sz="6000" dirty="0"/>
              <a:t>UNINTENTIONAL</a:t>
            </a:r>
          </a:p>
          <a:p>
            <a:r>
              <a:rPr lang="en-US" sz="6000" dirty="0"/>
              <a:t>STRICT LIABILITY</a:t>
            </a:r>
          </a:p>
          <a:p>
            <a:endParaRPr lang="en-US" dirty="0"/>
          </a:p>
        </p:txBody>
      </p:sp>
    </p:spTree>
    <p:extLst>
      <p:ext uri="{BB962C8B-B14F-4D97-AF65-F5344CB8AC3E}">
        <p14:creationId xmlns:p14="http://schemas.microsoft.com/office/powerpoint/2010/main" val="1074463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 y="6324600"/>
            <a:ext cx="6781800" cy="533400"/>
          </a:xfrm>
        </p:spPr>
        <p:txBody>
          <a:bodyPr>
            <a:normAutofit fontScale="90000"/>
          </a:bodyPr>
          <a:lstStyle/>
          <a:p>
            <a:r>
              <a:rPr lang="en-US" dirty="0"/>
              <a:t>VARIOUS DEFENSES</a:t>
            </a:r>
          </a:p>
        </p:txBody>
      </p:sp>
      <p:sp>
        <p:nvSpPr>
          <p:cNvPr id="3" name="Content Placeholder 2"/>
          <p:cNvSpPr>
            <a:spLocks noGrp="1"/>
          </p:cNvSpPr>
          <p:nvPr>
            <p:ph idx="1"/>
          </p:nvPr>
        </p:nvSpPr>
        <p:spPr>
          <a:xfrm>
            <a:off x="152400" y="685800"/>
            <a:ext cx="8763000" cy="5334000"/>
          </a:xfrm>
        </p:spPr>
        <p:txBody>
          <a:bodyPr>
            <a:normAutofit fontScale="77500" lnSpcReduction="20000"/>
          </a:bodyPr>
          <a:lstStyle/>
          <a:p>
            <a:pPr marL="0" indent="0">
              <a:buNone/>
            </a:pPr>
            <a:r>
              <a:rPr lang="en-US" b="1" dirty="0"/>
              <a:t>“Good Samaritan” Statutes: </a:t>
            </a:r>
            <a:r>
              <a:rPr lang="en-US" dirty="0"/>
              <a:t>Many states have passed legislation preventing </a:t>
            </a:r>
            <a:r>
              <a:rPr lang="en-US" b="1" dirty="0">
                <a:solidFill>
                  <a:srgbClr val="C00000"/>
                </a:solidFill>
              </a:rPr>
              <a:t>those who are aided voluntarily</a:t>
            </a:r>
            <a:r>
              <a:rPr lang="en-US" dirty="0"/>
              <a:t> from then suing the person who rendered the assistance.</a:t>
            </a:r>
          </a:p>
          <a:p>
            <a:pPr marL="0" indent="0">
              <a:buNone/>
            </a:pPr>
            <a:endParaRPr lang="en-US" dirty="0"/>
          </a:p>
          <a:p>
            <a:pPr marL="0" indent="0">
              <a:buNone/>
            </a:pPr>
            <a:r>
              <a:rPr lang="en-US" b="1" dirty="0"/>
              <a:t>The “Danger Invites Rescue” Doctrine: </a:t>
            </a:r>
            <a:r>
              <a:rPr lang="en-US" dirty="0"/>
              <a:t>In cases where an individual takes </a:t>
            </a:r>
            <a:r>
              <a:rPr lang="en-US" b="1" dirty="0">
                <a:solidFill>
                  <a:srgbClr val="FF0000"/>
                </a:solidFill>
              </a:rPr>
              <a:t>foreseeable action to avoid harm or to rescue another from harm,</a:t>
            </a:r>
            <a:r>
              <a:rPr lang="en-US" dirty="0">
                <a:solidFill>
                  <a:srgbClr val="C00000"/>
                </a:solidFill>
              </a:rPr>
              <a:t> </a:t>
            </a:r>
            <a:r>
              <a:rPr lang="en-US" dirty="0"/>
              <a:t>any injury her action causes will be attributable to the original wrongdoer whose fault or negligence caused her to take the defensive action.</a:t>
            </a:r>
          </a:p>
          <a:p>
            <a:pPr marL="0" indent="0">
              <a:buNone/>
            </a:pPr>
            <a:r>
              <a:rPr lang="en-US" dirty="0"/>
              <a:t> </a:t>
            </a:r>
          </a:p>
          <a:p>
            <a:pPr marL="0" indent="0">
              <a:buNone/>
            </a:pPr>
            <a:r>
              <a:rPr lang="en-US" b="1" dirty="0"/>
              <a:t>“Dram Shop” Liability: </a:t>
            </a:r>
            <a:r>
              <a:rPr lang="en-US" dirty="0"/>
              <a:t>Many jurisdictions hold that a business, and in some jurisdictions an individual, that </a:t>
            </a:r>
            <a:r>
              <a:rPr lang="en-US" b="1" dirty="0">
                <a:solidFill>
                  <a:srgbClr val="C00000"/>
                </a:solidFill>
              </a:rPr>
              <a:t>served alcoholic beverages to a person after he or she arrived intoxicated or became intoxicated </a:t>
            </a:r>
            <a:r>
              <a:rPr lang="en-US" dirty="0"/>
              <a:t>is liable for any injuries caused by the intoxicated patron or guest.</a:t>
            </a:r>
          </a:p>
          <a:p>
            <a:endParaRPr lang="en-US" dirty="0"/>
          </a:p>
        </p:txBody>
      </p:sp>
    </p:spTree>
    <p:extLst>
      <p:ext uri="{BB962C8B-B14F-4D97-AF65-F5344CB8AC3E}">
        <p14:creationId xmlns:p14="http://schemas.microsoft.com/office/powerpoint/2010/main" val="2149009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120618"/>
            <a:ext cx="6781800" cy="762000"/>
          </a:xfrm>
        </p:spPr>
        <p:txBody>
          <a:bodyPr>
            <a:normAutofit/>
          </a:bodyPr>
          <a:lstStyle/>
          <a:p>
            <a:r>
              <a:rPr lang="en-US" b="1" dirty="0"/>
              <a:t>ASSUMPTION OF RISK</a:t>
            </a:r>
            <a:endParaRPr lang="en-US" dirty="0"/>
          </a:p>
        </p:txBody>
      </p:sp>
      <p:sp>
        <p:nvSpPr>
          <p:cNvPr id="3" name="Content Placeholder 2"/>
          <p:cNvSpPr>
            <a:spLocks noGrp="1"/>
          </p:cNvSpPr>
          <p:nvPr>
            <p:ph idx="1"/>
          </p:nvPr>
        </p:nvSpPr>
        <p:spPr>
          <a:xfrm>
            <a:off x="0" y="685800"/>
            <a:ext cx="9067800" cy="5334000"/>
          </a:xfrm>
        </p:spPr>
        <p:txBody>
          <a:bodyPr>
            <a:normAutofit fontScale="77500" lnSpcReduction="20000"/>
          </a:bodyPr>
          <a:lstStyle/>
          <a:p>
            <a:pPr marL="0" indent="0">
              <a:buNone/>
            </a:pPr>
            <a:r>
              <a:rPr lang="en-US" b="1" dirty="0"/>
              <a:t>Assumption of Risk: </a:t>
            </a:r>
            <a:r>
              <a:rPr lang="en-US" dirty="0"/>
              <a:t>A plaintiff who </a:t>
            </a:r>
            <a:r>
              <a:rPr lang="en-US" b="1" i="1" dirty="0"/>
              <a:t>voluntarily</a:t>
            </a:r>
            <a:r>
              <a:rPr lang="en-US" dirty="0"/>
              <a:t> enters a risky situation, </a:t>
            </a:r>
            <a:r>
              <a:rPr lang="en-US" b="1" i="1" dirty="0"/>
              <a:t>knowing</a:t>
            </a:r>
            <a:r>
              <a:rPr lang="en-US" dirty="0"/>
              <a:t> the risk involved, may not recover from the alleged </a:t>
            </a:r>
            <a:r>
              <a:rPr lang="en-US" dirty="0" err="1"/>
              <a:t>tortfeasor</a:t>
            </a:r>
            <a:r>
              <a:rPr lang="en-US" dirty="0"/>
              <a:t>.</a:t>
            </a:r>
          </a:p>
          <a:p>
            <a:pPr marL="0" indent="0">
              <a:buNone/>
            </a:pPr>
            <a:endParaRPr lang="en-US" dirty="0"/>
          </a:p>
          <a:p>
            <a:pPr>
              <a:buFont typeface="Wingdings" pitchFamily="2" charset="2"/>
              <a:buChar char="v"/>
            </a:pPr>
            <a:r>
              <a:rPr lang="en-US" dirty="0"/>
              <a:t>Risk may be assumed by </a:t>
            </a:r>
            <a:r>
              <a:rPr lang="en-US" b="1" dirty="0"/>
              <a:t>express agreement</a:t>
            </a:r>
            <a:r>
              <a:rPr lang="en-US" dirty="0"/>
              <a:t> or be </a:t>
            </a:r>
            <a:r>
              <a:rPr lang="en-US" b="1" dirty="0"/>
              <a:t>implied</a:t>
            </a:r>
            <a:r>
              <a:rPr lang="en-US" dirty="0"/>
              <a:t> by the plaintiff’s knowledge and conduct.</a:t>
            </a:r>
          </a:p>
          <a:p>
            <a:pPr>
              <a:buFont typeface="Wingdings" pitchFamily="2" charset="2"/>
              <a:buChar char="v"/>
            </a:pPr>
            <a:endParaRPr lang="en-US" dirty="0"/>
          </a:p>
          <a:p>
            <a:pPr>
              <a:buFont typeface="Wingdings" pitchFamily="2" charset="2"/>
              <a:buChar char="v"/>
            </a:pPr>
            <a:r>
              <a:rPr lang="en-US" dirty="0"/>
              <a:t>Plaintiffs </a:t>
            </a:r>
            <a:r>
              <a:rPr lang="en-US" u="sng" dirty="0"/>
              <a:t>do</a:t>
            </a:r>
            <a:r>
              <a:rPr lang="en-US" dirty="0"/>
              <a:t> </a:t>
            </a:r>
            <a:r>
              <a:rPr lang="en-US" u="sng" dirty="0"/>
              <a:t>not</a:t>
            </a:r>
            <a:r>
              <a:rPr lang="en-US" dirty="0"/>
              <a:t> assume risks other than those </a:t>
            </a:r>
            <a:r>
              <a:rPr lang="en-US" b="1" dirty="0"/>
              <a:t>inherent</a:t>
            </a:r>
            <a:r>
              <a:rPr lang="en-US" dirty="0"/>
              <a:t> in the situation.</a:t>
            </a:r>
          </a:p>
          <a:p>
            <a:pPr marL="0" indent="0">
              <a:buNone/>
            </a:pPr>
            <a:endParaRPr lang="en-US" dirty="0"/>
          </a:p>
          <a:p>
            <a:pPr>
              <a:buFont typeface="Wingdings" pitchFamily="2" charset="2"/>
              <a:buChar char="v"/>
            </a:pPr>
            <a:r>
              <a:rPr lang="en-US" dirty="0"/>
              <a:t>Assumption of risk </a:t>
            </a:r>
            <a:r>
              <a:rPr lang="en-US" u="sng" dirty="0"/>
              <a:t>will</a:t>
            </a:r>
            <a:r>
              <a:rPr lang="en-US" dirty="0"/>
              <a:t> </a:t>
            </a:r>
            <a:r>
              <a:rPr lang="en-US" u="sng" dirty="0"/>
              <a:t>not</a:t>
            </a:r>
            <a:r>
              <a:rPr lang="en-US" dirty="0"/>
              <a:t> arise in </a:t>
            </a:r>
            <a:r>
              <a:rPr lang="en-US" b="1" dirty="0"/>
              <a:t>emergencies</a:t>
            </a:r>
            <a:r>
              <a:rPr lang="en-US" dirty="0"/>
              <a:t>.</a:t>
            </a:r>
          </a:p>
          <a:p>
            <a:pPr>
              <a:buFont typeface="Wingdings" pitchFamily="2" charset="2"/>
              <a:buChar char="v"/>
            </a:pPr>
            <a:endParaRPr lang="en-US" dirty="0"/>
          </a:p>
          <a:p>
            <a:pPr>
              <a:buFont typeface="Wingdings" pitchFamily="2" charset="2"/>
              <a:buChar char="v"/>
            </a:pPr>
            <a:r>
              <a:rPr lang="en-US" dirty="0"/>
              <a:t>Assumption of risk </a:t>
            </a:r>
            <a:r>
              <a:rPr lang="en-US" u="sng" dirty="0"/>
              <a:t>will</a:t>
            </a:r>
            <a:r>
              <a:rPr lang="en-US" dirty="0"/>
              <a:t> </a:t>
            </a:r>
            <a:r>
              <a:rPr lang="en-US" u="sng" dirty="0"/>
              <a:t>not</a:t>
            </a:r>
            <a:r>
              <a:rPr lang="en-US" dirty="0"/>
              <a:t> arise when the plaintiff is a member of a </a:t>
            </a:r>
            <a:r>
              <a:rPr lang="en-US" b="1" dirty="0"/>
              <a:t>statutorily-protected</a:t>
            </a:r>
            <a:r>
              <a:rPr lang="en-US" dirty="0"/>
              <a:t> class of persons.</a:t>
            </a:r>
            <a:br>
              <a:rPr lang="en-US" dirty="0"/>
            </a:br>
            <a:endParaRPr lang="en-US" dirty="0"/>
          </a:p>
        </p:txBody>
      </p:sp>
    </p:spTree>
    <p:extLst>
      <p:ext uri="{BB962C8B-B14F-4D97-AF65-F5344CB8AC3E}">
        <p14:creationId xmlns:p14="http://schemas.microsoft.com/office/powerpoint/2010/main" val="302767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715000"/>
            <a:ext cx="9144000" cy="851095"/>
          </a:xfrm>
        </p:spPr>
        <p:txBody>
          <a:bodyPr>
            <a:normAutofit fontScale="90000"/>
          </a:bodyPr>
          <a:lstStyle/>
          <a:p>
            <a:r>
              <a:rPr lang="en-US" sz="4000" dirty="0"/>
              <a:t>CONTRIBUTORY &amp; COMPARATIVE NEGLIGENCE</a:t>
            </a:r>
          </a:p>
        </p:txBody>
      </p:sp>
      <p:sp>
        <p:nvSpPr>
          <p:cNvPr id="3" name="Content Placeholder 2"/>
          <p:cNvSpPr>
            <a:spLocks noGrp="1"/>
          </p:cNvSpPr>
          <p:nvPr>
            <p:ph idx="1"/>
          </p:nvPr>
        </p:nvSpPr>
        <p:spPr>
          <a:xfrm>
            <a:off x="0" y="76200"/>
            <a:ext cx="8915400" cy="5334000"/>
          </a:xfrm>
        </p:spPr>
        <p:txBody>
          <a:bodyPr>
            <a:normAutofit fontScale="92500" lnSpcReduction="20000"/>
          </a:bodyPr>
          <a:lstStyle/>
          <a:p>
            <a:pPr marL="0" indent="0">
              <a:buNone/>
            </a:pPr>
            <a:r>
              <a:rPr lang="en-US" sz="2800" b="1" dirty="0">
                <a:solidFill>
                  <a:srgbClr val="C00000"/>
                </a:solidFill>
              </a:rPr>
              <a:t>CONTRIBUTORY: </a:t>
            </a:r>
            <a:r>
              <a:rPr lang="en-US" sz="2800" dirty="0"/>
              <a:t>No matter how insignificant the plaintiff’s own negligence is when compared to that of the defendant</a:t>
            </a:r>
            <a:r>
              <a:rPr lang="en-US" sz="2800" dirty="0">
                <a:solidFill>
                  <a:srgbClr val="C00000"/>
                </a:solidFill>
              </a:rPr>
              <a:t>, in a minority of jurisdictions </a:t>
            </a:r>
            <a:r>
              <a:rPr lang="en-US" sz="2800" dirty="0"/>
              <a:t>any negligence on the part of the plaintiff that contributed in any way to the injury of which plaintiff complains will bar the plaintiff from recovering damages from defendant.</a:t>
            </a:r>
          </a:p>
          <a:p>
            <a:pPr marL="0" indent="0">
              <a:buNone/>
            </a:pPr>
            <a:endParaRPr lang="en-US" sz="2800" dirty="0"/>
          </a:p>
          <a:p>
            <a:pPr marL="0" indent="0">
              <a:buNone/>
            </a:pPr>
            <a:endParaRPr lang="en-US" sz="2800" dirty="0"/>
          </a:p>
          <a:p>
            <a:pPr marL="0" indent="0">
              <a:buNone/>
            </a:pPr>
            <a:r>
              <a:rPr lang="en-US" sz="2800" b="1" dirty="0">
                <a:solidFill>
                  <a:srgbClr val="C00000"/>
                </a:solidFill>
              </a:rPr>
              <a:t>COMPARATIVE FAULT</a:t>
            </a:r>
            <a:r>
              <a:rPr lang="en-US" sz="2800" dirty="0"/>
              <a:t>: a comparative negligence scheme permits plaintiff to recover only for the percentage of his or her injury or loss that was not caused by plaintiff’s own negligence. Some jurisdictions further refuse to permit a negligent plaintiff from recovering any damages if the plaintiff is responsible for more than 50% of his or her own injury or loss.</a:t>
            </a:r>
          </a:p>
          <a:p>
            <a:pPr marL="0" indent="0">
              <a:buNone/>
            </a:pPr>
            <a:endParaRPr lang="en-US" dirty="0"/>
          </a:p>
        </p:txBody>
      </p:sp>
    </p:spTree>
    <p:extLst>
      <p:ext uri="{BB962C8B-B14F-4D97-AF65-F5344CB8AC3E}">
        <p14:creationId xmlns:p14="http://schemas.microsoft.com/office/powerpoint/2010/main" val="4107814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D5A372C-F850-45A6-BD19-55A1287080F7}" type="slidenum">
              <a:rPr lang="en-US"/>
              <a:pPr/>
              <a:t>33</a:t>
            </a:fld>
            <a:endParaRPr lang="en-US"/>
          </a:p>
        </p:txBody>
      </p:sp>
      <p:sp>
        <p:nvSpPr>
          <p:cNvPr id="419842" name="Rectangle 2"/>
          <p:cNvSpPr>
            <a:spLocks noGrp="1" noChangeArrowheads="1"/>
          </p:cNvSpPr>
          <p:nvPr>
            <p:ph type="title"/>
          </p:nvPr>
        </p:nvSpPr>
        <p:spPr>
          <a:xfrm>
            <a:off x="762000" y="5257800"/>
            <a:ext cx="6781800" cy="1600200"/>
          </a:xfrm>
          <a:ln/>
        </p:spPr>
        <p:txBody>
          <a:bodyPr/>
          <a:lstStyle/>
          <a:p>
            <a:r>
              <a:rPr lang="en-US" dirty="0"/>
              <a:t>Strict Liability</a:t>
            </a:r>
          </a:p>
        </p:txBody>
      </p:sp>
      <p:sp>
        <p:nvSpPr>
          <p:cNvPr id="419843" name="Rectangle 3"/>
          <p:cNvSpPr>
            <a:spLocks noGrp="1" noChangeArrowheads="1"/>
          </p:cNvSpPr>
          <p:nvPr>
            <p:ph type="body" idx="1"/>
          </p:nvPr>
        </p:nvSpPr>
        <p:spPr>
          <a:xfrm>
            <a:off x="38100" y="123825"/>
            <a:ext cx="9067800" cy="5410200"/>
          </a:xfrm>
        </p:spPr>
        <p:txBody>
          <a:bodyPr>
            <a:normAutofit fontScale="92500" lnSpcReduction="10000"/>
          </a:bodyPr>
          <a:lstStyle/>
          <a:p>
            <a:r>
              <a:rPr lang="en-US" dirty="0"/>
              <a:t>Does </a:t>
            </a:r>
            <a:r>
              <a:rPr lang="en-US" dirty="0">
                <a:solidFill>
                  <a:srgbClr val="FF0000"/>
                </a:solidFill>
              </a:rPr>
              <a:t>not require fault, intent or breach of duty.</a:t>
            </a:r>
          </a:p>
          <a:p>
            <a:r>
              <a:rPr lang="en-US" dirty="0"/>
              <a:t>Usually involves ‘</a:t>
            </a:r>
            <a:r>
              <a:rPr lang="en-US" dirty="0">
                <a:solidFill>
                  <a:srgbClr val="FF0000"/>
                </a:solidFill>
              </a:rPr>
              <a:t>abnormally dangerous’ activities</a:t>
            </a:r>
            <a:r>
              <a:rPr lang="en-US" dirty="0"/>
              <a:t> and risk cannot be prevented.</a:t>
            </a:r>
          </a:p>
          <a:p>
            <a:r>
              <a:rPr lang="en-US" dirty="0"/>
              <a:t>Dangerous Animals. Uncommon Activities. Products Liability (a little different and will discuss under SALES… UCC)</a:t>
            </a:r>
          </a:p>
          <a:p>
            <a:pPr lvl="1"/>
            <a:r>
              <a:rPr lang="en-US" dirty="0"/>
              <a:t>Dog Bites</a:t>
            </a:r>
          </a:p>
          <a:p>
            <a:pPr lvl="1"/>
            <a:r>
              <a:rPr lang="en-US" dirty="0"/>
              <a:t>Car hits Person</a:t>
            </a:r>
          </a:p>
          <a:p>
            <a:pPr lvl="1"/>
            <a:r>
              <a:rPr lang="en-US" dirty="0"/>
              <a:t>Car hits bicycle</a:t>
            </a:r>
          </a:p>
          <a:p>
            <a:pPr lvl="1"/>
            <a:r>
              <a:rPr lang="en-US" dirty="0"/>
              <a:t>Blasting</a:t>
            </a:r>
          </a:p>
          <a:p>
            <a:r>
              <a:rPr lang="en-US" dirty="0">
                <a:solidFill>
                  <a:srgbClr val="FF0000"/>
                </a:solidFill>
              </a:rPr>
              <a:t>Product Liability—manufacturers and sellers of harmful or defective products</a:t>
            </a:r>
            <a:r>
              <a:rPr lang="en-US" dirty="0"/>
              <a:t>.</a:t>
            </a:r>
          </a:p>
        </p:txBody>
      </p:sp>
    </p:spTree>
    <p:extLst>
      <p:ext uri="{BB962C8B-B14F-4D97-AF65-F5344CB8AC3E}">
        <p14:creationId xmlns:p14="http://schemas.microsoft.com/office/powerpoint/2010/main" val="36972753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0"/>
            <a:ext cx="8763000" cy="5509200"/>
          </a:xfrm>
          <a:prstGeom prst="rect">
            <a:avLst/>
          </a:prstGeom>
        </p:spPr>
        <p:txBody>
          <a:bodyPr wrap="square">
            <a:spAutoFit/>
          </a:bodyPr>
          <a:lstStyle/>
          <a:p>
            <a:r>
              <a:rPr lang="en-US" sz="3200" dirty="0">
                <a:solidFill>
                  <a:srgbClr val="C00000"/>
                </a:solidFill>
              </a:rPr>
              <a:t>Domestic Animals. </a:t>
            </a:r>
            <a:r>
              <a:rPr lang="en-US" sz="3200" dirty="0"/>
              <a:t>The keeper of domesticated animals, which include dogs, cats, cattle, sheep, and horses, is strictly liable for the harm they cause </a:t>
            </a:r>
            <a:r>
              <a:rPr lang="en-US" sz="3200" dirty="0">
                <a:solidFill>
                  <a:srgbClr val="FF0000"/>
                </a:solidFill>
              </a:rPr>
              <a:t>only if the keeper had actual knowledge that the animal had the particular trait or propensity that caused the harm</a:t>
            </a:r>
            <a:r>
              <a:rPr lang="en-US" sz="3200" dirty="0"/>
              <a:t>. The trait must be a potentially harmful one, and the harm must correspond to the knowledge. In the case of dogs, however, some jurisdictions have enacted statutes that impose absolute liability for dog bites without requiring knowledge of the dog's viciousness.</a:t>
            </a:r>
          </a:p>
        </p:txBody>
      </p:sp>
      <p:sp>
        <p:nvSpPr>
          <p:cNvPr id="3" name="Title 1"/>
          <p:cNvSpPr txBox="1">
            <a:spLocks/>
          </p:cNvSpPr>
          <p:nvPr/>
        </p:nvSpPr>
        <p:spPr>
          <a:xfrm>
            <a:off x="0" y="6096000"/>
            <a:ext cx="7924800" cy="914400"/>
          </a:xfrm>
          <a:prstGeom prst="rect">
            <a:avLst/>
          </a:prstGeom>
        </p:spPr>
        <p:txBody>
          <a:bodyPr>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Strict Liability for Animals</a:t>
            </a:r>
            <a:endParaRPr lang="es-US" dirty="0"/>
          </a:p>
        </p:txBody>
      </p:sp>
    </p:spTree>
    <p:extLst>
      <p:ext uri="{BB962C8B-B14F-4D97-AF65-F5344CB8AC3E}">
        <p14:creationId xmlns:p14="http://schemas.microsoft.com/office/powerpoint/2010/main" val="2478011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 y="5638800"/>
            <a:ext cx="6781800" cy="1219200"/>
          </a:xfrm>
        </p:spPr>
        <p:txBody>
          <a:bodyPr>
            <a:normAutofit/>
          </a:bodyPr>
          <a:lstStyle/>
          <a:p>
            <a:r>
              <a:rPr lang="en-US" dirty="0"/>
              <a:t>Strict liability for Animals</a:t>
            </a:r>
            <a:endParaRPr lang="es-US" dirty="0"/>
          </a:p>
        </p:txBody>
      </p:sp>
      <p:sp>
        <p:nvSpPr>
          <p:cNvPr id="3" name="Content Placeholder 2"/>
          <p:cNvSpPr>
            <a:spLocks noGrp="1"/>
          </p:cNvSpPr>
          <p:nvPr>
            <p:ph idx="1"/>
          </p:nvPr>
        </p:nvSpPr>
        <p:spPr>
          <a:xfrm>
            <a:off x="0" y="228600"/>
            <a:ext cx="9144000" cy="5943600"/>
          </a:xfrm>
        </p:spPr>
        <p:txBody>
          <a:bodyPr>
            <a:normAutofit fontScale="92500" lnSpcReduction="10000"/>
          </a:bodyPr>
          <a:lstStyle/>
          <a:p>
            <a:pPr marL="0" indent="0">
              <a:spcBef>
                <a:spcPts val="0"/>
              </a:spcBef>
              <a:buNone/>
            </a:pPr>
            <a:endParaRPr lang="en-US" sz="3200" dirty="0">
              <a:solidFill>
                <a:srgbClr val="C00000"/>
              </a:solidFill>
            </a:endParaRPr>
          </a:p>
          <a:p>
            <a:pPr marL="0" indent="0">
              <a:spcBef>
                <a:spcPts val="0"/>
              </a:spcBef>
              <a:buNone/>
            </a:pPr>
            <a:r>
              <a:rPr lang="en-US" sz="3200" dirty="0">
                <a:solidFill>
                  <a:srgbClr val="C00000"/>
                </a:solidFill>
              </a:rPr>
              <a:t>Non Domesticated Animals</a:t>
            </a:r>
            <a:r>
              <a:rPr lang="en-US" sz="3200" dirty="0"/>
              <a:t>: keepers of species that are normally considered "wild" in that region are strictly liable for the harm these pets cause if they escape, whether or not the animal in question is known to be dangerous. Because such animals are known to revert to their natural tendencies, they are considered to be wild no matter how well trained or domesticated.</a:t>
            </a:r>
          </a:p>
          <a:p>
            <a:pPr marL="0" indent="0">
              <a:spcBef>
                <a:spcPts val="0"/>
              </a:spcBef>
            </a:pPr>
            <a:endParaRPr lang="en-US" sz="3200" dirty="0"/>
          </a:p>
          <a:p>
            <a:pPr marL="0" indent="0">
              <a:spcBef>
                <a:spcPts val="0"/>
              </a:spcBef>
              <a:buNone/>
            </a:pPr>
            <a:r>
              <a:rPr lang="en-US" sz="3200" dirty="0"/>
              <a:t>A classic example of strict liability is the owner of a tiger. No matter how strong the tiger cages are, if an animal escapes and causes damage and injury, the owner is held liable.</a:t>
            </a:r>
          </a:p>
          <a:p>
            <a:pPr>
              <a:spcBef>
                <a:spcPts val="0"/>
              </a:spcBef>
            </a:pPr>
            <a:endParaRPr lang="en-US" dirty="0"/>
          </a:p>
          <a:p>
            <a:endParaRPr lang="es-US" dirty="0"/>
          </a:p>
        </p:txBody>
      </p:sp>
    </p:spTree>
    <p:extLst>
      <p:ext uri="{BB962C8B-B14F-4D97-AF65-F5344CB8AC3E}">
        <p14:creationId xmlns:p14="http://schemas.microsoft.com/office/powerpoint/2010/main" val="15693800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0"/>
            <a:ext cx="6553200" cy="914400"/>
          </a:xfrm>
        </p:spPr>
        <p:txBody>
          <a:bodyPr>
            <a:normAutofit/>
          </a:bodyPr>
          <a:lstStyle/>
          <a:p>
            <a:r>
              <a:rPr lang="en-US" dirty="0"/>
              <a:t>Product Liability</a:t>
            </a:r>
            <a:endParaRPr lang="es-US" dirty="0"/>
          </a:p>
        </p:txBody>
      </p:sp>
      <p:sp>
        <p:nvSpPr>
          <p:cNvPr id="3" name="Content Placeholder 2"/>
          <p:cNvSpPr>
            <a:spLocks noGrp="1"/>
          </p:cNvSpPr>
          <p:nvPr>
            <p:ph idx="1"/>
          </p:nvPr>
        </p:nvSpPr>
        <p:spPr>
          <a:xfrm>
            <a:off x="190500" y="533400"/>
            <a:ext cx="8763000" cy="4953000"/>
          </a:xfrm>
        </p:spPr>
        <p:txBody>
          <a:bodyPr>
            <a:normAutofit/>
          </a:bodyPr>
          <a:lstStyle/>
          <a:p>
            <a:pPr marL="0" indent="0">
              <a:buNone/>
            </a:pPr>
            <a:r>
              <a:rPr lang="en-US" sz="3200" dirty="0">
                <a:solidFill>
                  <a:srgbClr val="C00000"/>
                </a:solidFill>
              </a:rPr>
              <a:t>Product Liability—manufacturers </a:t>
            </a:r>
            <a:r>
              <a:rPr lang="en-US" sz="3200" dirty="0"/>
              <a:t>and sellers of harmful or defective products. An injured party must prove that the item was defective, that the defect proximately caused the injury, and that the defect rendered the product unreasonably dangerous. A plaintiff may recover damages even if the seller has exercised all possible care in the preparation and sale of the product.</a:t>
            </a:r>
          </a:p>
          <a:p>
            <a:endParaRPr lang="es-US" dirty="0"/>
          </a:p>
        </p:txBody>
      </p:sp>
    </p:spTree>
    <p:extLst>
      <p:ext uri="{BB962C8B-B14F-4D97-AF65-F5344CB8AC3E}">
        <p14:creationId xmlns:p14="http://schemas.microsoft.com/office/powerpoint/2010/main" val="1612706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B7B54BC-CF50-4841-B207-051FC708FB73}" type="slidenum">
              <a:rPr lang="en-US">
                <a:solidFill>
                  <a:srgbClr val="303030">
                    <a:lumMod val="90000"/>
                    <a:lumOff val="10000"/>
                  </a:srgbClr>
                </a:solidFill>
              </a:rPr>
              <a:pPr/>
              <a:t>37</a:t>
            </a:fld>
            <a:endParaRPr lang="en-US">
              <a:solidFill>
                <a:srgbClr val="303030">
                  <a:lumMod val="90000"/>
                  <a:lumOff val="10000"/>
                </a:srgbClr>
              </a:solidFill>
            </a:endParaRPr>
          </a:p>
        </p:txBody>
      </p:sp>
      <p:sp>
        <p:nvSpPr>
          <p:cNvPr id="421890" name="Rectangle 2"/>
          <p:cNvSpPr>
            <a:spLocks noGrp="1" noChangeArrowheads="1"/>
          </p:cNvSpPr>
          <p:nvPr>
            <p:ph type="title"/>
          </p:nvPr>
        </p:nvSpPr>
        <p:spPr>
          <a:xfrm>
            <a:off x="152400" y="5715000"/>
            <a:ext cx="6781800" cy="1143000"/>
          </a:xfrm>
          <a:ln/>
        </p:spPr>
        <p:txBody>
          <a:bodyPr>
            <a:normAutofit fontScale="90000"/>
          </a:bodyPr>
          <a:lstStyle/>
          <a:p>
            <a:r>
              <a:rPr lang="en-US" dirty="0"/>
              <a:t>Cyber Torts – Online Defamation</a:t>
            </a:r>
          </a:p>
        </p:txBody>
      </p:sp>
      <p:sp>
        <p:nvSpPr>
          <p:cNvPr id="421891" name="Rectangle 3"/>
          <p:cNvSpPr>
            <a:spLocks noGrp="1" noChangeArrowheads="1"/>
          </p:cNvSpPr>
          <p:nvPr>
            <p:ph type="body" idx="1"/>
          </p:nvPr>
        </p:nvSpPr>
        <p:spPr>
          <a:xfrm>
            <a:off x="762000" y="685800"/>
            <a:ext cx="7924800" cy="4191000"/>
          </a:xfrm>
        </p:spPr>
        <p:txBody>
          <a:bodyPr>
            <a:normAutofit/>
          </a:bodyPr>
          <a:lstStyle/>
          <a:p>
            <a:pPr>
              <a:lnSpc>
                <a:spcPct val="90000"/>
              </a:lnSpc>
            </a:pPr>
            <a:r>
              <a:rPr lang="en-US" sz="2800" dirty="0"/>
              <a:t>Identifying the Author of Online Defamation.</a:t>
            </a:r>
          </a:p>
          <a:p>
            <a:pPr lvl="1">
              <a:lnSpc>
                <a:spcPct val="90000"/>
              </a:lnSpc>
            </a:pPr>
            <a:r>
              <a:rPr lang="en-US" sz="2600" dirty="0"/>
              <a:t>DOE DEFENDANTS</a:t>
            </a:r>
          </a:p>
          <a:p>
            <a:pPr marL="320040" lvl="1" indent="0">
              <a:lnSpc>
                <a:spcPct val="90000"/>
              </a:lnSpc>
              <a:buNone/>
            </a:pPr>
            <a:endParaRPr lang="en-US" sz="2600" dirty="0"/>
          </a:p>
          <a:p>
            <a:pPr>
              <a:lnSpc>
                <a:spcPct val="90000"/>
              </a:lnSpc>
            </a:pPr>
            <a:r>
              <a:rPr lang="en-US" sz="2800" dirty="0"/>
              <a:t>Liability of ISPs. </a:t>
            </a:r>
            <a:r>
              <a:rPr lang="en-US" sz="2800" i="1" dirty="0"/>
              <a:t>Barrett v. Rosenthal </a:t>
            </a:r>
            <a:r>
              <a:rPr lang="en-US" sz="2800" dirty="0"/>
              <a:t>40 Cal.4th 33 (2004).</a:t>
            </a:r>
          </a:p>
          <a:p>
            <a:pPr lvl="1">
              <a:lnSpc>
                <a:spcPct val="90000"/>
              </a:lnSpc>
            </a:pPr>
            <a:r>
              <a:rPr lang="en-US" sz="2400" dirty="0"/>
              <a:t>Communications Decency Act provides broad protection for ISPs, but there are limits to immunity:  </a:t>
            </a:r>
          </a:p>
        </p:txBody>
      </p:sp>
    </p:spTree>
    <p:extLst>
      <p:ext uri="{BB962C8B-B14F-4D97-AF65-F5344CB8AC3E}">
        <p14:creationId xmlns:p14="http://schemas.microsoft.com/office/powerpoint/2010/main" val="3651847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B7B54BC-CF50-4841-B207-051FC708FB73}" type="slidenum">
              <a:rPr lang="en-US"/>
              <a:pPr/>
              <a:t>38</a:t>
            </a:fld>
            <a:endParaRPr lang="en-US"/>
          </a:p>
        </p:txBody>
      </p:sp>
      <p:sp>
        <p:nvSpPr>
          <p:cNvPr id="421890" name="Rectangle 2"/>
          <p:cNvSpPr>
            <a:spLocks noGrp="1" noChangeArrowheads="1"/>
          </p:cNvSpPr>
          <p:nvPr>
            <p:ph type="title"/>
          </p:nvPr>
        </p:nvSpPr>
        <p:spPr>
          <a:xfrm>
            <a:off x="152400" y="5715000"/>
            <a:ext cx="6781800" cy="1143000"/>
          </a:xfrm>
          <a:ln/>
        </p:spPr>
        <p:txBody>
          <a:bodyPr>
            <a:normAutofit fontScale="90000"/>
          </a:bodyPr>
          <a:lstStyle/>
          <a:p>
            <a:r>
              <a:rPr lang="en-US" dirty="0"/>
              <a:t>Cyber Torts – Online Defamation</a:t>
            </a:r>
          </a:p>
        </p:txBody>
      </p:sp>
      <p:sp>
        <p:nvSpPr>
          <p:cNvPr id="421891" name="Rectangle 3"/>
          <p:cNvSpPr>
            <a:spLocks noGrp="1" noChangeArrowheads="1"/>
          </p:cNvSpPr>
          <p:nvPr>
            <p:ph type="body" idx="1"/>
          </p:nvPr>
        </p:nvSpPr>
        <p:spPr>
          <a:xfrm>
            <a:off x="762000" y="685800"/>
            <a:ext cx="7924800" cy="4191000"/>
          </a:xfrm>
        </p:spPr>
        <p:txBody>
          <a:bodyPr>
            <a:normAutofit/>
          </a:bodyPr>
          <a:lstStyle/>
          <a:p>
            <a:pPr>
              <a:lnSpc>
                <a:spcPct val="90000"/>
              </a:lnSpc>
            </a:pPr>
            <a:r>
              <a:rPr lang="en-US" sz="2800" dirty="0"/>
              <a:t>Identifying the Author of Online Defamation.</a:t>
            </a:r>
          </a:p>
          <a:p>
            <a:pPr lvl="1">
              <a:lnSpc>
                <a:spcPct val="90000"/>
              </a:lnSpc>
            </a:pPr>
            <a:r>
              <a:rPr lang="en-US" sz="2600" dirty="0"/>
              <a:t>DOE DEFENDANTS</a:t>
            </a:r>
          </a:p>
          <a:p>
            <a:pPr marL="320040" lvl="1" indent="0">
              <a:lnSpc>
                <a:spcPct val="90000"/>
              </a:lnSpc>
              <a:buNone/>
            </a:pPr>
            <a:endParaRPr lang="en-US" sz="2600" dirty="0"/>
          </a:p>
          <a:p>
            <a:pPr>
              <a:lnSpc>
                <a:spcPct val="90000"/>
              </a:lnSpc>
            </a:pPr>
            <a:r>
              <a:rPr lang="en-US" sz="2800" dirty="0"/>
              <a:t>Liability of ISPs. </a:t>
            </a:r>
            <a:r>
              <a:rPr lang="en-US" sz="2800" i="1" dirty="0"/>
              <a:t>Barrett v. Rosenthal </a:t>
            </a:r>
            <a:r>
              <a:rPr lang="en-US" sz="2800" dirty="0"/>
              <a:t>40 Cal.4th 33 (2004).</a:t>
            </a:r>
          </a:p>
          <a:p>
            <a:pPr lvl="1">
              <a:lnSpc>
                <a:spcPct val="90000"/>
              </a:lnSpc>
            </a:pPr>
            <a:r>
              <a:rPr lang="en-US" sz="2400" dirty="0"/>
              <a:t>Communications Decency Act provides broad protection for ISPs, but there are limits to immunity:  </a:t>
            </a:r>
          </a:p>
        </p:txBody>
      </p:sp>
    </p:spTree>
    <p:extLst>
      <p:ext uri="{BB962C8B-B14F-4D97-AF65-F5344CB8AC3E}">
        <p14:creationId xmlns:p14="http://schemas.microsoft.com/office/powerpoint/2010/main" val="13573291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8" y="152400"/>
            <a:ext cx="8686800" cy="838200"/>
          </a:xfrm>
        </p:spPr>
        <p:txBody>
          <a:bodyPr/>
          <a:lstStyle/>
          <a:p>
            <a:r>
              <a:rPr lang="en-US" dirty="0"/>
              <a:t>INTELLECTUAL PROPERTY</a:t>
            </a:r>
          </a:p>
        </p:txBody>
      </p:sp>
      <p:sp>
        <p:nvSpPr>
          <p:cNvPr id="3" name="Content Placeholder 2"/>
          <p:cNvSpPr>
            <a:spLocks noGrp="1"/>
          </p:cNvSpPr>
          <p:nvPr>
            <p:ph idx="1"/>
          </p:nvPr>
        </p:nvSpPr>
        <p:spPr/>
        <p:txBody>
          <a:bodyPr/>
          <a:lstStyle/>
          <a:p>
            <a:r>
              <a:rPr lang="en-US" dirty="0">
                <a:hlinkClick r:id="rId2"/>
              </a:rPr>
              <a:t>OVEVIEW of Intellectual Property</a:t>
            </a:r>
            <a:endParaRPr lang="en-US" dirty="0"/>
          </a:p>
        </p:txBody>
      </p:sp>
    </p:spTree>
    <p:extLst>
      <p:ext uri="{BB962C8B-B14F-4D97-AF65-F5344CB8AC3E}">
        <p14:creationId xmlns:p14="http://schemas.microsoft.com/office/powerpoint/2010/main" val="386217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 y="5943600"/>
            <a:ext cx="7391400" cy="762000"/>
          </a:xfrm>
        </p:spPr>
        <p:txBody>
          <a:bodyPr>
            <a:normAutofit fontScale="90000"/>
          </a:bodyPr>
          <a:lstStyle/>
          <a:p>
            <a:r>
              <a:rPr lang="en-US" sz="2200" dirty="0"/>
              <a:t>.</a:t>
            </a:r>
            <a:br>
              <a:rPr lang="en-US" dirty="0"/>
            </a:br>
            <a:r>
              <a:rPr lang="en-US" sz="2200" dirty="0"/>
              <a:t>TORT: </a:t>
            </a:r>
            <a:r>
              <a:rPr lang="en-US" sz="2200" dirty="0">
                <a:solidFill>
                  <a:srgbClr val="FF0000"/>
                </a:solidFill>
              </a:rPr>
              <a:t>a private, civil legal action to obtain monetary damages from a legal injury of a person or property</a:t>
            </a:r>
          </a:p>
        </p:txBody>
      </p:sp>
      <p:sp>
        <p:nvSpPr>
          <p:cNvPr id="3" name="Content Placeholder 2"/>
          <p:cNvSpPr>
            <a:spLocks noGrp="1"/>
          </p:cNvSpPr>
          <p:nvPr>
            <p:ph idx="1"/>
          </p:nvPr>
        </p:nvSpPr>
        <p:spPr>
          <a:xfrm>
            <a:off x="0" y="17585"/>
            <a:ext cx="9067800" cy="6324600"/>
          </a:xfrm>
        </p:spPr>
        <p:txBody>
          <a:bodyPr>
            <a:normAutofit fontScale="92500" lnSpcReduction="10000"/>
          </a:bodyPr>
          <a:lstStyle/>
          <a:p>
            <a:pPr marL="0" indent="0">
              <a:buNone/>
              <a:tabLst>
                <a:tab pos="404813" algn="l"/>
              </a:tabLst>
            </a:pPr>
            <a:r>
              <a:rPr lang="en-US" sz="3200" b="1" dirty="0"/>
              <a:t>Tort: </a:t>
            </a:r>
            <a:r>
              <a:rPr lang="en-US" sz="3200" b="1" dirty="0">
                <a:solidFill>
                  <a:srgbClr val="FF0000"/>
                </a:solidFill>
              </a:rPr>
              <a:t>A breach of a legal duty that proximately causes another person harm or injury.</a:t>
            </a:r>
          </a:p>
          <a:p>
            <a:pPr marL="0" indent="0">
              <a:buNone/>
            </a:pPr>
            <a:r>
              <a:rPr lang="en-US" dirty="0"/>
              <a:t> The duty the </a:t>
            </a:r>
            <a:r>
              <a:rPr lang="en-US" b="1" i="1" dirty="0" err="1"/>
              <a:t>tortfeasor</a:t>
            </a:r>
            <a:r>
              <a:rPr lang="en-US" dirty="0"/>
              <a:t> violates must exist </a:t>
            </a:r>
            <a:r>
              <a:rPr lang="en-US" b="1" i="1" dirty="0"/>
              <a:t>as a matter of law</a:t>
            </a:r>
            <a:r>
              <a:rPr lang="en-US" dirty="0"/>
              <a:t>, not as a consequence of any prior agreement between the </a:t>
            </a:r>
            <a:r>
              <a:rPr lang="en-US" dirty="0" err="1"/>
              <a:t>tortfeasor</a:t>
            </a:r>
            <a:r>
              <a:rPr lang="en-US" dirty="0"/>
              <a:t> and the injured party. </a:t>
            </a:r>
          </a:p>
          <a:p>
            <a:pPr lvl="1">
              <a:buFont typeface="Wingdings" pitchFamily="2" charset="2"/>
              <a:buChar char="v"/>
            </a:pPr>
            <a:r>
              <a:rPr lang="en-US" b="1" dirty="0"/>
              <a:t>Intentional Tort: </a:t>
            </a:r>
            <a:r>
              <a:rPr lang="en-US" dirty="0"/>
              <a:t>A wrongful act the </a:t>
            </a:r>
            <a:r>
              <a:rPr lang="en-US" dirty="0" err="1"/>
              <a:t>tortfeasor</a:t>
            </a:r>
            <a:r>
              <a:rPr lang="en-US" dirty="0"/>
              <a:t> committed </a:t>
            </a:r>
            <a:r>
              <a:rPr lang="en-US" dirty="0">
                <a:solidFill>
                  <a:srgbClr val="C00000"/>
                </a:solidFill>
              </a:rPr>
              <a:t>knowingly and with the inten</a:t>
            </a:r>
            <a:r>
              <a:rPr lang="en-US" dirty="0"/>
              <a:t>t to so act (but not necessarily with the intent to do harm).</a:t>
            </a:r>
          </a:p>
          <a:p>
            <a:pPr lvl="1">
              <a:buFont typeface="Wingdings" pitchFamily="2" charset="2"/>
              <a:buChar char="v"/>
            </a:pPr>
            <a:r>
              <a:rPr lang="en-US" b="1" dirty="0"/>
              <a:t>Unintentional Tort: </a:t>
            </a:r>
            <a:r>
              <a:rPr lang="en-US" dirty="0"/>
              <a:t>A wrongful act the </a:t>
            </a:r>
            <a:r>
              <a:rPr lang="en-US" dirty="0" err="1"/>
              <a:t>tortfeasor</a:t>
            </a:r>
            <a:r>
              <a:rPr lang="en-US" dirty="0"/>
              <a:t> committed </a:t>
            </a:r>
            <a:r>
              <a:rPr lang="en-US" dirty="0">
                <a:solidFill>
                  <a:srgbClr val="C00000"/>
                </a:solidFill>
              </a:rPr>
              <a:t>without knowing its wrongfulness</a:t>
            </a:r>
            <a:r>
              <a:rPr lang="en-US" dirty="0"/>
              <a:t> or without intending to commit the act.</a:t>
            </a:r>
          </a:p>
          <a:p>
            <a:pPr lvl="1">
              <a:buFont typeface="Wingdings" pitchFamily="2" charset="2"/>
              <a:buChar char="v"/>
            </a:pPr>
            <a:r>
              <a:rPr lang="en-US" b="1" dirty="0"/>
              <a:t>Strict Liability Tort</a:t>
            </a:r>
            <a:r>
              <a:rPr lang="en-US" dirty="0"/>
              <a:t>: the legal responsibility for damages, or injury, even if the person found strictly liable was not at fault or negligent. It is most commonly associated with </a:t>
            </a:r>
            <a:r>
              <a:rPr lang="en-US" dirty="0">
                <a:solidFill>
                  <a:srgbClr val="FF0000"/>
                </a:solidFill>
              </a:rPr>
              <a:t>defectively manufactured products</a:t>
            </a:r>
          </a:p>
          <a:p>
            <a:pPr lvl="1">
              <a:buFont typeface="Wingdings" pitchFamily="2" charset="2"/>
              <a:buChar char="v"/>
            </a:pPr>
            <a:endParaRPr lang="en-US" dirty="0"/>
          </a:p>
        </p:txBody>
      </p:sp>
    </p:spTree>
    <p:extLst>
      <p:ext uri="{BB962C8B-B14F-4D97-AF65-F5344CB8AC3E}">
        <p14:creationId xmlns:p14="http://schemas.microsoft.com/office/powerpoint/2010/main" val="3385651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267200"/>
            <a:ext cx="8458200" cy="533400"/>
          </a:xfrm>
        </p:spPr>
        <p:txBody>
          <a:bodyPr/>
          <a:lstStyle/>
          <a:p>
            <a:r>
              <a:rPr lang="en-US" dirty="0"/>
              <a:t>Defined</a:t>
            </a:r>
          </a:p>
        </p:txBody>
      </p:sp>
      <p:sp>
        <p:nvSpPr>
          <p:cNvPr id="5" name="Title 4"/>
          <p:cNvSpPr>
            <a:spLocks noGrp="1"/>
          </p:cNvSpPr>
          <p:nvPr>
            <p:ph type="ctrTitle"/>
          </p:nvPr>
        </p:nvSpPr>
        <p:spPr/>
        <p:txBody>
          <a:bodyPr/>
          <a:lstStyle/>
          <a:p>
            <a:r>
              <a:rPr lang="en-US" dirty="0"/>
              <a:t>Intellectual property</a:t>
            </a:r>
          </a:p>
        </p:txBody>
      </p:sp>
      <p:sp>
        <p:nvSpPr>
          <p:cNvPr id="6" name="Content Placeholder 3"/>
          <p:cNvSpPr txBox="1">
            <a:spLocks/>
          </p:cNvSpPr>
          <p:nvPr/>
        </p:nvSpPr>
        <p:spPr>
          <a:xfrm>
            <a:off x="872066" y="304800"/>
            <a:ext cx="7408333" cy="3450696"/>
          </a:xfrm>
          <a:prstGeom prst="rect">
            <a:avLst/>
          </a:prstGeom>
        </p:spPr>
        <p:txBody>
          <a:bodyPr vert="horz" anchor="b">
            <a:normAutofit lnSpcReduction="10000"/>
          </a:bodyPr>
          <a:lstStyle>
            <a:lvl1pPr marL="0" indent="0" algn="l" rtl="0" eaLnBrk="1" latinLnBrk="0" hangingPunct="1">
              <a:spcBef>
                <a:spcPct val="20000"/>
              </a:spcBef>
              <a:buClr>
                <a:schemeClr val="accent1"/>
              </a:buClr>
              <a:buSzPct val="70000"/>
              <a:buFont typeface="Wingdings 2"/>
              <a:buNone/>
              <a:defRPr kumimoji="0" sz="2400" kern="1200">
                <a:solidFill>
                  <a:schemeClr val="tx2">
                    <a:shade val="75000"/>
                  </a:schemeClr>
                </a:solidFill>
                <a:latin typeface="+mn-lt"/>
                <a:ea typeface="+mn-ea"/>
                <a:cs typeface="+mn-cs"/>
              </a:defRPr>
            </a:lvl1pPr>
            <a:lvl2pPr marL="457200" indent="0" algn="ctr" rtl="0" eaLnBrk="1" latinLnBrk="0" hangingPunct="1">
              <a:spcBef>
                <a:spcPct val="20000"/>
              </a:spcBef>
              <a:buClr>
                <a:schemeClr val="accent1"/>
              </a:buClr>
              <a:buSzPct val="70000"/>
              <a:buFont typeface="Wingdings 2"/>
              <a:buNone/>
              <a:defRPr kumimoji="0" sz="2800" kern="1200">
                <a:solidFill>
                  <a:schemeClr val="tx2"/>
                </a:solidFill>
                <a:latin typeface="+mn-lt"/>
                <a:ea typeface="+mn-ea"/>
                <a:cs typeface="+mn-cs"/>
              </a:defRPr>
            </a:lvl2pPr>
            <a:lvl3pPr marL="914400" indent="0" algn="ctr" rtl="0" eaLnBrk="1" latinLnBrk="0" hangingPunct="1">
              <a:spcBef>
                <a:spcPct val="20000"/>
              </a:spcBef>
              <a:buClr>
                <a:schemeClr val="accent1"/>
              </a:buClr>
              <a:buSzPct val="70000"/>
              <a:buFont typeface="Wingdings 2"/>
              <a:buNone/>
              <a:defRPr kumimoji="0" sz="2400" kern="1200">
                <a:solidFill>
                  <a:schemeClr val="tx2"/>
                </a:solidFill>
                <a:latin typeface="+mn-lt"/>
                <a:ea typeface="+mn-ea"/>
                <a:cs typeface="+mn-cs"/>
              </a:defRPr>
            </a:lvl3pPr>
            <a:lvl4pPr marL="1371600" indent="0" algn="ctr" rtl="0" eaLnBrk="1" latinLnBrk="0" hangingPunct="1">
              <a:spcBef>
                <a:spcPct val="20000"/>
              </a:spcBef>
              <a:buClr>
                <a:schemeClr val="accent1"/>
              </a:buClr>
              <a:buSzPct val="70000"/>
              <a:buFont typeface="Wingdings 2"/>
              <a:buNone/>
              <a:defRPr kumimoji="0" sz="2000" kern="1200">
                <a:solidFill>
                  <a:schemeClr val="tx2"/>
                </a:solidFill>
                <a:latin typeface="+mn-lt"/>
                <a:ea typeface="+mn-ea"/>
                <a:cs typeface="+mn-cs"/>
              </a:defRPr>
            </a:lvl4pPr>
            <a:lvl5pPr marL="1828800" indent="0" algn="ctr" rtl="0"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5pPr>
            <a:lvl6pPr marL="2286000" indent="0" algn="ctr" rtl="0" eaLnBrk="1" latinLnBrk="0" hangingPunct="1">
              <a:spcBef>
                <a:spcPct val="20000"/>
              </a:spcBef>
              <a:buClr>
                <a:schemeClr val="accent1"/>
              </a:buClr>
              <a:buSzPct val="60000"/>
              <a:buFont typeface="Wingdings 2"/>
              <a:buNone/>
              <a:defRPr kumimoji="0" sz="1800" kern="1200">
                <a:solidFill>
                  <a:schemeClr val="tx2"/>
                </a:solidFill>
                <a:latin typeface="+mn-lt"/>
                <a:ea typeface="+mn-ea"/>
                <a:cs typeface="+mn-cs"/>
              </a:defRPr>
            </a:lvl6pPr>
            <a:lvl7pPr marL="2743200" indent="0" algn="ctr" rtl="0" eaLnBrk="1" latinLnBrk="0" hangingPunct="1">
              <a:spcBef>
                <a:spcPct val="20000"/>
              </a:spcBef>
              <a:buClr>
                <a:schemeClr val="accent1"/>
              </a:buClr>
              <a:buSzPct val="60000"/>
              <a:buFont typeface="Wingdings 2"/>
              <a:buNone/>
              <a:defRPr kumimoji="0" sz="1600" kern="1200">
                <a:solidFill>
                  <a:schemeClr val="tx2"/>
                </a:solidFill>
                <a:latin typeface="+mn-lt"/>
                <a:ea typeface="+mn-ea"/>
                <a:cs typeface="+mn-cs"/>
              </a:defRPr>
            </a:lvl7pPr>
            <a:lvl8pPr marL="3200400" indent="0" algn="ctr" rtl="0" eaLnBrk="1" latinLnBrk="0" hangingPunct="1">
              <a:spcBef>
                <a:spcPct val="20000"/>
              </a:spcBef>
              <a:buClr>
                <a:schemeClr val="accent1"/>
              </a:buClr>
              <a:buSzPct val="60000"/>
              <a:buFont typeface="Wingdings 2"/>
              <a:buNone/>
              <a:defRPr kumimoji="0" sz="1600" kern="1200" baseline="0">
                <a:solidFill>
                  <a:schemeClr val="tx2"/>
                </a:solidFill>
                <a:latin typeface="+mn-lt"/>
                <a:ea typeface="+mn-ea"/>
                <a:cs typeface="+mn-cs"/>
              </a:defRPr>
            </a:lvl8pPr>
            <a:lvl9pPr marL="3657600" indent="0" algn="ctr" rtl="0" eaLnBrk="1" latinLnBrk="0" hangingPunct="1">
              <a:spcBef>
                <a:spcPct val="20000"/>
              </a:spcBef>
              <a:buClr>
                <a:schemeClr val="accent1"/>
              </a:buClr>
              <a:buSzPct val="60000"/>
              <a:buFont typeface="Wingdings 2"/>
              <a:buNone/>
              <a:defRPr kumimoji="0" sz="1400" kern="1200" baseline="0">
                <a:solidFill>
                  <a:schemeClr val="tx2"/>
                </a:solidFill>
                <a:latin typeface="+mn-lt"/>
                <a:ea typeface="+mn-ea"/>
                <a:cs typeface="+mn-cs"/>
              </a:defRPr>
            </a:lvl9pPr>
          </a:lstStyle>
          <a:p>
            <a:r>
              <a:rPr lang="en-US" sz="4800" dirty="0"/>
              <a:t>Intellectual Property (I.P.) is any property that is the product of an individual’s mind.  (examples: books, software, movies, music</a:t>
            </a:r>
            <a:r>
              <a:rPr lang="en-US" sz="4000" dirty="0"/>
              <a:t>.)</a:t>
            </a:r>
          </a:p>
        </p:txBody>
      </p:sp>
    </p:spTree>
    <p:extLst>
      <p:ext uri="{BB962C8B-B14F-4D97-AF65-F5344CB8AC3E}">
        <p14:creationId xmlns:p14="http://schemas.microsoft.com/office/powerpoint/2010/main" val="2202976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Constitutional protection</a:t>
            </a:r>
          </a:p>
        </p:txBody>
      </p:sp>
      <p:sp>
        <p:nvSpPr>
          <p:cNvPr id="4" name="Content Placeholder 3"/>
          <p:cNvSpPr>
            <a:spLocks noGrp="1"/>
          </p:cNvSpPr>
          <p:nvPr>
            <p:ph idx="1"/>
          </p:nvPr>
        </p:nvSpPr>
        <p:spPr>
          <a:xfrm>
            <a:off x="304800" y="1554162"/>
            <a:ext cx="8686800" cy="4525963"/>
          </a:xfrm>
          <a:prstGeom prst="rect">
            <a:avLst/>
          </a:prstGeom>
        </p:spPr>
        <p:txBody>
          <a:bodyPr/>
          <a:lstStyle/>
          <a:p>
            <a:pPr marL="457200" marR="0" lvl="0" indent="-45720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ysClr val="windowText" lastClr="000000"/>
                </a:solidFill>
                <a:effectLst/>
                <a:uLnTx/>
                <a:uFillTx/>
              </a:rPr>
              <a:t>U.S. Constitution protects I.P. in Article I Section 8.  Congress shall:</a:t>
            </a:r>
          </a:p>
          <a:p>
            <a:pPr marL="1257300" marR="0" lvl="2" indent="-457200" defTabSz="9144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sysClr val="windowText" lastClr="000000"/>
                </a:solidFill>
                <a:effectLst/>
                <a:uLnTx/>
                <a:uFillTx/>
              </a:rPr>
              <a:t>	</a:t>
            </a:r>
            <a:r>
              <a:rPr kumimoji="0" lang="en-US" sz="1800" b="0" i="1" u="none" strike="noStrike" kern="0" cap="none" spc="0" normalizeH="0" baseline="0" noProof="0" dirty="0">
                <a:ln>
                  <a:noFill/>
                </a:ln>
                <a:solidFill>
                  <a:sysClr val="windowText" lastClr="000000"/>
                </a:solidFill>
                <a:effectLst/>
                <a:uLnTx/>
                <a:uFillTx/>
              </a:rPr>
              <a:t>“promote the Progress of Science and useful Arts, by securing for limited times to Authors and Inventors the exclusive right to their respective Writings and Discoveries.”</a:t>
            </a:r>
            <a:endParaRPr kumimoji="0" lang="en-US" sz="2400" b="0" i="1" u="none" strike="noStrike" kern="0" cap="none" spc="0" normalizeH="0" baseline="0" noProof="0" dirty="0">
              <a:ln>
                <a:noFill/>
              </a:ln>
              <a:solidFill>
                <a:sysClr val="windowText" lastClr="000000"/>
              </a:solidFill>
              <a:effectLst/>
              <a:uLnTx/>
              <a:uFillTx/>
            </a:endParaRPr>
          </a:p>
          <a:p>
            <a:pPr marL="457200" marR="0" lvl="0" indent="-457200"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ysClr val="windowText" lastClr="000000"/>
              </a:solidFill>
              <a:effectLst/>
              <a:uLnTx/>
              <a:uFillTx/>
            </a:endParaRPr>
          </a:p>
          <a:p>
            <a:pPr marL="457200" marR="0" lvl="0" indent="-457200" defTabSz="91440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ysClr val="windowText" lastClr="000000"/>
                </a:solidFill>
                <a:effectLst/>
                <a:uLnTx/>
                <a:uFillTx/>
              </a:rPr>
              <a:t>Ownership of I.P. is important in the global economy.</a:t>
            </a:r>
          </a:p>
        </p:txBody>
      </p:sp>
    </p:spTree>
    <p:extLst>
      <p:ext uri="{BB962C8B-B14F-4D97-AF65-F5344CB8AC3E}">
        <p14:creationId xmlns:p14="http://schemas.microsoft.com/office/powerpoint/2010/main" val="1072475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txBox="1">
            <a:spLocks/>
          </p:cNvSpPr>
          <p:nvPr/>
        </p:nvSpPr>
        <p:spPr>
          <a:xfrm>
            <a:off x="685800" y="1981200"/>
            <a:ext cx="7772400" cy="4114800"/>
          </a:xfrm>
          <a:prstGeom prst="rect">
            <a:avLst/>
          </a:prstGeom>
        </p:spPr>
        <p:txBody>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buFont typeface="Wingdings 2"/>
              <a:buNone/>
            </a:pPr>
            <a:r>
              <a:rPr lang="en-US" dirty="0">
                <a:solidFill>
                  <a:schemeClr val="tx1"/>
                </a:solidFill>
              </a:rPr>
              <a:t>An agreement by which an intellectual property owner (</a:t>
            </a:r>
            <a:r>
              <a:rPr lang="en-US" b="1" i="1" dirty="0">
                <a:solidFill>
                  <a:schemeClr val="tx1"/>
                </a:solidFill>
              </a:rPr>
              <a:t>licensor</a:t>
            </a:r>
            <a:r>
              <a:rPr lang="en-US" dirty="0">
                <a:solidFill>
                  <a:schemeClr val="tx1"/>
                </a:solidFill>
              </a:rPr>
              <a:t>) permits another party (</a:t>
            </a:r>
            <a:r>
              <a:rPr lang="en-US" b="1" i="1" dirty="0">
                <a:solidFill>
                  <a:schemeClr val="tx1"/>
                </a:solidFill>
              </a:rPr>
              <a:t>licensee</a:t>
            </a:r>
            <a:r>
              <a:rPr lang="en-US" dirty="0">
                <a:solidFill>
                  <a:schemeClr val="tx1"/>
                </a:solidFill>
              </a:rPr>
              <a:t>) to use the intellectual property for a limited purpose or for a limited time.</a:t>
            </a:r>
          </a:p>
          <a:p>
            <a:endParaRPr lang="en-US" dirty="0"/>
          </a:p>
        </p:txBody>
      </p:sp>
    </p:spTree>
    <p:extLst>
      <p:ext uri="{BB962C8B-B14F-4D97-AF65-F5344CB8AC3E}">
        <p14:creationId xmlns:p14="http://schemas.microsoft.com/office/powerpoint/2010/main" val="10684191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Intellectual property</a:t>
            </a:r>
            <a:endParaRPr lang="es-US" dirty="0"/>
          </a:p>
        </p:txBody>
      </p:sp>
      <p:sp>
        <p:nvSpPr>
          <p:cNvPr id="3" name="TextBox 2"/>
          <p:cNvSpPr txBox="1"/>
          <p:nvPr/>
        </p:nvSpPr>
        <p:spPr>
          <a:xfrm>
            <a:off x="-76200" y="1066800"/>
            <a:ext cx="9144000" cy="6370975"/>
          </a:xfrm>
          <a:prstGeom prst="rect">
            <a:avLst/>
          </a:prstGeom>
          <a:noFill/>
        </p:spPr>
        <p:txBody>
          <a:bodyPr wrap="square" rtlCol="0">
            <a:spAutoFit/>
          </a:bodyPr>
          <a:lstStyle/>
          <a:p>
            <a:pPr marL="342900" indent="-342900">
              <a:lnSpc>
                <a:spcPct val="200000"/>
              </a:lnSpc>
              <a:buAutoNum type="arabicPeriod"/>
            </a:pPr>
            <a:r>
              <a:rPr lang="en-US" sz="4400" dirty="0"/>
              <a:t>Trademarks </a:t>
            </a:r>
            <a:r>
              <a:rPr lang="en-US" sz="2000" dirty="0"/>
              <a:t>mark, motto, device, or emblem</a:t>
            </a:r>
            <a:r>
              <a:rPr lang="en-US" sz="4400" dirty="0"/>
              <a:t> </a:t>
            </a:r>
          </a:p>
          <a:p>
            <a:pPr marL="342900" indent="-342900">
              <a:buAutoNum type="arabicPeriod"/>
            </a:pPr>
            <a:r>
              <a:rPr lang="en-US" sz="4400" dirty="0"/>
              <a:t>Patents </a:t>
            </a:r>
            <a:r>
              <a:rPr lang="en-US" sz="2000" dirty="0"/>
              <a:t>giving an inventor the exclusive right or privilege to make, use, or sell his invention for a set period of time.</a:t>
            </a:r>
          </a:p>
          <a:p>
            <a:pPr marL="342900" indent="-342900">
              <a:buAutoNum type="arabicPeriod"/>
            </a:pPr>
            <a:endParaRPr lang="en-US" sz="2000" dirty="0"/>
          </a:p>
          <a:p>
            <a:pPr marL="342900" indent="-342900">
              <a:buAutoNum type="arabicPeriod"/>
            </a:pPr>
            <a:r>
              <a:rPr lang="en-US" sz="4400" dirty="0"/>
              <a:t>Copyrights </a:t>
            </a:r>
            <a:r>
              <a:rPr lang="en-US" sz="2000" dirty="0"/>
              <a:t>works of art, literature, music, and other forms of authorship </a:t>
            </a:r>
          </a:p>
          <a:p>
            <a:pPr marL="342900" indent="-342900">
              <a:buAutoNum type="arabicPeriod"/>
            </a:pPr>
            <a:endParaRPr lang="en-US" sz="2000" dirty="0"/>
          </a:p>
          <a:p>
            <a:pPr marL="342900" indent="-342900">
              <a:buAutoNum type="arabicPeriod"/>
            </a:pPr>
            <a:r>
              <a:rPr lang="en-US" sz="4400" dirty="0"/>
              <a:t>Trade Secrets </a:t>
            </a:r>
            <a:r>
              <a:rPr lang="en-US" sz="2000" dirty="0"/>
              <a:t>customer lists, pricing information, marketing techniques, plans, research and development, production methods</a:t>
            </a:r>
            <a:endParaRPr lang="en-US" sz="4400" dirty="0"/>
          </a:p>
          <a:p>
            <a:pPr marL="342900" indent="-342900">
              <a:lnSpc>
                <a:spcPct val="200000"/>
              </a:lnSpc>
              <a:buAutoNum type="arabicPeriod"/>
            </a:pPr>
            <a:endParaRPr lang="es-US" sz="4400" dirty="0"/>
          </a:p>
        </p:txBody>
      </p:sp>
    </p:spTree>
    <p:extLst>
      <p:ext uri="{BB962C8B-B14F-4D97-AF65-F5344CB8AC3E}">
        <p14:creationId xmlns:p14="http://schemas.microsoft.com/office/powerpoint/2010/main" val="41416630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990600"/>
          </a:xfrm>
        </p:spPr>
        <p:txBody>
          <a:bodyPr/>
          <a:lstStyle/>
          <a:p>
            <a:r>
              <a:rPr lang="en-US" sz="4000" b="1" dirty="0">
                <a:solidFill>
                  <a:schemeClr val="tx2"/>
                </a:solidFill>
                <a:latin typeface="+mj-lt"/>
                <a:ea typeface="+mj-ea"/>
                <a:cs typeface="+mj-cs"/>
              </a:rPr>
              <a:t>TRADEMARK PROTECTION</a:t>
            </a:r>
            <a:endParaRPr lang="en-US" sz="4000" dirty="0"/>
          </a:p>
        </p:txBody>
      </p:sp>
      <p:sp>
        <p:nvSpPr>
          <p:cNvPr id="3" name="Content Placeholder 2"/>
          <p:cNvSpPr>
            <a:spLocks noGrp="1"/>
          </p:cNvSpPr>
          <p:nvPr>
            <p:ph idx="1"/>
          </p:nvPr>
        </p:nvSpPr>
        <p:spPr>
          <a:xfrm>
            <a:off x="0" y="1143000"/>
            <a:ext cx="9144000" cy="5715000"/>
          </a:xfrm>
        </p:spPr>
        <p:txBody>
          <a:bodyPr>
            <a:normAutofit fontScale="92500" lnSpcReduction="10000"/>
          </a:bodyPr>
          <a:lstStyle/>
          <a:p>
            <a:pPr marL="0">
              <a:buNone/>
            </a:pPr>
            <a:r>
              <a:rPr lang="en-US" dirty="0">
                <a:solidFill>
                  <a:schemeClr val="tx1"/>
                </a:solidFill>
                <a:latin typeface="+mn-lt"/>
                <a:ea typeface="+mn-ea"/>
                <a:cs typeface="+mn-cs"/>
              </a:rPr>
              <a:t> distinctive mark, motto, device, or emblem that a manufacturer stamps, prints, or otherwise affixes to the goods it produces so that they may be identified on the market and their origins made known.</a:t>
            </a:r>
          </a:p>
          <a:p>
            <a:pPr marL="0">
              <a:buNone/>
            </a:pPr>
            <a:r>
              <a:rPr lang="en-US" dirty="0">
                <a:solidFill>
                  <a:schemeClr val="tx1"/>
                </a:solidFill>
                <a:latin typeface="+mn-lt"/>
                <a:ea typeface="+mn-ea"/>
                <a:cs typeface="+mn-cs"/>
              </a:rPr>
              <a:t> </a:t>
            </a:r>
          </a:p>
          <a:p>
            <a:pPr marL="0">
              <a:buNone/>
            </a:pPr>
            <a:r>
              <a:rPr lang="en-US" dirty="0">
                <a:solidFill>
                  <a:schemeClr val="tx1"/>
                </a:solidFill>
                <a:latin typeface="+mn-lt"/>
                <a:ea typeface="+mn-ea"/>
                <a:cs typeface="+mn-cs"/>
              </a:rPr>
              <a:t>Once a trademark is established, its owner is entitled to </a:t>
            </a:r>
            <a:r>
              <a:rPr lang="en-US" b="1" dirty="0">
                <a:solidFill>
                  <a:schemeClr val="tx1"/>
                </a:solidFill>
                <a:latin typeface="+mn-lt"/>
                <a:ea typeface="+mn-ea"/>
                <a:cs typeface="+mn-cs"/>
              </a:rPr>
              <a:t>exclusive use</a:t>
            </a:r>
            <a:r>
              <a:rPr lang="en-US" dirty="0">
                <a:solidFill>
                  <a:schemeClr val="tx1"/>
                </a:solidFill>
                <a:latin typeface="+mn-lt"/>
                <a:ea typeface="+mn-ea"/>
                <a:cs typeface="+mn-cs"/>
              </a:rPr>
              <a:t> of the trademark.</a:t>
            </a:r>
          </a:p>
          <a:p>
            <a:pPr marL="0">
              <a:buNone/>
            </a:pPr>
            <a:endParaRPr lang="en-US" dirty="0">
              <a:solidFill>
                <a:schemeClr val="tx1"/>
              </a:solidFill>
            </a:endParaRPr>
          </a:p>
          <a:p>
            <a:pPr marL="0">
              <a:buNone/>
            </a:pPr>
            <a:r>
              <a:rPr lang="en-US" dirty="0">
                <a:solidFill>
                  <a:schemeClr val="tx1"/>
                </a:solidFill>
              </a:rPr>
              <a:t>A U.S. trademark generally lasts as long as the trademark is used in commerce.</a:t>
            </a:r>
            <a:endParaRPr lang="en-US" dirty="0">
              <a:solidFill>
                <a:schemeClr val="tx1"/>
              </a:solidFill>
              <a:latin typeface="+mn-lt"/>
              <a:ea typeface="+mn-ea"/>
              <a:cs typeface="+mn-cs"/>
            </a:endParaRPr>
          </a:p>
          <a:p>
            <a:pPr marL="0">
              <a:buNone/>
            </a:pPr>
            <a:endParaRPr lang="en-US" dirty="0">
              <a:solidFill>
                <a:schemeClr val="tx1"/>
              </a:solidFill>
            </a:endParaRPr>
          </a:p>
          <a:p>
            <a:pPr marL="0">
              <a:buNone/>
            </a:pPr>
            <a:r>
              <a:rPr lang="en-US" dirty="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617356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A TRADEMARK</a:t>
            </a:r>
          </a:p>
        </p:txBody>
      </p:sp>
      <p:sp>
        <p:nvSpPr>
          <p:cNvPr id="3" name="Content Placeholder 2"/>
          <p:cNvSpPr>
            <a:spLocks noGrp="1"/>
          </p:cNvSpPr>
          <p:nvPr>
            <p:ph idx="1"/>
          </p:nvPr>
        </p:nvSpPr>
        <p:spPr>
          <a:xfrm>
            <a:off x="0" y="1981200"/>
            <a:ext cx="9144000" cy="4876800"/>
          </a:xfrm>
        </p:spPr>
        <p:txBody>
          <a:bodyPr/>
          <a:lstStyle/>
          <a:p>
            <a:pPr marL="0">
              <a:buNone/>
            </a:pPr>
            <a:r>
              <a:rPr lang="en-US" dirty="0">
                <a:solidFill>
                  <a:schemeClr val="tx1"/>
                </a:solidFill>
                <a:latin typeface="+mn-lt"/>
                <a:ea typeface="+mn-ea"/>
                <a:cs typeface="+mn-cs"/>
              </a:rPr>
              <a:t>trademark may be </a:t>
            </a:r>
            <a:r>
              <a:rPr lang="en-US" b="1" i="1" dirty="0">
                <a:solidFill>
                  <a:schemeClr val="tx1"/>
                </a:solidFill>
                <a:latin typeface="+mn-lt"/>
                <a:ea typeface="+mn-ea"/>
                <a:cs typeface="+mn-cs"/>
              </a:rPr>
              <a:t>established</a:t>
            </a:r>
            <a:r>
              <a:rPr lang="en-US" dirty="0">
                <a:solidFill>
                  <a:schemeClr val="tx1"/>
                </a:solidFill>
                <a:latin typeface="+mn-lt"/>
                <a:ea typeface="+mn-ea"/>
                <a:cs typeface="+mn-cs"/>
              </a:rPr>
              <a:t> either by:</a:t>
            </a:r>
          </a:p>
          <a:p>
            <a:pPr marL="0">
              <a:buNone/>
            </a:pPr>
            <a:r>
              <a:rPr lang="en-US" dirty="0">
                <a:solidFill>
                  <a:schemeClr val="tx1"/>
                </a:solidFill>
                <a:latin typeface="+mn-lt"/>
                <a:ea typeface="+mn-ea"/>
                <a:cs typeface="+mn-cs"/>
              </a:rPr>
              <a:t> </a:t>
            </a:r>
          </a:p>
          <a:p>
            <a:pPr marL="0">
              <a:buNone/>
            </a:pPr>
            <a:r>
              <a:rPr lang="en-US" dirty="0">
                <a:solidFill>
                  <a:schemeClr val="tx1"/>
                </a:solidFill>
                <a:latin typeface="+mn-lt"/>
                <a:ea typeface="+mn-ea"/>
                <a:cs typeface="+mn-cs"/>
              </a:rPr>
              <a:t>(1)	</a:t>
            </a:r>
            <a:r>
              <a:rPr lang="en-US" b="1" dirty="0">
                <a:solidFill>
                  <a:schemeClr val="tx1"/>
                </a:solidFill>
                <a:latin typeface="+mn-lt"/>
                <a:ea typeface="+mn-ea"/>
                <a:cs typeface="+mn-cs"/>
              </a:rPr>
              <a:t>registering</a:t>
            </a:r>
            <a:r>
              <a:rPr lang="en-US" dirty="0">
                <a:solidFill>
                  <a:schemeClr val="tx1"/>
                </a:solidFill>
                <a:latin typeface="+mn-lt"/>
                <a:ea typeface="+mn-ea"/>
                <a:cs typeface="+mn-cs"/>
              </a:rPr>
              <a:t> the mark with one or more states or with the U.S. Patent and Trademark Office pursuant to the </a:t>
            </a:r>
            <a:r>
              <a:rPr lang="en-US" b="1" dirty="0">
                <a:solidFill>
                  <a:schemeClr val="tx1"/>
                </a:solidFill>
                <a:latin typeface="+mn-lt"/>
                <a:ea typeface="+mn-ea"/>
                <a:cs typeface="+mn-cs"/>
              </a:rPr>
              <a:t>Lanham Act</a:t>
            </a:r>
            <a:r>
              <a:rPr lang="en-US" dirty="0">
                <a:solidFill>
                  <a:schemeClr val="tx1"/>
                </a:solidFill>
                <a:latin typeface="+mn-lt"/>
                <a:ea typeface="+mn-ea"/>
                <a:cs typeface="+mn-cs"/>
              </a:rPr>
              <a:t>, or</a:t>
            </a:r>
          </a:p>
          <a:p>
            <a:pPr marL="0">
              <a:buNone/>
            </a:pPr>
            <a:r>
              <a:rPr lang="en-US" dirty="0">
                <a:solidFill>
                  <a:schemeClr val="tx1"/>
                </a:solidFill>
                <a:latin typeface="+mn-lt"/>
                <a:ea typeface="+mn-ea"/>
                <a:cs typeface="+mn-cs"/>
              </a:rPr>
              <a:t> </a:t>
            </a:r>
          </a:p>
          <a:p>
            <a:pPr marL="0">
              <a:buNone/>
            </a:pPr>
            <a:r>
              <a:rPr lang="en-US" dirty="0">
                <a:solidFill>
                  <a:schemeClr val="tx1"/>
                </a:solidFill>
                <a:latin typeface="+mn-lt"/>
                <a:ea typeface="+mn-ea"/>
                <a:cs typeface="+mn-cs"/>
              </a:rPr>
              <a:t>(2)	prior use sufficient to warrant </a:t>
            </a:r>
            <a:r>
              <a:rPr lang="en-US" b="1" dirty="0">
                <a:solidFill>
                  <a:schemeClr val="tx1"/>
                </a:solidFill>
                <a:latin typeface="+mn-lt"/>
                <a:ea typeface="+mn-ea"/>
                <a:cs typeface="+mn-cs"/>
              </a:rPr>
              <a:t>common law</a:t>
            </a:r>
            <a:r>
              <a:rPr lang="en-US" dirty="0">
                <a:solidFill>
                  <a:schemeClr val="tx1"/>
                </a:solidFill>
                <a:latin typeface="+mn-lt"/>
                <a:ea typeface="+mn-ea"/>
                <a:cs typeface="+mn-cs"/>
              </a:rPr>
              <a:t> protection.</a:t>
            </a:r>
          </a:p>
          <a:p>
            <a:endParaRPr lang="en-US" dirty="0"/>
          </a:p>
          <a:p>
            <a:endParaRPr lang="en-US" dirty="0"/>
          </a:p>
        </p:txBody>
      </p:sp>
    </p:spTree>
    <p:extLst>
      <p:ext uri="{BB962C8B-B14F-4D97-AF65-F5344CB8AC3E}">
        <p14:creationId xmlns:p14="http://schemas.microsoft.com/office/powerpoint/2010/main" val="2208419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latin typeface="+mj-lt"/>
                <a:ea typeface="+mj-ea"/>
                <a:cs typeface="+mj-cs"/>
              </a:rPr>
              <a:t>TRADEMARK VIOLATIONS</a:t>
            </a:r>
            <a:endParaRPr lang="en-US" dirty="0"/>
          </a:p>
        </p:txBody>
      </p:sp>
      <p:sp>
        <p:nvSpPr>
          <p:cNvPr id="3" name="Content Placeholder 2"/>
          <p:cNvSpPr>
            <a:spLocks noGrp="1"/>
          </p:cNvSpPr>
          <p:nvPr>
            <p:ph idx="1"/>
          </p:nvPr>
        </p:nvSpPr>
        <p:spPr>
          <a:xfrm>
            <a:off x="685800" y="1447800"/>
            <a:ext cx="7772400" cy="5410200"/>
          </a:xfrm>
        </p:spPr>
        <p:txBody>
          <a:bodyPr>
            <a:normAutofit fontScale="92500" lnSpcReduction="10000"/>
          </a:bodyPr>
          <a:lstStyle/>
          <a:p>
            <a:pPr>
              <a:buNone/>
            </a:pPr>
            <a:r>
              <a:rPr lang="en-US" b="1" dirty="0">
                <a:solidFill>
                  <a:schemeClr val="tx1"/>
                </a:solidFill>
                <a:latin typeface="+mn-lt"/>
                <a:ea typeface="+mn-ea"/>
                <a:cs typeface="+mn-cs"/>
              </a:rPr>
              <a:t>Trademark Dilution: </a:t>
            </a:r>
            <a:r>
              <a:rPr lang="en-US" dirty="0">
                <a:solidFill>
                  <a:schemeClr val="tx1"/>
                </a:solidFill>
                <a:latin typeface="+mn-lt"/>
                <a:ea typeface="+mn-ea"/>
                <a:cs typeface="+mn-cs"/>
              </a:rPr>
              <a:t>Using a mark similar, but not identical, to a protected trademark, without permission.</a:t>
            </a:r>
          </a:p>
          <a:p>
            <a:pPr>
              <a:buNone/>
            </a:pPr>
            <a:r>
              <a:rPr lang="en-US" dirty="0">
                <a:solidFill>
                  <a:schemeClr val="tx1"/>
                </a:solidFill>
                <a:latin typeface="+mn-lt"/>
                <a:ea typeface="+mn-ea"/>
                <a:cs typeface="+mn-cs"/>
              </a:rPr>
              <a:t> </a:t>
            </a:r>
          </a:p>
          <a:p>
            <a:pPr>
              <a:buNone/>
            </a:pPr>
            <a:r>
              <a:rPr lang="en-US" b="1" dirty="0">
                <a:solidFill>
                  <a:schemeClr val="tx1"/>
                </a:solidFill>
                <a:latin typeface="+mn-lt"/>
                <a:ea typeface="+mn-ea"/>
                <a:cs typeface="+mn-cs"/>
              </a:rPr>
              <a:t>Trademark Infringement:</a:t>
            </a:r>
            <a:r>
              <a:rPr lang="en-US" dirty="0">
                <a:solidFill>
                  <a:schemeClr val="tx1"/>
                </a:solidFill>
                <a:latin typeface="+mn-lt"/>
                <a:ea typeface="+mn-ea"/>
                <a:cs typeface="+mn-cs"/>
              </a:rPr>
              <a:t> Using a protected trademark, or copying it to a substantial degree, without permission.</a:t>
            </a:r>
          </a:p>
          <a:p>
            <a:pPr>
              <a:buNone/>
            </a:pPr>
            <a:endParaRPr lang="en-US" dirty="0">
              <a:solidFill>
                <a:schemeClr val="tx1"/>
              </a:solidFill>
              <a:latin typeface="+mn-lt"/>
              <a:ea typeface="+mn-ea"/>
              <a:cs typeface="+mn-cs"/>
            </a:endParaRPr>
          </a:p>
          <a:p>
            <a:pPr>
              <a:buNone/>
            </a:pPr>
            <a:r>
              <a:rPr lang="en-US" sz="2400" dirty="0">
                <a:solidFill>
                  <a:schemeClr val="tx1"/>
                </a:solidFill>
                <a:latin typeface="+mn-lt"/>
                <a:ea typeface="+mn-ea"/>
                <a:cs typeface="+mn-cs"/>
              </a:rPr>
              <a:t>does not protect </a:t>
            </a:r>
            <a:r>
              <a:rPr lang="en-US" sz="2400" b="1" dirty="0">
                <a:solidFill>
                  <a:schemeClr val="tx1"/>
                </a:solidFill>
                <a:latin typeface="+mn-lt"/>
                <a:ea typeface="+mn-ea"/>
                <a:cs typeface="+mn-cs"/>
              </a:rPr>
              <a:t>generic words</a:t>
            </a:r>
            <a:r>
              <a:rPr lang="en-US" sz="2400" dirty="0">
                <a:solidFill>
                  <a:schemeClr val="tx1"/>
                </a:solidFill>
                <a:latin typeface="+mn-lt"/>
                <a:ea typeface="+mn-ea"/>
                <a:cs typeface="+mn-cs"/>
              </a:rPr>
              <a:t>, such as cigarette or bicycle, simply because someone’s trademark includes such a term.</a:t>
            </a:r>
            <a:endParaRPr lang="en-US" sz="2400" dirty="0"/>
          </a:p>
          <a:p>
            <a:pPr>
              <a:buNone/>
            </a:pPr>
            <a:endParaRPr lang="en-US" dirty="0">
              <a:solidFill>
                <a:schemeClr val="tx1"/>
              </a:solidFill>
              <a:latin typeface="+mn-lt"/>
              <a:ea typeface="+mn-ea"/>
              <a:cs typeface="+mn-cs"/>
            </a:endParaRPr>
          </a:p>
          <a:p>
            <a:r>
              <a:rPr lang="en-US" dirty="0">
                <a:solidFill>
                  <a:schemeClr val="tx1"/>
                </a:solidFill>
                <a:latin typeface="+mn-lt"/>
                <a:ea typeface="+mn-ea"/>
                <a:cs typeface="+mn-cs"/>
              </a:rPr>
              <a:t> </a:t>
            </a:r>
          </a:p>
          <a:p>
            <a:endParaRPr lang="en-US" dirty="0"/>
          </a:p>
        </p:txBody>
      </p:sp>
    </p:spTree>
    <p:extLst>
      <p:ext uri="{BB962C8B-B14F-4D97-AF65-F5344CB8AC3E}">
        <p14:creationId xmlns:p14="http://schemas.microsoft.com/office/powerpoint/2010/main" val="5545331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latin typeface="+mj-lt"/>
                <a:ea typeface="+mj-ea"/>
                <a:cs typeface="+mj-cs"/>
              </a:rPr>
              <a:t>Trade Dress</a:t>
            </a:r>
            <a:endParaRPr lang="en-US" dirty="0"/>
          </a:p>
        </p:txBody>
      </p:sp>
      <p:sp>
        <p:nvSpPr>
          <p:cNvPr id="3" name="Content Placeholder 2"/>
          <p:cNvSpPr>
            <a:spLocks noGrp="1"/>
          </p:cNvSpPr>
          <p:nvPr>
            <p:ph idx="1"/>
          </p:nvPr>
        </p:nvSpPr>
        <p:spPr/>
        <p:txBody>
          <a:bodyPr/>
          <a:lstStyle/>
          <a:p>
            <a:pPr>
              <a:buNone/>
            </a:pPr>
            <a:r>
              <a:rPr lang="en-US" dirty="0">
                <a:solidFill>
                  <a:schemeClr val="tx1"/>
                </a:solidFill>
                <a:latin typeface="+mn-lt"/>
                <a:ea typeface="+mn-ea"/>
                <a:cs typeface="+mn-cs"/>
              </a:rPr>
              <a:t>The image and overall appearance of a product (</a:t>
            </a:r>
            <a:r>
              <a:rPr lang="en-US" i="1" dirty="0">
                <a:solidFill>
                  <a:schemeClr val="tx1"/>
                </a:solidFill>
                <a:latin typeface="+mn-lt"/>
                <a:ea typeface="+mn-ea"/>
                <a:cs typeface="+mn-cs"/>
              </a:rPr>
              <a:t>e.g.</a:t>
            </a:r>
            <a:r>
              <a:rPr lang="en-US" dirty="0">
                <a:solidFill>
                  <a:schemeClr val="tx1"/>
                </a:solidFill>
                <a:latin typeface="+mn-lt"/>
                <a:ea typeface="+mn-ea"/>
                <a:cs typeface="+mn-cs"/>
              </a:rPr>
              <a:t>, the distinctive decor, menu, layout, and style of service of a particular restaurant).</a:t>
            </a:r>
          </a:p>
          <a:p>
            <a:pPr>
              <a:buNone/>
            </a:pPr>
            <a:r>
              <a:rPr lang="en-US" dirty="0">
                <a:solidFill>
                  <a:schemeClr val="tx1"/>
                </a:solidFill>
                <a:latin typeface="+mn-lt"/>
                <a:ea typeface="+mn-ea"/>
                <a:cs typeface="+mn-cs"/>
              </a:rPr>
              <a:t> </a:t>
            </a:r>
          </a:p>
          <a:p>
            <a:pPr>
              <a:buNone/>
            </a:pPr>
            <a:r>
              <a:rPr lang="en-US" dirty="0">
                <a:solidFill>
                  <a:schemeClr val="tx1"/>
                </a:solidFill>
                <a:latin typeface="+mn-lt"/>
                <a:ea typeface="+mn-ea"/>
                <a:cs typeface="+mn-cs"/>
              </a:rPr>
              <a:t>Trade dress is afforded basically the same protection as a trademark.</a:t>
            </a:r>
          </a:p>
          <a:p>
            <a:endParaRPr lang="en-US" dirty="0"/>
          </a:p>
        </p:txBody>
      </p:sp>
    </p:spTree>
    <p:extLst>
      <p:ext uri="{BB962C8B-B14F-4D97-AF65-F5344CB8AC3E}">
        <p14:creationId xmlns:p14="http://schemas.microsoft.com/office/powerpoint/2010/main" val="3179774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585"/>
            <a:ext cx="7772400" cy="1143000"/>
          </a:xfrm>
        </p:spPr>
        <p:txBody>
          <a:bodyPr/>
          <a:lstStyle/>
          <a:p>
            <a:r>
              <a:rPr lang="en-US" b="1" dirty="0">
                <a:solidFill>
                  <a:schemeClr val="tx2"/>
                </a:solidFill>
                <a:latin typeface="+mj-lt"/>
                <a:ea typeface="+mj-ea"/>
                <a:cs typeface="+mj-cs"/>
              </a:rPr>
              <a:t>Counterfeit Goods</a:t>
            </a:r>
            <a:endParaRPr lang="en-US" dirty="0"/>
          </a:p>
        </p:txBody>
      </p:sp>
      <p:sp>
        <p:nvSpPr>
          <p:cNvPr id="3" name="Content Placeholder 2"/>
          <p:cNvSpPr>
            <a:spLocks noGrp="1"/>
          </p:cNvSpPr>
          <p:nvPr>
            <p:ph idx="1"/>
          </p:nvPr>
        </p:nvSpPr>
        <p:spPr>
          <a:xfrm>
            <a:off x="509954" y="990600"/>
            <a:ext cx="8610600" cy="5867400"/>
          </a:xfrm>
        </p:spPr>
        <p:txBody>
          <a:bodyPr/>
          <a:lstStyle/>
          <a:p>
            <a:pPr>
              <a:buNone/>
            </a:pPr>
            <a:r>
              <a:rPr lang="en-US" dirty="0">
                <a:solidFill>
                  <a:schemeClr val="tx1"/>
                </a:solidFill>
                <a:latin typeface="+mn-lt"/>
                <a:ea typeface="+mn-ea"/>
                <a:cs typeface="+mn-cs"/>
              </a:rPr>
              <a:t>Goods that copy or otherwise imitate trademarked goods may damage the value of the trademark and the trademark holder’s reputation and may pose health or safety risks to the consuming public. </a:t>
            </a:r>
          </a:p>
          <a:p>
            <a:pPr>
              <a:buNone/>
            </a:pPr>
            <a:endParaRPr lang="en-US" dirty="0"/>
          </a:p>
          <a:p>
            <a:pPr>
              <a:buNone/>
            </a:pPr>
            <a:r>
              <a:rPr lang="en-US" dirty="0">
                <a:solidFill>
                  <a:schemeClr val="tx1"/>
                </a:solidFill>
                <a:latin typeface="+mn-lt"/>
                <a:ea typeface="+mn-ea"/>
                <a:cs typeface="+mn-cs"/>
              </a:rPr>
              <a:t>In 2006, Congress enacted the </a:t>
            </a:r>
            <a:r>
              <a:rPr lang="en-US" b="1" dirty="0">
                <a:solidFill>
                  <a:schemeClr val="tx1"/>
                </a:solidFill>
                <a:latin typeface="+mn-lt"/>
                <a:ea typeface="+mn-ea"/>
                <a:cs typeface="+mn-cs"/>
              </a:rPr>
              <a:t>Stop Counterfeiting in Manufactured Goods Act</a:t>
            </a:r>
            <a:r>
              <a:rPr lang="en-US" dirty="0">
                <a:solidFill>
                  <a:schemeClr val="tx1"/>
                </a:solidFill>
                <a:latin typeface="+mn-lt"/>
                <a:ea typeface="+mn-ea"/>
                <a:cs typeface="+mn-cs"/>
              </a:rPr>
              <a:t> (SCMGA), criminalizing intentionally trafficking, or attempting to traffic in, counterfeit goods.</a:t>
            </a:r>
          </a:p>
          <a:p>
            <a:pPr>
              <a:buNone/>
            </a:pPr>
            <a:endParaRPr lang="en-US" dirty="0"/>
          </a:p>
        </p:txBody>
      </p:sp>
    </p:spTree>
    <p:extLst>
      <p:ext uri="{BB962C8B-B14F-4D97-AF65-F5344CB8AC3E}">
        <p14:creationId xmlns:p14="http://schemas.microsoft.com/office/powerpoint/2010/main" val="1387884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latin typeface="+mj-lt"/>
                <a:ea typeface="+mj-ea"/>
                <a:cs typeface="+mj-cs"/>
              </a:rPr>
              <a:t>CYBER MARKS</a:t>
            </a:r>
            <a:endParaRPr lang="en-US" dirty="0"/>
          </a:p>
        </p:txBody>
      </p:sp>
      <p:sp>
        <p:nvSpPr>
          <p:cNvPr id="3" name="Content Placeholder 2"/>
          <p:cNvSpPr>
            <a:spLocks noGrp="1"/>
          </p:cNvSpPr>
          <p:nvPr>
            <p:ph idx="1"/>
          </p:nvPr>
        </p:nvSpPr>
        <p:spPr>
          <a:xfrm>
            <a:off x="685800" y="1447800"/>
            <a:ext cx="7772400" cy="5410200"/>
          </a:xfrm>
        </p:spPr>
        <p:txBody>
          <a:bodyPr/>
          <a:lstStyle/>
          <a:p>
            <a:pPr>
              <a:buNone/>
            </a:pPr>
            <a:r>
              <a:rPr lang="en-US" dirty="0">
                <a:solidFill>
                  <a:schemeClr val="tx1"/>
                </a:solidFill>
                <a:latin typeface="+mn-lt"/>
                <a:ea typeface="+mn-ea"/>
                <a:cs typeface="+mn-cs"/>
              </a:rPr>
              <a:t>The </a:t>
            </a:r>
            <a:r>
              <a:rPr lang="en-US" b="1" dirty="0">
                <a:solidFill>
                  <a:schemeClr val="tx1"/>
                </a:solidFill>
                <a:latin typeface="+mn-lt"/>
                <a:ea typeface="+mn-ea"/>
                <a:cs typeface="+mn-cs"/>
              </a:rPr>
              <a:t>Internet Corporation for Assigned Names and Numbers</a:t>
            </a:r>
            <a:r>
              <a:rPr lang="en-US" dirty="0">
                <a:solidFill>
                  <a:schemeClr val="tx1"/>
                </a:solidFill>
                <a:latin typeface="+mn-lt"/>
                <a:ea typeface="+mn-ea"/>
                <a:cs typeface="+mn-cs"/>
              </a:rPr>
              <a:t> (ICANN) oversees the domain name system, accredits companies to register domain names, and manages an online arbitration system to resolve domain name disputes and approve online ADR providers.</a:t>
            </a:r>
          </a:p>
          <a:p>
            <a:pPr>
              <a:buNone/>
            </a:pP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1357507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85800"/>
            <a:ext cx="9220200" cy="4800600"/>
          </a:xfrm>
        </p:spPr>
        <p:txBody>
          <a:bodyPr>
            <a:noAutofit/>
          </a:bodyPr>
          <a:lstStyle/>
          <a:p>
            <a:pPr marL="0" indent="0">
              <a:buNone/>
            </a:pPr>
            <a:endParaRPr lang="en-US" sz="8800" dirty="0"/>
          </a:p>
          <a:p>
            <a:pPr marL="0" indent="0">
              <a:buNone/>
            </a:pPr>
            <a:r>
              <a:rPr lang="en-US" sz="8800" dirty="0"/>
              <a:t>INTENTIONAL</a:t>
            </a:r>
          </a:p>
          <a:p>
            <a:pPr marL="0" indent="0">
              <a:buNone/>
            </a:pPr>
            <a:r>
              <a:rPr lang="en-US" sz="8800" dirty="0"/>
              <a:t>TORTS</a:t>
            </a:r>
          </a:p>
          <a:p>
            <a:pPr marL="0" indent="0">
              <a:buNone/>
            </a:pPr>
            <a:r>
              <a:rPr lang="es-US" sz="4400" dirty="0">
                <a:hlinkClick r:id="rId2"/>
              </a:rPr>
              <a:t>PART ONE INTENTIONAL TORTS</a:t>
            </a:r>
            <a:endParaRPr lang="es-US" sz="4400" dirty="0"/>
          </a:p>
        </p:txBody>
      </p:sp>
    </p:spTree>
    <p:extLst>
      <p:ext uri="{BB962C8B-B14F-4D97-AF65-F5344CB8AC3E}">
        <p14:creationId xmlns:p14="http://schemas.microsoft.com/office/powerpoint/2010/main" val="22247228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solidFill>
                  <a:schemeClr val="tx2"/>
                </a:solidFill>
                <a:latin typeface="+mj-lt"/>
                <a:ea typeface="+mj-ea"/>
                <a:cs typeface="+mj-cs"/>
              </a:rPr>
              <a:t>Cybersquatting</a:t>
            </a:r>
            <a:endParaRPr lang="en-US" dirty="0"/>
          </a:p>
        </p:txBody>
      </p:sp>
      <p:sp>
        <p:nvSpPr>
          <p:cNvPr id="3" name="Content Placeholder 2"/>
          <p:cNvSpPr>
            <a:spLocks noGrp="1"/>
          </p:cNvSpPr>
          <p:nvPr>
            <p:ph idx="1"/>
          </p:nvPr>
        </p:nvSpPr>
        <p:spPr>
          <a:xfrm>
            <a:off x="685800" y="1447800"/>
            <a:ext cx="7772400" cy="5105400"/>
          </a:xfrm>
        </p:spPr>
        <p:txBody>
          <a:bodyPr>
            <a:normAutofit fontScale="92500" lnSpcReduction="10000"/>
          </a:bodyPr>
          <a:lstStyle/>
          <a:p>
            <a:pPr>
              <a:buNone/>
            </a:pPr>
            <a:r>
              <a:rPr lang="en-US" sz="3600" dirty="0"/>
              <a:t>R</a:t>
            </a:r>
            <a:r>
              <a:rPr lang="en-US" sz="3600" dirty="0">
                <a:solidFill>
                  <a:schemeClr val="tx1"/>
                </a:solidFill>
                <a:latin typeface="+mn-lt"/>
                <a:ea typeface="+mn-ea"/>
                <a:cs typeface="+mn-cs"/>
              </a:rPr>
              <a:t>egistering someone else’s name or trademark as a </a:t>
            </a:r>
            <a:r>
              <a:rPr lang="en-US" sz="3600" b="1" i="1" dirty="0">
                <a:solidFill>
                  <a:schemeClr val="tx1"/>
                </a:solidFill>
                <a:latin typeface="+mn-lt"/>
                <a:ea typeface="+mn-ea"/>
                <a:cs typeface="+mn-cs"/>
              </a:rPr>
              <a:t>domain name</a:t>
            </a:r>
            <a:r>
              <a:rPr lang="en-US" sz="3600" dirty="0">
                <a:solidFill>
                  <a:schemeClr val="tx1"/>
                </a:solidFill>
                <a:latin typeface="+mn-lt"/>
                <a:ea typeface="+mn-ea"/>
                <a:cs typeface="+mn-cs"/>
              </a:rPr>
              <a:t> (</a:t>
            </a:r>
            <a:r>
              <a:rPr lang="en-US" sz="3600" i="1" dirty="0">
                <a:solidFill>
                  <a:schemeClr val="tx1"/>
                </a:solidFill>
                <a:latin typeface="+mn-lt"/>
                <a:ea typeface="+mn-ea"/>
                <a:cs typeface="+mn-cs"/>
              </a:rPr>
              <a:t>i.e.</a:t>
            </a:r>
            <a:r>
              <a:rPr lang="en-US" sz="3600" dirty="0">
                <a:solidFill>
                  <a:schemeClr val="tx1"/>
                </a:solidFill>
                <a:latin typeface="+mn-lt"/>
                <a:ea typeface="+mn-ea"/>
                <a:cs typeface="+mn-cs"/>
              </a:rPr>
              <a:t>, Internet address), then offering to sell them the registered domain name. </a:t>
            </a:r>
            <a:r>
              <a:rPr lang="en-US" sz="3600" dirty="0">
                <a:solidFill>
                  <a:schemeClr val="tx1"/>
                </a:solidFill>
                <a:latin typeface="+mn-lt"/>
                <a:ea typeface="+mn-ea"/>
                <a:cs typeface="+mn-cs"/>
                <a:hlinkClick r:id="rId2"/>
              </a:rPr>
              <a:t>www.billgates.com</a:t>
            </a:r>
            <a:endParaRPr lang="en-US" sz="3600" dirty="0">
              <a:solidFill>
                <a:schemeClr val="tx1"/>
              </a:solidFill>
              <a:latin typeface="+mn-lt"/>
              <a:ea typeface="+mn-ea"/>
              <a:cs typeface="+mn-cs"/>
            </a:endParaRPr>
          </a:p>
          <a:p>
            <a:pPr>
              <a:buNone/>
            </a:pPr>
            <a:endParaRPr lang="en-US" sz="3600" dirty="0">
              <a:solidFill>
                <a:schemeClr val="tx1"/>
              </a:solidFill>
              <a:latin typeface="+mn-lt"/>
              <a:ea typeface="+mn-ea"/>
              <a:cs typeface="+mn-cs"/>
            </a:endParaRPr>
          </a:p>
          <a:p>
            <a:pPr>
              <a:buNone/>
            </a:pPr>
            <a:r>
              <a:rPr lang="en-US" sz="2400" dirty="0">
                <a:solidFill>
                  <a:schemeClr val="tx1"/>
                </a:solidFill>
                <a:latin typeface="+mn-lt"/>
                <a:ea typeface="+mn-ea"/>
                <a:cs typeface="+mn-cs"/>
              </a:rPr>
              <a:t>The </a:t>
            </a:r>
            <a:r>
              <a:rPr lang="en-US" sz="2400" b="1" dirty="0" err="1">
                <a:solidFill>
                  <a:schemeClr val="tx1"/>
                </a:solidFill>
                <a:latin typeface="+mn-lt"/>
                <a:ea typeface="+mn-ea"/>
                <a:cs typeface="+mn-cs"/>
              </a:rPr>
              <a:t>Anticybersquatting</a:t>
            </a:r>
            <a:r>
              <a:rPr lang="en-US" sz="2400" b="1" dirty="0">
                <a:solidFill>
                  <a:schemeClr val="tx1"/>
                </a:solidFill>
                <a:latin typeface="+mn-lt"/>
                <a:ea typeface="+mn-ea"/>
                <a:cs typeface="+mn-cs"/>
              </a:rPr>
              <a:t> Consumer Protection Act</a:t>
            </a:r>
            <a:r>
              <a:rPr lang="en-US" sz="2400" dirty="0">
                <a:solidFill>
                  <a:schemeClr val="tx1"/>
                </a:solidFill>
                <a:latin typeface="+mn-lt"/>
                <a:ea typeface="+mn-ea"/>
                <a:cs typeface="+mn-cs"/>
              </a:rPr>
              <a:t> (ACPA) makes it illegal for a person to “register, traffic in, or use” a domain name (1) if the name is identical or confusingly similar to another’s trademark and (2) if the person registering, trafficking in, or using the domain name does so with the </a:t>
            </a:r>
            <a:r>
              <a:rPr lang="en-US" sz="2400" b="1" dirty="0">
                <a:solidFill>
                  <a:schemeClr val="tx1"/>
                </a:solidFill>
                <a:latin typeface="+mn-lt"/>
                <a:ea typeface="+mn-ea"/>
                <a:cs typeface="+mn-cs"/>
              </a:rPr>
              <a:t>bad faith intent</a:t>
            </a:r>
            <a:r>
              <a:rPr lang="en-US" sz="2400" dirty="0">
                <a:solidFill>
                  <a:schemeClr val="tx1"/>
                </a:solidFill>
                <a:latin typeface="+mn-lt"/>
                <a:ea typeface="+mn-ea"/>
                <a:cs typeface="+mn-cs"/>
              </a:rPr>
              <a:t> to profit from its similarity to the other’s trademark.</a:t>
            </a:r>
          </a:p>
          <a:p>
            <a:endParaRPr lang="en-US" dirty="0"/>
          </a:p>
        </p:txBody>
      </p:sp>
    </p:spTree>
    <p:extLst>
      <p:ext uri="{BB962C8B-B14F-4D97-AF65-F5344CB8AC3E}">
        <p14:creationId xmlns:p14="http://schemas.microsoft.com/office/powerpoint/2010/main" val="26243575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cybermarks</a:t>
            </a:r>
            <a:endParaRPr lang="en-US" dirty="0"/>
          </a:p>
        </p:txBody>
      </p:sp>
      <p:sp>
        <p:nvSpPr>
          <p:cNvPr id="4" name="Content Placeholder 4"/>
          <p:cNvSpPr txBox="1">
            <a:spLocks/>
          </p:cNvSpPr>
          <p:nvPr/>
        </p:nvSpPr>
        <p:spPr>
          <a:xfrm>
            <a:off x="228600" y="1524000"/>
            <a:ext cx="8534400" cy="4953000"/>
          </a:xfrm>
          <a:prstGeom prst="rect">
            <a:avLst/>
          </a:prstGeom>
        </p:spPr>
        <p:txBody>
          <a:bodyPr vert="horz">
            <a:normAutofit/>
          </a:bodyPr>
          <a:lst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r>
              <a:rPr lang="en-US" dirty="0"/>
              <a:t>Domain Names.</a:t>
            </a:r>
          </a:p>
          <a:p>
            <a:pPr lvl="1"/>
            <a:r>
              <a:rPr lang="en-US" sz="4000" dirty="0"/>
              <a:t>Trademarks in Cyberspace (example: Nike.com).</a:t>
            </a:r>
          </a:p>
          <a:p>
            <a:pPr lvl="1"/>
            <a:r>
              <a:rPr lang="en-US" sz="4000" dirty="0"/>
              <a:t>Conflicts—ICANN. </a:t>
            </a:r>
          </a:p>
        </p:txBody>
      </p:sp>
      <p:sp>
        <p:nvSpPr>
          <p:cNvPr id="5" name="Rectangle 4"/>
          <p:cNvSpPr/>
          <p:nvPr/>
        </p:nvSpPr>
        <p:spPr>
          <a:xfrm>
            <a:off x="32327" y="5562600"/>
            <a:ext cx="7924800" cy="1200329"/>
          </a:xfrm>
          <a:prstGeom prst="rect">
            <a:avLst/>
          </a:prstGeom>
        </p:spPr>
        <p:txBody>
          <a:bodyPr wrap="square">
            <a:spAutoFit/>
          </a:bodyPr>
          <a:lstStyle/>
          <a:p>
            <a:r>
              <a:rPr lang="en-US" dirty="0"/>
              <a:t>Dilution in the Online World.</a:t>
            </a:r>
          </a:p>
          <a:p>
            <a:pPr lvl="1"/>
            <a:r>
              <a:rPr lang="en-US" dirty="0"/>
              <a:t>Trademarks can be diluted on the web.</a:t>
            </a:r>
          </a:p>
          <a:p>
            <a:pPr lvl="1"/>
            <a:r>
              <a:rPr lang="en-US" b="1" dirty="0"/>
              <a:t>CASE 5.2  </a:t>
            </a:r>
            <a:r>
              <a:rPr lang="en-US" i="1" dirty="0"/>
              <a:t>Hasbro, Inc. v. International Entertainment Group, Ltd. (1996). </a:t>
            </a:r>
            <a:r>
              <a:rPr lang="en-US" dirty="0"/>
              <a:t>Why did IEG violate Hasbro’s trademark “</a:t>
            </a:r>
            <a:r>
              <a:rPr lang="en-US" dirty="0" err="1"/>
              <a:t>Candyland</a:t>
            </a:r>
            <a:r>
              <a:rPr lang="en-US" dirty="0"/>
              <a: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808" y="4000500"/>
            <a:ext cx="7589837"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562600" y="4891126"/>
            <a:ext cx="2895600" cy="461665"/>
          </a:xfrm>
          <a:prstGeom prst="rect">
            <a:avLst/>
          </a:prstGeom>
        </p:spPr>
        <p:txBody>
          <a:bodyPr wrap="square">
            <a:spAutoFit/>
          </a:bodyPr>
          <a:lstStyle/>
          <a:p>
            <a:r>
              <a:rPr lang="en-US" sz="1200" dirty="0"/>
              <a:t>Model's Use of Playboy Marks on Web Site Does Not Infringe</a:t>
            </a:r>
          </a:p>
        </p:txBody>
      </p:sp>
    </p:spTree>
    <p:extLst>
      <p:ext uri="{BB962C8B-B14F-4D97-AF65-F5344CB8AC3E}">
        <p14:creationId xmlns:p14="http://schemas.microsoft.com/office/powerpoint/2010/main" val="545557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772400" cy="1066800"/>
          </a:xfrm>
        </p:spPr>
        <p:txBody>
          <a:bodyPr/>
          <a:lstStyle/>
          <a:p>
            <a:r>
              <a:rPr lang="en-US" b="1" dirty="0">
                <a:solidFill>
                  <a:schemeClr val="tx2"/>
                </a:solidFill>
                <a:latin typeface="+mj-lt"/>
                <a:ea typeface="+mj-ea"/>
                <a:cs typeface="+mj-cs"/>
              </a:rPr>
              <a:t>PATENTS</a:t>
            </a:r>
            <a:endParaRPr lang="en-US" dirty="0">
              <a:solidFill>
                <a:schemeClr val="tx2"/>
              </a:solidFill>
              <a:latin typeface="+mj-lt"/>
              <a:ea typeface="+mj-ea"/>
              <a:cs typeface="+mj-cs"/>
            </a:endParaRPr>
          </a:p>
        </p:txBody>
      </p:sp>
      <p:sp>
        <p:nvSpPr>
          <p:cNvPr id="3" name="Content Placeholder 2"/>
          <p:cNvSpPr>
            <a:spLocks noGrp="1"/>
          </p:cNvSpPr>
          <p:nvPr>
            <p:ph idx="1"/>
          </p:nvPr>
        </p:nvSpPr>
        <p:spPr>
          <a:xfrm>
            <a:off x="0" y="762000"/>
            <a:ext cx="9144000" cy="7924800"/>
          </a:xfrm>
        </p:spPr>
        <p:txBody>
          <a:bodyPr>
            <a:normAutofit/>
          </a:bodyPr>
          <a:lstStyle/>
          <a:p>
            <a:pPr>
              <a:buNone/>
            </a:pPr>
            <a:r>
              <a:rPr lang="en-US" sz="2800" dirty="0">
                <a:solidFill>
                  <a:schemeClr val="tx1"/>
                </a:solidFill>
              </a:rPr>
              <a:t>Grant from the government giving an inventor the </a:t>
            </a:r>
            <a:r>
              <a:rPr lang="en-US" sz="2800" b="1" dirty="0">
                <a:solidFill>
                  <a:schemeClr val="tx1"/>
                </a:solidFill>
              </a:rPr>
              <a:t>exclusive right</a:t>
            </a:r>
            <a:r>
              <a:rPr lang="en-US" sz="2800" dirty="0">
                <a:solidFill>
                  <a:schemeClr val="tx1"/>
                </a:solidFill>
              </a:rPr>
              <a:t> or privilege to </a:t>
            </a:r>
            <a:r>
              <a:rPr lang="en-US" sz="2800" b="1" dirty="0">
                <a:solidFill>
                  <a:schemeClr val="tx1"/>
                </a:solidFill>
              </a:rPr>
              <a:t>make, use, or sell</a:t>
            </a:r>
            <a:r>
              <a:rPr lang="en-US" sz="2800" dirty="0">
                <a:solidFill>
                  <a:schemeClr val="tx1"/>
                </a:solidFill>
              </a:rPr>
              <a:t> his invention for a set period of time.</a:t>
            </a:r>
          </a:p>
          <a:p>
            <a:pPr>
              <a:buNone/>
            </a:pPr>
            <a:endParaRPr lang="en-US" sz="2800" dirty="0">
              <a:solidFill>
                <a:schemeClr val="tx1"/>
              </a:solidFill>
            </a:endParaRPr>
          </a:p>
          <a:p>
            <a:pPr>
              <a:buNone/>
            </a:pPr>
            <a:r>
              <a:rPr lang="en-US" sz="2800" dirty="0">
                <a:solidFill>
                  <a:schemeClr val="tx1"/>
                </a:solidFill>
              </a:rPr>
              <a:t> Patent may protect a </a:t>
            </a:r>
            <a:r>
              <a:rPr lang="en-US" sz="2800" b="1" dirty="0">
                <a:solidFill>
                  <a:schemeClr val="tx1"/>
                </a:solidFill>
              </a:rPr>
              <a:t>product</a:t>
            </a:r>
            <a:r>
              <a:rPr lang="en-US" sz="2800" dirty="0">
                <a:solidFill>
                  <a:schemeClr val="tx1"/>
                </a:solidFill>
              </a:rPr>
              <a:t>, a </a:t>
            </a:r>
            <a:r>
              <a:rPr lang="en-US" sz="2800" b="1" dirty="0">
                <a:solidFill>
                  <a:schemeClr val="tx1"/>
                </a:solidFill>
              </a:rPr>
              <a:t>process</a:t>
            </a:r>
            <a:r>
              <a:rPr lang="en-US" sz="2800" dirty="0">
                <a:solidFill>
                  <a:schemeClr val="tx1"/>
                </a:solidFill>
              </a:rPr>
              <a:t>, or a </a:t>
            </a:r>
            <a:r>
              <a:rPr lang="en-US" sz="2800" b="1" dirty="0">
                <a:solidFill>
                  <a:schemeClr val="tx1"/>
                </a:solidFill>
              </a:rPr>
              <a:t>design</a:t>
            </a:r>
            <a:r>
              <a:rPr lang="en-US" sz="2800" dirty="0">
                <a:solidFill>
                  <a:schemeClr val="tx1"/>
                </a:solidFill>
              </a:rPr>
              <a:t>.</a:t>
            </a:r>
          </a:p>
          <a:p>
            <a:pPr>
              <a:buNone/>
            </a:pPr>
            <a:endParaRPr lang="en-US" sz="2800" dirty="0">
              <a:solidFill>
                <a:schemeClr val="tx1"/>
              </a:solidFill>
            </a:endParaRPr>
          </a:p>
          <a:p>
            <a:pPr marL="0" indent="0">
              <a:buNone/>
            </a:pPr>
            <a:r>
              <a:rPr lang="en-US" sz="2800" dirty="0">
                <a:solidFill>
                  <a:schemeClr val="tx1"/>
                </a:solidFill>
              </a:rPr>
              <a:t>Must convince the U.S. Patent and Trademark Office that the product, process, or design is </a:t>
            </a:r>
            <a:r>
              <a:rPr lang="en-US" sz="2800" b="1" dirty="0">
                <a:solidFill>
                  <a:schemeClr val="tx1"/>
                </a:solidFill>
              </a:rPr>
              <a:t>genuine</a:t>
            </a:r>
            <a:r>
              <a:rPr lang="en-US" sz="2800" dirty="0">
                <a:solidFill>
                  <a:schemeClr val="tx1"/>
                </a:solidFill>
              </a:rPr>
              <a:t>, </a:t>
            </a:r>
            <a:r>
              <a:rPr lang="en-US" sz="2800" b="1" dirty="0">
                <a:solidFill>
                  <a:schemeClr val="tx1"/>
                </a:solidFill>
              </a:rPr>
              <a:t>novel</a:t>
            </a:r>
            <a:r>
              <a:rPr lang="en-US" sz="2800" dirty="0">
                <a:solidFill>
                  <a:schemeClr val="tx1"/>
                </a:solidFill>
              </a:rPr>
              <a:t>, </a:t>
            </a:r>
            <a:r>
              <a:rPr lang="en-US" sz="2800" b="1" dirty="0">
                <a:solidFill>
                  <a:schemeClr val="tx1"/>
                </a:solidFill>
              </a:rPr>
              <a:t>useful</a:t>
            </a:r>
            <a:r>
              <a:rPr lang="en-US" sz="2800" dirty="0">
                <a:solidFill>
                  <a:schemeClr val="tx1"/>
                </a:solidFill>
              </a:rPr>
              <a:t>, and </a:t>
            </a:r>
            <a:r>
              <a:rPr lang="en-US" sz="2800" b="1" dirty="0">
                <a:solidFill>
                  <a:schemeClr val="tx1"/>
                </a:solidFill>
              </a:rPr>
              <a:t>not obvious</a:t>
            </a:r>
            <a:r>
              <a:rPr lang="en-US" sz="2800" dirty="0">
                <a:solidFill>
                  <a:schemeClr val="tx1"/>
                </a:solidFill>
              </a:rPr>
              <a:t> in light of current technology.</a:t>
            </a:r>
          </a:p>
          <a:p>
            <a:pPr marL="0" indent="0">
              <a:buNone/>
            </a:pPr>
            <a:endParaRPr lang="en-US" sz="2800" dirty="0">
              <a:solidFill>
                <a:schemeClr val="tx1"/>
              </a:solidFill>
            </a:endParaRPr>
          </a:p>
          <a:p>
            <a:pPr marL="0" indent="0">
              <a:buNone/>
            </a:pPr>
            <a:r>
              <a:rPr lang="en-US" sz="2800" dirty="0">
                <a:solidFill>
                  <a:schemeClr val="tx1"/>
                </a:solidFill>
              </a:rPr>
              <a:t>Good for 20 years from the date Patent Application is filed.</a:t>
            </a:r>
          </a:p>
          <a:p>
            <a:pPr marL="0" indent="0">
              <a:buNone/>
            </a:pPr>
            <a:r>
              <a:rPr lang="en-US" dirty="0">
                <a:solidFill>
                  <a:schemeClr val="tx1"/>
                </a:solidFill>
              </a:rPr>
              <a:t> </a:t>
            </a:r>
          </a:p>
          <a:p>
            <a:pPr marL="0" indent="0">
              <a:buNone/>
            </a:pPr>
            <a:endParaRPr lang="en-US" dirty="0">
              <a:solidFill>
                <a:schemeClr val="tx1"/>
              </a:solidFill>
              <a:latin typeface="+mn-lt"/>
              <a:ea typeface="+mn-ea"/>
              <a:cs typeface="+mn-cs"/>
            </a:endParaRPr>
          </a:p>
          <a:p>
            <a:pPr marL="0" indent="0">
              <a:buNone/>
            </a:pPr>
            <a:endParaRPr lang="en-US" dirty="0">
              <a:solidFill>
                <a:schemeClr val="tx1"/>
              </a:solidFill>
              <a:latin typeface="+mn-lt"/>
              <a:ea typeface="+mn-ea"/>
              <a:cs typeface="+mn-cs"/>
            </a:endParaRPr>
          </a:p>
        </p:txBody>
      </p:sp>
    </p:spTree>
    <p:extLst>
      <p:ext uri="{BB962C8B-B14F-4D97-AF65-F5344CB8AC3E}">
        <p14:creationId xmlns:p14="http://schemas.microsoft.com/office/powerpoint/2010/main" val="28745359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latin typeface="+mj-lt"/>
                <a:ea typeface="+mj-ea"/>
                <a:cs typeface="+mj-cs"/>
              </a:rPr>
              <a:t>Patent Infringement</a:t>
            </a:r>
            <a:endParaRPr lang="en-US" dirty="0"/>
          </a:p>
        </p:txBody>
      </p:sp>
      <p:sp>
        <p:nvSpPr>
          <p:cNvPr id="3" name="Content Placeholder 2"/>
          <p:cNvSpPr>
            <a:spLocks noGrp="1"/>
          </p:cNvSpPr>
          <p:nvPr>
            <p:ph idx="1"/>
          </p:nvPr>
        </p:nvSpPr>
        <p:spPr>
          <a:xfrm>
            <a:off x="242454" y="1295400"/>
            <a:ext cx="8686800" cy="4525963"/>
          </a:xfrm>
        </p:spPr>
        <p:txBody>
          <a:bodyPr>
            <a:normAutofit fontScale="85000" lnSpcReduction="20000"/>
          </a:bodyPr>
          <a:lstStyle/>
          <a:p>
            <a:pPr marL="0" indent="0">
              <a:buNone/>
            </a:pPr>
            <a:r>
              <a:rPr lang="en-US" sz="5400" dirty="0">
                <a:solidFill>
                  <a:schemeClr val="tx1"/>
                </a:solidFill>
                <a:latin typeface="+mn-lt"/>
                <a:ea typeface="+mn-ea"/>
                <a:cs typeface="+mn-cs"/>
              </a:rPr>
              <a:t>Making, using, or selling another person’s patented product, process, or design without permission</a:t>
            </a:r>
            <a:r>
              <a:rPr lang="en-US" sz="5400" dirty="0">
                <a:solidFill>
                  <a:schemeClr val="tx1"/>
                </a:solidFill>
              </a:rPr>
              <a:t>. Remedies for Patent Infringement;</a:t>
            </a:r>
          </a:p>
          <a:p>
            <a:pPr>
              <a:buFont typeface="Wingdings" pitchFamily="2" charset="2"/>
              <a:buChar char="v"/>
            </a:pPr>
            <a:r>
              <a:rPr lang="en-US" sz="3300" dirty="0">
                <a:solidFill>
                  <a:schemeClr val="tx1"/>
                </a:solidFill>
              </a:rPr>
              <a:t>Injunction.</a:t>
            </a:r>
          </a:p>
          <a:p>
            <a:pPr>
              <a:buFont typeface="Wingdings" pitchFamily="2" charset="2"/>
              <a:buChar char="v"/>
            </a:pPr>
            <a:r>
              <a:rPr lang="en-US" sz="3300" dirty="0">
                <a:solidFill>
                  <a:schemeClr val="tx1"/>
                </a:solidFill>
              </a:rPr>
              <a:t>Damages for royalties.</a:t>
            </a:r>
          </a:p>
          <a:p>
            <a:pPr>
              <a:buFont typeface="Wingdings" pitchFamily="2" charset="2"/>
              <a:buChar char="v"/>
            </a:pPr>
            <a:r>
              <a:rPr lang="en-US" sz="3300" dirty="0">
                <a:solidFill>
                  <a:schemeClr val="tx1"/>
                </a:solidFill>
              </a:rPr>
              <a:t>Reimbursement for attorney’s fees and costs</a:t>
            </a:r>
          </a:p>
          <a:p>
            <a:endParaRPr lang="en-US" dirty="0"/>
          </a:p>
        </p:txBody>
      </p:sp>
      <p:sp>
        <p:nvSpPr>
          <p:cNvPr id="4" name="Rectangle 3"/>
          <p:cNvSpPr/>
          <p:nvPr/>
        </p:nvSpPr>
        <p:spPr>
          <a:xfrm>
            <a:off x="6927" y="5638800"/>
            <a:ext cx="8915400" cy="923330"/>
          </a:xfrm>
          <a:prstGeom prst="rect">
            <a:avLst/>
          </a:prstGeom>
        </p:spPr>
        <p:txBody>
          <a:bodyPr wrap="square">
            <a:spAutoFit/>
          </a:bodyPr>
          <a:lstStyle/>
          <a:p>
            <a:r>
              <a:rPr lang="en-US" dirty="0"/>
              <a:t>Patent Databases.</a:t>
            </a:r>
          </a:p>
          <a:p>
            <a:pPr lvl="1">
              <a:spcBef>
                <a:spcPts val="0"/>
              </a:spcBef>
            </a:pPr>
            <a:r>
              <a:rPr lang="en-US" dirty="0"/>
              <a:t>USPTO.gov</a:t>
            </a:r>
          </a:p>
          <a:p>
            <a:pPr lvl="1">
              <a:spcBef>
                <a:spcPts val="0"/>
              </a:spcBef>
            </a:pPr>
            <a:r>
              <a:rPr lang="en-US" dirty="0"/>
              <a:t>EPO.org</a:t>
            </a:r>
          </a:p>
        </p:txBody>
      </p:sp>
    </p:spTree>
    <p:extLst>
      <p:ext uri="{BB962C8B-B14F-4D97-AF65-F5344CB8AC3E}">
        <p14:creationId xmlns:p14="http://schemas.microsoft.com/office/powerpoint/2010/main" val="2182947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7772400" cy="762000"/>
          </a:xfrm>
        </p:spPr>
        <p:txBody>
          <a:bodyPr/>
          <a:lstStyle/>
          <a:p>
            <a:r>
              <a:rPr lang="en-US" b="1" dirty="0">
                <a:solidFill>
                  <a:schemeClr val="tx2"/>
                </a:solidFill>
                <a:latin typeface="+mj-lt"/>
                <a:ea typeface="+mj-ea"/>
                <a:cs typeface="+mj-cs"/>
              </a:rPr>
              <a:t>COPYRIGHTS</a:t>
            </a:r>
            <a:endParaRPr lang="en-US" dirty="0"/>
          </a:p>
        </p:txBody>
      </p:sp>
      <p:sp>
        <p:nvSpPr>
          <p:cNvPr id="3" name="Content Placeholder 2"/>
          <p:cNvSpPr>
            <a:spLocks noGrp="1"/>
          </p:cNvSpPr>
          <p:nvPr>
            <p:ph idx="1"/>
          </p:nvPr>
        </p:nvSpPr>
        <p:spPr>
          <a:xfrm>
            <a:off x="5862" y="533400"/>
            <a:ext cx="9296400" cy="6477000"/>
          </a:xfrm>
        </p:spPr>
        <p:txBody>
          <a:bodyPr>
            <a:normAutofit fontScale="85000" lnSpcReduction="20000"/>
          </a:bodyPr>
          <a:lstStyle/>
          <a:p>
            <a:pPr marL="0" indent="0">
              <a:buNone/>
            </a:pPr>
            <a:r>
              <a:rPr lang="en-US" dirty="0">
                <a:solidFill>
                  <a:schemeClr val="tx1"/>
                </a:solidFill>
                <a:latin typeface="+mn-lt"/>
                <a:ea typeface="+mn-ea"/>
                <a:cs typeface="+mn-cs"/>
              </a:rPr>
              <a:t>The exclusive right of an author to publish, print, or sell a product of her intellect for a certain period of time. </a:t>
            </a:r>
            <a:r>
              <a:rPr lang="en-US" dirty="0">
                <a:solidFill>
                  <a:schemeClr val="tx1"/>
                </a:solidFill>
              </a:rPr>
              <a:t>Copyright protection is for a limited term. For works created after January 1, 1978, copyrights last for 70 years after the death of the author. For works "made for hire" (covering the usual type of work owned by a small business), the copyright lasts for a term of 95 years from the year of its first publication or a term of 120 years from the year of its creation, whichever expires first. </a:t>
            </a:r>
            <a:endParaRPr lang="en-US" dirty="0">
              <a:solidFill>
                <a:schemeClr val="tx1"/>
              </a:solidFill>
              <a:latin typeface="+mn-lt"/>
              <a:ea typeface="+mn-ea"/>
              <a:cs typeface="+mn-cs"/>
            </a:endParaRPr>
          </a:p>
          <a:p>
            <a:pPr marL="0" indent="0">
              <a:buNone/>
            </a:pPr>
            <a:endParaRPr lang="en-US" dirty="0">
              <a:solidFill>
                <a:schemeClr val="tx1"/>
              </a:solidFill>
            </a:endParaRPr>
          </a:p>
          <a:p>
            <a:pPr marL="0" indent="0">
              <a:buNone/>
            </a:pPr>
            <a:r>
              <a:rPr lang="en-US" dirty="0">
                <a:solidFill>
                  <a:schemeClr val="tx1"/>
                </a:solidFill>
                <a:latin typeface="+mn-lt"/>
                <a:ea typeface="+mn-ea"/>
                <a:cs typeface="+mn-cs"/>
              </a:rPr>
              <a:t>Work must be </a:t>
            </a:r>
            <a:r>
              <a:rPr lang="en-US" b="1" dirty="0">
                <a:solidFill>
                  <a:schemeClr val="tx1"/>
                </a:solidFill>
                <a:latin typeface="+mn-lt"/>
                <a:ea typeface="+mn-ea"/>
                <a:cs typeface="+mn-cs"/>
              </a:rPr>
              <a:t>original</a:t>
            </a:r>
            <a:r>
              <a:rPr lang="en-US" dirty="0">
                <a:solidFill>
                  <a:schemeClr val="tx1"/>
                </a:solidFill>
                <a:latin typeface="+mn-lt"/>
                <a:ea typeface="+mn-ea"/>
                <a:cs typeface="+mn-cs"/>
              </a:rPr>
              <a:t> and constitute a(n):</a:t>
            </a:r>
          </a:p>
          <a:p>
            <a:pPr marL="0" indent="0">
              <a:buNone/>
            </a:pPr>
            <a:r>
              <a:rPr lang="en-US" dirty="0">
                <a:solidFill>
                  <a:schemeClr val="tx1"/>
                </a:solidFill>
                <a:latin typeface="+mn-lt"/>
                <a:ea typeface="+mn-ea"/>
                <a:cs typeface="+mn-cs"/>
              </a:rPr>
              <a:t>(1)	literary, musical, or dramatic work, </a:t>
            </a:r>
          </a:p>
          <a:p>
            <a:pPr marL="0" indent="0">
              <a:buNone/>
            </a:pPr>
            <a:r>
              <a:rPr lang="en-US" dirty="0">
                <a:solidFill>
                  <a:schemeClr val="tx1"/>
                </a:solidFill>
                <a:latin typeface="+mn-lt"/>
                <a:ea typeface="+mn-ea"/>
                <a:cs typeface="+mn-cs"/>
              </a:rPr>
              <a:t>(2)	pantomime or choreographic work,</a:t>
            </a:r>
          </a:p>
          <a:p>
            <a:pPr marL="0" indent="0">
              <a:buNone/>
            </a:pPr>
            <a:r>
              <a:rPr lang="en-US" dirty="0">
                <a:solidFill>
                  <a:schemeClr val="tx1"/>
                </a:solidFill>
                <a:latin typeface="+mn-lt"/>
                <a:ea typeface="+mn-ea"/>
                <a:cs typeface="+mn-cs"/>
              </a:rPr>
              <a:t>(3)	pictorial, graphic, or sculptural work,</a:t>
            </a:r>
          </a:p>
          <a:p>
            <a:pPr marL="0" indent="0">
              <a:buNone/>
            </a:pPr>
            <a:r>
              <a:rPr lang="en-US" dirty="0">
                <a:solidFill>
                  <a:schemeClr val="tx1"/>
                </a:solidFill>
                <a:latin typeface="+mn-lt"/>
                <a:ea typeface="+mn-ea"/>
                <a:cs typeface="+mn-cs"/>
              </a:rPr>
              <a:t>(4)	motion picture or audiovisual work,</a:t>
            </a:r>
          </a:p>
          <a:p>
            <a:pPr marL="0" indent="0">
              <a:buNone/>
            </a:pPr>
            <a:r>
              <a:rPr lang="en-US" dirty="0">
                <a:solidFill>
                  <a:schemeClr val="tx1"/>
                </a:solidFill>
                <a:latin typeface="+mn-lt"/>
                <a:ea typeface="+mn-ea"/>
                <a:cs typeface="+mn-cs"/>
              </a:rPr>
              <a:t>(5)	sound recording, or</a:t>
            </a:r>
          </a:p>
          <a:p>
            <a:pPr marL="0" indent="0">
              <a:buNone/>
            </a:pPr>
            <a:r>
              <a:rPr lang="en-US" dirty="0">
                <a:solidFill>
                  <a:schemeClr val="tx1"/>
                </a:solidFill>
                <a:latin typeface="+mn-lt"/>
                <a:ea typeface="+mn-ea"/>
                <a:cs typeface="+mn-cs"/>
              </a:rPr>
              <a:t>(6)	architectural work.   </a:t>
            </a:r>
          </a:p>
          <a:p>
            <a:pPr marL="0" indent="0">
              <a:buNone/>
            </a:pPr>
            <a:endParaRPr lang="en-US" dirty="0">
              <a:solidFill>
                <a:schemeClr val="tx1"/>
              </a:solidFill>
              <a:latin typeface="+mn-lt"/>
              <a:ea typeface="+mn-ea"/>
              <a:cs typeface="+mn-cs"/>
            </a:endParaRPr>
          </a:p>
          <a:p>
            <a:pPr marL="0" indent="0">
              <a:buNone/>
            </a:pPr>
            <a:endParaRPr lang="en-US" dirty="0">
              <a:solidFill>
                <a:schemeClr val="tx1"/>
              </a:solidFill>
              <a:latin typeface="+mn-lt"/>
              <a:ea typeface="+mn-ea"/>
              <a:cs typeface="+mn-cs"/>
            </a:endParaRPr>
          </a:p>
        </p:txBody>
      </p:sp>
    </p:spTree>
    <p:extLst>
      <p:ext uri="{BB962C8B-B14F-4D97-AF65-F5344CB8AC3E}">
        <p14:creationId xmlns:p14="http://schemas.microsoft.com/office/powerpoint/2010/main" val="364284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914400"/>
          </a:xfrm>
        </p:spPr>
        <p:txBody>
          <a:bodyPr>
            <a:normAutofit fontScale="90000"/>
          </a:bodyPr>
          <a:lstStyle/>
          <a:p>
            <a:r>
              <a:rPr lang="en-US" sz="4000" b="1" dirty="0">
                <a:solidFill>
                  <a:schemeClr val="tx2"/>
                </a:solidFill>
                <a:latin typeface="+mj-lt"/>
                <a:ea typeface="+mj-ea"/>
                <a:cs typeface="+mj-cs"/>
              </a:rPr>
              <a:t>COPYRIGHT INFRINGEMENT</a:t>
            </a:r>
            <a:br>
              <a:rPr lang="en-US" sz="4000" b="1" dirty="0">
                <a:solidFill>
                  <a:schemeClr val="tx2"/>
                </a:solidFill>
                <a:latin typeface="+mj-lt"/>
                <a:ea typeface="+mj-ea"/>
                <a:cs typeface="+mj-cs"/>
              </a:rPr>
            </a:br>
            <a:r>
              <a:rPr lang="en-US" sz="4000" b="1" dirty="0">
                <a:solidFill>
                  <a:schemeClr val="tx2"/>
                </a:solidFill>
                <a:latin typeface="+mj-lt"/>
                <a:ea typeface="+mj-ea"/>
                <a:cs typeface="+mj-cs"/>
                <a:hlinkClick r:id="rId2"/>
              </a:rPr>
              <a:t>FIVE MYTHS</a:t>
            </a:r>
            <a:endParaRPr lang="en-US" dirty="0"/>
          </a:p>
        </p:txBody>
      </p:sp>
      <p:sp>
        <p:nvSpPr>
          <p:cNvPr id="3" name="Content Placeholder 2"/>
          <p:cNvSpPr>
            <a:spLocks noGrp="1"/>
          </p:cNvSpPr>
          <p:nvPr>
            <p:ph idx="1"/>
          </p:nvPr>
        </p:nvSpPr>
        <p:spPr>
          <a:xfrm>
            <a:off x="0" y="990600"/>
            <a:ext cx="9144000" cy="5867400"/>
          </a:xfrm>
        </p:spPr>
        <p:txBody>
          <a:bodyPr>
            <a:normAutofit/>
          </a:bodyPr>
          <a:lstStyle/>
          <a:p>
            <a:r>
              <a:rPr lang="en-US" dirty="0">
                <a:solidFill>
                  <a:schemeClr val="tx1"/>
                </a:solidFill>
                <a:latin typeface="+mn-lt"/>
                <a:ea typeface="+mn-ea"/>
                <a:cs typeface="+mn-cs"/>
              </a:rPr>
              <a:t>A copyright grants its holder control over his or her creation  same as a patent or trademark; but limited to </a:t>
            </a:r>
            <a:r>
              <a:rPr lang="en-US" b="1" dirty="0">
                <a:solidFill>
                  <a:schemeClr val="tx1"/>
                </a:solidFill>
                <a:latin typeface="+mn-lt"/>
                <a:ea typeface="+mn-ea"/>
                <a:cs typeface="+mn-cs"/>
              </a:rPr>
              <a:t>works of art, literature, music, and other forms of authorship</a:t>
            </a:r>
            <a:r>
              <a:rPr lang="en-US" dirty="0">
                <a:solidFill>
                  <a:schemeClr val="tx1"/>
                </a:solidFill>
                <a:latin typeface="+mn-lt"/>
                <a:ea typeface="+mn-ea"/>
                <a:cs typeface="+mn-cs"/>
              </a:rPr>
              <a:t> (</a:t>
            </a:r>
            <a:r>
              <a:rPr lang="en-US" i="1" dirty="0">
                <a:solidFill>
                  <a:schemeClr val="tx1"/>
                </a:solidFill>
                <a:latin typeface="+mn-lt"/>
                <a:ea typeface="+mn-ea"/>
                <a:cs typeface="+mn-cs"/>
              </a:rPr>
              <a:t>e.g.</a:t>
            </a:r>
            <a:r>
              <a:rPr lang="en-US" dirty="0">
                <a:solidFill>
                  <a:schemeClr val="tx1"/>
                </a:solidFill>
                <a:latin typeface="+mn-lt"/>
                <a:ea typeface="+mn-ea"/>
                <a:cs typeface="+mn-cs"/>
              </a:rPr>
              <a:t>, computer programs).</a:t>
            </a:r>
          </a:p>
          <a:p>
            <a:pPr>
              <a:buNone/>
            </a:pPr>
            <a:r>
              <a:rPr lang="en-US" b="1" dirty="0">
                <a:solidFill>
                  <a:schemeClr val="tx1"/>
                </a:solidFill>
                <a:latin typeface="+mn-lt"/>
                <a:ea typeface="+mn-ea"/>
                <a:cs typeface="+mn-cs"/>
              </a:rPr>
              <a:t>Copyright Infringement</a:t>
            </a:r>
            <a:r>
              <a:rPr lang="en-US" dirty="0">
                <a:solidFill>
                  <a:schemeClr val="tx1"/>
                </a:solidFill>
                <a:latin typeface="+mn-lt"/>
                <a:ea typeface="+mn-ea"/>
                <a:cs typeface="+mn-cs"/>
              </a:rPr>
              <a:t>: Using a copyrighted form or expression of an idea, even with slight variations, without permission. </a:t>
            </a:r>
          </a:p>
          <a:p>
            <a:pPr>
              <a:buNone/>
            </a:pPr>
            <a:r>
              <a:rPr lang="en-US" b="1" dirty="0">
                <a:solidFill>
                  <a:schemeClr val="tx1"/>
                </a:solidFill>
                <a:latin typeface="+mn-lt"/>
                <a:ea typeface="+mn-ea"/>
                <a:cs typeface="+mn-cs"/>
              </a:rPr>
              <a:t>“Fair Use” Doctrine</a:t>
            </a:r>
            <a:r>
              <a:rPr lang="en-US" dirty="0">
                <a:solidFill>
                  <a:schemeClr val="tx1"/>
                </a:solidFill>
                <a:latin typeface="+mn-lt"/>
                <a:ea typeface="+mn-ea"/>
                <a:cs typeface="+mn-cs"/>
              </a:rPr>
              <a:t>: statutory defense to a claim of copyright infringement for reproduction for purposes of </a:t>
            </a:r>
            <a:r>
              <a:rPr lang="en-US" b="1" dirty="0">
                <a:solidFill>
                  <a:schemeClr val="tx1"/>
                </a:solidFill>
                <a:latin typeface="+mn-lt"/>
                <a:ea typeface="+mn-ea"/>
                <a:cs typeface="+mn-cs"/>
              </a:rPr>
              <a:t>criticism</a:t>
            </a:r>
            <a:r>
              <a:rPr lang="en-US" dirty="0">
                <a:solidFill>
                  <a:schemeClr val="tx1"/>
                </a:solidFill>
                <a:latin typeface="+mn-lt"/>
                <a:ea typeface="+mn-ea"/>
                <a:cs typeface="+mn-cs"/>
              </a:rPr>
              <a:t>, </a:t>
            </a:r>
            <a:r>
              <a:rPr lang="en-US" b="1" dirty="0">
                <a:solidFill>
                  <a:schemeClr val="tx1"/>
                </a:solidFill>
                <a:latin typeface="+mn-lt"/>
                <a:ea typeface="+mn-ea"/>
                <a:cs typeface="+mn-cs"/>
              </a:rPr>
              <a:t>commentary</a:t>
            </a:r>
            <a:r>
              <a:rPr lang="en-US" dirty="0">
                <a:solidFill>
                  <a:schemeClr val="tx1"/>
                </a:solidFill>
                <a:latin typeface="+mn-lt"/>
                <a:ea typeface="+mn-ea"/>
                <a:cs typeface="+mn-cs"/>
              </a:rPr>
              <a:t>, </a:t>
            </a:r>
            <a:r>
              <a:rPr lang="en-US" b="1" dirty="0">
                <a:solidFill>
                  <a:schemeClr val="tx1"/>
                </a:solidFill>
                <a:latin typeface="+mn-lt"/>
                <a:ea typeface="+mn-ea"/>
                <a:cs typeface="+mn-cs"/>
              </a:rPr>
              <a:t>news reporting</a:t>
            </a:r>
            <a:r>
              <a:rPr lang="en-US" dirty="0">
                <a:solidFill>
                  <a:schemeClr val="tx1"/>
                </a:solidFill>
                <a:latin typeface="+mn-lt"/>
                <a:ea typeface="+mn-ea"/>
                <a:cs typeface="+mn-cs"/>
              </a:rPr>
              <a:t>, </a:t>
            </a:r>
            <a:r>
              <a:rPr lang="en-US" b="1" dirty="0">
                <a:solidFill>
                  <a:schemeClr val="tx1"/>
                </a:solidFill>
                <a:latin typeface="+mn-lt"/>
                <a:ea typeface="+mn-ea"/>
                <a:cs typeface="+mn-cs"/>
              </a:rPr>
              <a:t>teaching</a:t>
            </a:r>
            <a:r>
              <a:rPr lang="en-US" dirty="0">
                <a:solidFill>
                  <a:schemeClr val="tx1"/>
                </a:solidFill>
                <a:latin typeface="+mn-lt"/>
                <a:ea typeface="+mn-ea"/>
                <a:cs typeface="+mn-cs"/>
              </a:rPr>
              <a:t>, </a:t>
            </a:r>
            <a:r>
              <a:rPr lang="en-US" b="1" dirty="0">
                <a:solidFill>
                  <a:schemeClr val="tx1"/>
                </a:solidFill>
                <a:latin typeface="+mn-lt"/>
                <a:ea typeface="+mn-ea"/>
                <a:cs typeface="+mn-cs"/>
              </a:rPr>
              <a:t>scholarship</a:t>
            </a:r>
            <a:r>
              <a:rPr lang="en-US" dirty="0">
                <a:solidFill>
                  <a:schemeClr val="tx1"/>
                </a:solidFill>
                <a:latin typeface="+mn-lt"/>
                <a:ea typeface="+mn-ea"/>
                <a:cs typeface="+mn-cs"/>
              </a:rPr>
              <a:t>, or </a:t>
            </a:r>
            <a:r>
              <a:rPr lang="en-US" b="1" dirty="0">
                <a:solidFill>
                  <a:schemeClr val="tx1"/>
                </a:solidFill>
                <a:latin typeface="+mn-lt"/>
                <a:ea typeface="+mn-ea"/>
                <a:cs typeface="+mn-cs"/>
              </a:rPr>
              <a:t>research</a:t>
            </a:r>
            <a:r>
              <a:rPr lang="en-US" dirty="0">
                <a:solidFill>
                  <a:schemeClr val="tx1"/>
                </a:solidFill>
                <a:latin typeface="+mn-lt"/>
                <a:ea typeface="+mn-ea"/>
                <a:cs typeface="+mn-cs"/>
              </a:rPr>
              <a:t>.</a:t>
            </a:r>
          </a:p>
          <a:p>
            <a:endParaRPr lang="en-US" dirty="0"/>
          </a:p>
        </p:txBody>
      </p:sp>
    </p:spTree>
    <p:extLst>
      <p:ext uri="{BB962C8B-B14F-4D97-AF65-F5344CB8AC3E}">
        <p14:creationId xmlns:p14="http://schemas.microsoft.com/office/powerpoint/2010/main" val="2311533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219200"/>
          </a:xfrm>
        </p:spPr>
        <p:txBody>
          <a:bodyPr/>
          <a:lstStyle/>
          <a:p>
            <a:r>
              <a:rPr lang="en-US" sz="2800" b="1" dirty="0">
                <a:solidFill>
                  <a:schemeClr val="tx2"/>
                </a:solidFill>
                <a:latin typeface="+mj-lt"/>
                <a:ea typeface="+mj-ea"/>
                <a:cs typeface="+mj-cs"/>
              </a:rPr>
              <a:t>COPYRIGHTS IN DIGITAL INFORMATION</a:t>
            </a:r>
            <a:endParaRPr lang="en-US" sz="2800" dirty="0"/>
          </a:p>
        </p:txBody>
      </p:sp>
      <p:sp>
        <p:nvSpPr>
          <p:cNvPr id="3" name="Content Placeholder 2"/>
          <p:cNvSpPr>
            <a:spLocks noGrp="1"/>
          </p:cNvSpPr>
          <p:nvPr>
            <p:ph idx="1"/>
          </p:nvPr>
        </p:nvSpPr>
        <p:spPr>
          <a:xfrm>
            <a:off x="685800" y="914400"/>
            <a:ext cx="7772400" cy="5181600"/>
          </a:xfrm>
        </p:spPr>
        <p:txBody>
          <a:bodyPr/>
          <a:lstStyle/>
          <a:p>
            <a:pPr>
              <a:buNone/>
            </a:pPr>
            <a:r>
              <a:rPr lang="en-US" b="1" dirty="0">
                <a:solidFill>
                  <a:schemeClr val="tx1"/>
                </a:solidFill>
                <a:latin typeface="+mn-lt"/>
                <a:ea typeface="+mn-ea"/>
                <a:cs typeface="+mn-cs"/>
              </a:rPr>
              <a:t>Downloads: </a:t>
            </a:r>
            <a:r>
              <a:rPr lang="en-US" sz="2800" dirty="0">
                <a:solidFill>
                  <a:schemeClr val="tx1"/>
                </a:solidFill>
                <a:latin typeface="+mn-lt"/>
                <a:ea typeface="+mn-ea"/>
                <a:cs typeface="+mn-cs"/>
              </a:rPr>
              <a:t>Loading a file or program into RAM constitutes making a “copy</a:t>
            </a:r>
            <a:r>
              <a:rPr lang="en-US" dirty="0">
                <a:solidFill>
                  <a:schemeClr val="tx1"/>
                </a:solidFill>
                <a:latin typeface="+mn-lt"/>
                <a:ea typeface="+mn-ea"/>
                <a:cs typeface="+mn-cs"/>
              </a:rPr>
              <a:t>” </a:t>
            </a:r>
          </a:p>
          <a:p>
            <a:pPr>
              <a:buNone/>
            </a:pPr>
            <a:r>
              <a:rPr lang="en-US" b="1" dirty="0">
                <a:solidFill>
                  <a:schemeClr val="tx1"/>
                </a:solidFill>
                <a:latin typeface="+mn-lt"/>
                <a:ea typeface="+mn-ea"/>
                <a:cs typeface="+mn-cs"/>
              </a:rPr>
              <a:t>No Electronic Theft Act:</a:t>
            </a:r>
            <a:r>
              <a:rPr lang="en-US" dirty="0">
                <a:solidFill>
                  <a:schemeClr val="tx1"/>
                </a:solidFill>
                <a:latin typeface="+mn-lt"/>
                <a:ea typeface="+mn-ea"/>
                <a:cs typeface="+mn-cs"/>
              </a:rPr>
              <a:t> </a:t>
            </a:r>
            <a:r>
              <a:rPr lang="en-US" sz="2800" dirty="0">
                <a:solidFill>
                  <a:schemeClr val="tx1"/>
                </a:solidFill>
                <a:latin typeface="+mn-lt"/>
                <a:ea typeface="+mn-ea"/>
                <a:cs typeface="+mn-cs"/>
              </a:rPr>
              <a:t>liability to persons (1) who exchange unauthorized copies of copyrighted works </a:t>
            </a:r>
            <a:r>
              <a:rPr lang="en-US" sz="2800" b="1" dirty="0">
                <a:solidFill>
                  <a:schemeClr val="tx1"/>
                </a:solidFill>
                <a:latin typeface="+mn-lt"/>
                <a:ea typeface="+mn-ea"/>
                <a:cs typeface="+mn-cs"/>
              </a:rPr>
              <a:t>without the intent </a:t>
            </a:r>
            <a:r>
              <a:rPr lang="en-US" sz="2800" dirty="0">
                <a:solidFill>
                  <a:schemeClr val="tx1"/>
                </a:solidFill>
                <a:latin typeface="+mn-lt"/>
                <a:ea typeface="+mn-ea"/>
                <a:cs typeface="+mn-cs"/>
              </a:rPr>
              <a:t>to profit thereby; and (2) who make unauthorized electronic copies of books, magazines, movies, or music for personal use.</a:t>
            </a:r>
          </a:p>
          <a:p>
            <a:pPr>
              <a:buNone/>
            </a:pPr>
            <a:r>
              <a:rPr lang="en-US" sz="2800" b="1" dirty="0">
                <a:solidFill>
                  <a:schemeClr val="tx1"/>
                </a:solidFill>
                <a:latin typeface="+mn-lt"/>
                <a:ea typeface="+mn-ea"/>
                <a:cs typeface="+mn-cs"/>
              </a:rPr>
              <a:t>Digital </a:t>
            </a:r>
            <a:r>
              <a:rPr lang="en-US" sz="2800" b="1" dirty="0" err="1">
                <a:solidFill>
                  <a:schemeClr val="tx1"/>
                </a:solidFill>
                <a:latin typeface="+mn-lt"/>
                <a:ea typeface="+mn-ea"/>
                <a:cs typeface="+mn-cs"/>
              </a:rPr>
              <a:t>Millenium</a:t>
            </a:r>
            <a:r>
              <a:rPr lang="en-US" sz="2800" b="1" dirty="0">
                <a:solidFill>
                  <a:schemeClr val="tx1"/>
                </a:solidFill>
                <a:latin typeface="+mn-lt"/>
                <a:ea typeface="+mn-ea"/>
                <a:cs typeface="+mn-cs"/>
              </a:rPr>
              <a:t> Copyright Act:</a:t>
            </a:r>
            <a:r>
              <a:rPr lang="en-US" sz="2800" dirty="0">
                <a:solidFill>
                  <a:schemeClr val="tx1"/>
                </a:solidFill>
                <a:latin typeface="+mn-lt"/>
                <a:ea typeface="+mn-ea"/>
                <a:cs typeface="+mn-cs"/>
              </a:rPr>
              <a:t> Creates civil and criminal penalties – subject to “fair use” – for circumventing encryption software</a:t>
            </a:r>
          </a:p>
          <a:p>
            <a:endParaRPr lang="en-US" dirty="0">
              <a:solidFill>
                <a:schemeClr val="tx1"/>
              </a:solidFill>
              <a:latin typeface="+mn-lt"/>
              <a:ea typeface="+mn-ea"/>
              <a:cs typeface="+mn-cs"/>
            </a:endParaRPr>
          </a:p>
          <a:p>
            <a:endParaRPr lang="en-US" dirty="0">
              <a:solidFill>
                <a:schemeClr val="tx1"/>
              </a:solidFill>
              <a:latin typeface="+mn-lt"/>
              <a:ea typeface="+mn-ea"/>
              <a:cs typeface="+mn-cs"/>
            </a:endParaRPr>
          </a:p>
        </p:txBody>
      </p:sp>
    </p:spTree>
    <p:extLst>
      <p:ext uri="{BB962C8B-B14F-4D97-AF65-F5344CB8AC3E}">
        <p14:creationId xmlns:p14="http://schemas.microsoft.com/office/powerpoint/2010/main" val="36978741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38200"/>
          </a:xfrm>
        </p:spPr>
        <p:txBody>
          <a:bodyPr/>
          <a:lstStyle/>
          <a:p>
            <a:r>
              <a:rPr lang="en-US" dirty="0"/>
              <a:t>Sharing Music</a:t>
            </a:r>
          </a:p>
        </p:txBody>
      </p:sp>
      <p:sp>
        <p:nvSpPr>
          <p:cNvPr id="3" name="Content Placeholder 2"/>
          <p:cNvSpPr>
            <a:spLocks noGrp="1"/>
          </p:cNvSpPr>
          <p:nvPr>
            <p:ph idx="1"/>
          </p:nvPr>
        </p:nvSpPr>
        <p:spPr>
          <a:xfrm>
            <a:off x="228600" y="1143000"/>
            <a:ext cx="8229600" cy="5486400"/>
          </a:xfrm>
        </p:spPr>
        <p:txBody>
          <a:bodyPr/>
          <a:lstStyle/>
          <a:p>
            <a:pPr>
              <a:buNone/>
            </a:pPr>
            <a:r>
              <a:rPr lang="en-US" sz="2800" b="1" i="1" dirty="0">
                <a:solidFill>
                  <a:schemeClr val="tx1"/>
                </a:solidFill>
                <a:latin typeface="+mn-lt"/>
                <a:ea typeface="+mn-ea"/>
                <a:cs typeface="+mn-cs"/>
              </a:rPr>
              <a:t>MGM Studios v. </a:t>
            </a:r>
            <a:r>
              <a:rPr lang="en-US" sz="2800" b="1" i="1" dirty="0" err="1">
                <a:solidFill>
                  <a:schemeClr val="tx1"/>
                </a:solidFill>
                <a:latin typeface="+mn-lt"/>
                <a:ea typeface="+mn-ea"/>
                <a:cs typeface="+mn-cs"/>
              </a:rPr>
              <a:t>Grokster</a:t>
            </a:r>
            <a:r>
              <a:rPr lang="en-US" sz="2800" b="1" dirty="0">
                <a:solidFill>
                  <a:schemeClr val="tx1"/>
                </a:solidFill>
                <a:latin typeface="+mn-lt"/>
                <a:ea typeface="+mn-ea"/>
                <a:cs typeface="+mn-cs"/>
              </a:rPr>
              <a:t> (2005):</a:t>
            </a:r>
            <a:r>
              <a:rPr lang="en-US" sz="2800" dirty="0">
                <a:solidFill>
                  <a:schemeClr val="tx1"/>
                </a:solidFill>
                <a:latin typeface="+mn-lt"/>
                <a:ea typeface="+mn-ea"/>
                <a:cs typeface="+mn-cs"/>
              </a:rPr>
              <a:t> The Supreme Court held that “one who distributes [software] with the object of promoting its use to infringe [another’s] copyright, as shown by clear expression or other affirmative steps taken to foster infringement, is liable for the resulting acts of infringement.”</a:t>
            </a:r>
          </a:p>
          <a:p>
            <a:pPr>
              <a:buNone/>
            </a:pPr>
            <a:endParaRPr lang="en-US" sz="2400" dirty="0">
              <a:solidFill>
                <a:schemeClr val="tx1"/>
              </a:solidFill>
              <a:latin typeface="+mn-lt"/>
              <a:ea typeface="+mn-ea"/>
              <a:cs typeface="+mn-cs"/>
            </a:endParaRPr>
          </a:p>
          <a:p>
            <a:pPr>
              <a:buNone/>
            </a:pPr>
            <a:r>
              <a:rPr lang="en-US" sz="2400" b="1" dirty="0">
                <a:solidFill>
                  <a:schemeClr val="tx1"/>
                </a:solidFill>
                <a:latin typeface="+mn-lt"/>
                <a:ea typeface="+mn-ea"/>
                <a:cs typeface="+mn-cs"/>
              </a:rPr>
              <a:t>Life After </a:t>
            </a:r>
            <a:r>
              <a:rPr lang="en-US" sz="2400" b="1" i="1" dirty="0" err="1">
                <a:solidFill>
                  <a:schemeClr val="tx1"/>
                </a:solidFill>
                <a:latin typeface="+mn-lt"/>
                <a:ea typeface="+mn-ea"/>
                <a:cs typeface="+mn-cs"/>
              </a:rPr>
              <a:t>Grokster</a:t>
            </a:r>
            <a:r>
              <a:rPr lang="en-US" sz="2400" b="1" dirty="0">
                <a:solidFill>
                  <a:schemeClr val="tx1"/>
                </a:solidFill>
                <a:latin typeface="+mn-lt"/>
                <a:ea typeface="+mn-ea"/>
                <a:cs typeface="+mn-cs"/>
              </a:rPr>
              <a:t>:</a:t>
            </a:r>
            <a:r>
              <a:rPr lang="en-US" sz="2400" dirty="0">
                <a:solidFill>
                  <a:schemeClr val="tx1"/>
                </a:solidFill>
                <a:latin typeface="+mn-lt"/>
                <a:ea typeface="+mn-ea"/>
                <a:cs typeface="+mn-cs"/>
              </a:rPr>
              <a:t> Because the Supreme Court did not specify the “affirmative steps” required to subject a software supplier to secondary liability, </a:t>
            </a:r>
            <a:r>
              <a:rPr lang="en-US" sz="2400" dirty="0"/>
              <a:t>unclear what acts are in violation… be careful!!!</a:t>
            </a:r>
            <a:endParaRPr lang="en-US" sz="2400" dirty="0">
              <a:solidFill>
                <a:schemeClr val="tx1"/>
              </a:solidFill>
              <a:latin typeface="+mn-lt"/>
              <a:ea typeface="+mn-ea"/>
              <a:cs typeface="+mn-cs"/>
            </a:endParaRPr>
          </a:p>
        </p:txBody>
      </p:sp>
    </p:spTree>
    <p:extLst>
      <p:ext uri="{BB962C8B-B14F-4D97-AF65-F5344CB8AC3E}">
        <p14:creationId xmlns:p14="http://schemas.microsoft.com/office/powerpoint/2010/main" val="1766377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69" y="0"/>
            <a:ext cx="8686800" cy="838200"/>
          </a:xfrm>
        </p:spPr>
        <p:txBody>
          <a:bodyPr/>
          <a:lstStyle/>
          <a:p>
            <a:r>
              <a:rPr lang="en-US" b="1" dirty="0">
                <a:solidFill>
                  <a:schemeClr val="tx2"/>
                </a:solidFill>
                <a:latin typeface="+mj-lt"/>
                <a:ea typeface="+mj-ea"/>
                <a:cs typeface="+mj-cs"/>
              </a:rPr>
              <a:t>TRADE SECRETS</a:t>
            </a:r>
            <a:endParaRPr lang="en-US" dirty="0"/>
          </a:p>
        </p:txBody>
      </p:sp>
      <p:sp>
        <p:nvSpPr>
          <p:cNvPr id="3" name="Content Placeholder 2"/>
          <p:cNvSpPr>
            <a:spLocks noGrp="1"/>
          </p:cNvSpPr>
          <p:nvPr>
            <p:ph idx="1"/>
          </p:nvPr>
        </p:nvSpPr>
        <p:spPr>
          <a:xfrm>
            <a:off x="76200" y="685800"/>
            <a:ext cx="9067800" cy="6096000"/>
          </a:xfrm>
        </p:spPr>
        <p:txBody>
          <a:bodyPr>
            <a:normAutofit fontScale="92500" lnSpcReduction="10000"/>
          </a:bodyPr>
          <a:lstStyle/>
          <a:p>
            <a:pPr>
              <a:buNone/>
            </a:pPr>
            <a:r>
              <a:rPr lang="en-US" dirty="0">
                <a:solidFill>
                  <a:schemeClr val="tx1"/>
                </a:solidFill>
                <a:latin typeface="+mn-lt"/>
                <a:ea typeface="+mn-ea"/>
                <a:cs typeface="+mn-cs"/>
              </a:rPr>
              <a:t>Information or a process that gives a person or business an advantage over competitors who do not have access to the information or process.</a:t>
            </a:r>
          </a:p>
          <a:p>
            <a:pPr>
              <a:buNone/>
            </a:pPr>
            <a:r>
              <a:rPr lang="en-US" b="1" dirty="0">
                <a:solidFill>
                  <a:schemeClr val="tx1"/>
                </a:solidFill>
                <a:latin typeface="+mn-lt"/>
                <a:ea typeface="+mn-ea"/>
                <a:cs typeface="+mn-cs"/>
              </a:rPr>
              <a:t>customer lists</a:t>
            </a:r>
            <a:r>
              <a:rPr lang="en-US" dirty="0">
                <a:solidFill>
                  <a:schemeClr val="tx1"/>
                </a:solidFill>
                <a:latin typeface="+mn-lt"/>
                <a:ea typeface="+mn-ea"/>
                <a:cs typeface="+mn-cs"/>
              </a:rPr>
              <a:t>, </a:t>
            </a:r>
            <a:r>
              <a:rPr lang="en-US" b="1" dirty="0">
                <a:solidFill>
                  <a:schemeClr val="tx1"/>
                </a:solidFill>
                <a:latin typeface="+mn-lt"/>
                <a:ea typeface="+mn-ea"/>
                <a:cs typeface="+mn-cs"/>
              </a:rPr>
              <a:t>pricing information</a:t>
            </a:r>
            <a:r>
              <a:rPr lang="en-US" dirty="0">
                <a:solidFill>
                  <a:schemeClr val="tx1"/>
                </a:solidFill>
                <a:latin typeface="+mn-lt"/>
                <a:ea typeface="+mn-ea"/>
                <a:cs typeface="+mn-cs"/>
              </a:rPr>
              <a:t>, </a:t>
            </a:r>
            <a:r>
              <a:rPr lang="en-US" b="1" dirty="0">
                <a:solidFill>
                  <a:schemeClr val="tx1"/>
                </a:solidFill>
                <a:latin typeface="+mn-lt"/>
                <a:ea typeface="+mn-ea"/>
                <a:cs typeface="+mn-cs"/>
              </a:rPr>
              <a:t>marketing techniques</a:t>
            </a:r>
            <a:r>
              <a:rPr lang="en-US" dirty="0">
                <a:solidFill>
                  <a:schemeClr val="tx1"/>
                </a:solidFill>
                <a:latin typeface="+mn-lt"/>
                <a:ea typeface="+mn-ea"/>
                <a:cs typeface="+mn-cs"/>
              </a:rPr>
              <a:t>, </a:t>
            </a:r>
            <a:r>
              <a:rPr lang="en-US" b="1" dirty="0">
                <a:solidFill>
                  <a:schemeClr val="tx1"/>
                </a:solidFill>
                <a:latin typeface="+mn-lt"/>
                <a:ea typeface="+mn-ea"/>
                <a:cs typeface="+mn-cs"/>
              </a:rPr>
              <a:t>plans</a:t>
            </a:r>
            <a:r>
              <a:rPr lang="en-US" dirty="0">
                <a:solidFill>
                  <a:schemeClr val="tx1"/>
                </a:solidFill>
                <a:latin typeface="+mn-lt"/>
                <a:ea typeface="+mn-ea"/>
                <a:cs typeface="+mn-cs"/>
              </a:rPr>
              <a:t>, </a:t>
            </a:r>
            <a:r>
              <a:rPr lang="en-US" b="1" dirty="0">
                <a:solidFill>
                  <a:schemeClr val="tx1"/>
                </a:solidFill>
                <a:latin typeface="+mn-lt"/>
                <a:ea typeface="+mn-ea"/>
                <a:cs typeface="+mn-cs"/>
              </a:rPr>
              <a:t>research and development</a:t>
            </a:r>
            <a:r>
              <a:rPr lang="en-US" dirty="0">
                <a:solidFill>
                  <a:schemeClr val="tx1"/>
                </a:solidFill>
                <a:latin typeface="+mn-lt"/>
                <a:ea typeface="+mn-ea"/>
                <a:cs typeface="+mn-cs"/>
              </a:rPr>
              <a:t>, </a:t>
            </a:r>
            <a:r>
              <a:rPr lang="en-US" b="1" dirty="0">
                <a:solidFill>
                  <a:schemeClr val="tx1"/>
                </a:solidFill>
                <a:latin typeface="+mn-lt"/>
                <a:ea typeface="+mn-ea"/>
                <a:cs typeface="+mn-cs"/>
              </a:rPr>
              <a:t>production methods</a:t>
            </a:r>
            <a:r>
              <a:rPr lang="en-US" dirty="0">
                <a:solidFill>
                  <a:schemeClr val="tx1"/>
                </a:solidFill>
                <a:latin typeface="+mn-lt"/>
                <a:ea typeface="+mn-ea"/>
                <a:cs typeface="+mn-cs"/>
              </a:rPr>
              <a:t>,  </a:t>
            </a:r>
          </a:p>
          <a:p>
            <a:pPr>
              <a:buNone/>
            </a:pPr>
            <a:endParaRPr lang="en-US" dirty="0"/>
          </a:p>
          <a:p>
            <a:pPr>
              <a:buNone/>
            </a:pPr>
            <a:r>
              <a:rPr lang="en-US" dirty="0">
                <a:solidFill>
                  <a:schemeClr val="tx1"/>
                </a:solidFill>
                <a:latin typeface="+mn-lt"/>
                <a:ea typeface="+mn-ea"/>
                <a:cs typeface="+mn-cs"/>
              </a:rPr>
              <a:t>extends both to </a:t>
            </a:r>
            <a:r>
              <a:rPr lang="en-US" b="1" dirty="0">
                <a:solidFill>
                  <a:schemeClr val="tx1"/>
                </a:solidFill>
                <a:latin typeface="+mn-lt"/>
                <a:ea typeface="+mn-ea"/>
                <a:cs typeface="+mn-cs"/>
              </a:rPr>
              <a:t>ideas</a:t>
            </a:r>
            <a:r>
              <a:rPr lang="en-US" dirty="0">
                <a:solidFill>
                  <a:schemeClr val="tx1"/>
                </a:solidFill>
                <a:latin typeface="+mn-lt"/>
                <a:ea typeface="+mn-ea"/>
                <a:cs typeface="+mn-cs"/>
              </a:rPr>
              <a:t> and to their </a:t>
            </a:r>
            <a:r>
              <a:rPr lang="en-US" b="1" dirty="0">
                <a:solidFill>
                  <a:schemeClr val="tx1"/>
                </a:solidFill>
                <a:latin typeface="+mn-lt"/>
                <a:ea typeface="+mn-ea"/>
                <a:cs typeface="+mn-cs"/>
              </a:rPr>
              <a:t>expression</a:t>
            </a:r>
            <a:r>
              <a:rPr lang="en-US" dirty="0">
                <a:solidFill>
                  <a:schemeClr val="tx1"/>
                </a:solidFill>
                <a:latin typeface="+mn-lt"/>
                <a:ea typeface="+mn-ea"/>
                <a:cs typeface="+mn-cs"/>
              </a:rPr>
              <a:t>.</a:t>
            </a:r>
          </a:p>
          <a:p>
            <a:pPr>
              <a:buNone/>
            </a:pPr>
            <a:endParaRPr lang="en-US" dirty="0">
              <a:solidFill>
                <a:schemeClr val="tx1"/>
              </a:solidFill>
              <a:latin typeface="+mn-lt"/>
              <a:ea typeface="+mn-ea"/>
              <a:cs typeface="+mn-cs"/>
            </a:endParaRPr>
          </a:p>
          <a:p>
            <a:pPr>
              <a:buNone/>
            </a:pPr>
            <a:r>
              <a:rPr lang="en-US" dirty="0">
                <a:solidFill>
                  <a:schemeClr val="tx1"/>
                </a:solidFill>
              </a:rPr>
              <a:t>A trade secret can be protected indefinitely as long as the secret is commercially valuable, its value derives from the fact that it is secret, and the owner take reasonable precautions to maintain its secrecy.</a:t>
            </a:r>
            <a:endParaRPr lang="en-US"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2885907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sz="3200" b="1" dirty="0">
                <a:solidFill>
                  <a:schemeClr val="tx2"/>
                </a:solidFill>
                <a:latin typeface="+mj-lt"/>
                <a:ea typeface="+mj-ea"/>
                <a:cs typeface="+mj-cs"/>
              </a:rPr>
              <a:t>INTERNATIONAL PROTECTION</a:t>
            </a:r>
            <a:br>
              <a:rPr lang="en-US" sz="3200" b="1" dirty="0">
                <a:solidFill>
                  <a:schemeClr val="tx2"/>
                </a:solidFill>
                <a:latin typeface="+mj-lt"/>
                <a:ea typeface="+mj-ea"/>
                <a:cs typeface="+mj-cs"/>
              </a:rPr>
            </a:br>
            <a:r>
              <a:rPr lang="en-US" sz="3200" b="1" dirty="0">
                <a:solidFill>
                  <a:schemeClr val="tx2"/>
                </a:solidFill>
                <a:latin typeface="+mj-lt"/>
                <a:ea typeface="+mj-ea"/>
                <a:cs typeface="+mj-cs"/>
              </a:rPr>
              <a:t>OF INTELLECTUAL PROPERTY</a:t>
            </a:r>
            <a:endParaRPr lang="en-US" sz="3200" dirty="0">
              <a:solidFill>
                <a:schemeClr val="tx2"/>
              </a:solidFill>
              <a:latin typeface="+mj-lt"/>
              <a:ea typeface="+mj-ea"/>
              <a:cs typeface="+mj-cs"/>
            </a:endParaRPr>
          </a:p>
        </p:txBody>
      </p:sp>
      <p:sp>
        <p:nvSpPr>
          <p:cNvPr id="3" name="Content Placeholder 2"/>
          <p:cNvSpPr>
            <a:spLocks noGrp="1"/>
          </p:cNvSpPr>
          <p:nvPr>
            <p:ph idx="1"/>
          </p:nvPr>
        </p:nvSpPr>
        <p:spPr>
          <a:xfrm>
            <a:off x="0" y="1371600"/>
            <a:ext cx="9144000" cy="5486400"/>
          </a:xfrm>
        </p:spPr>
        <p:txBody>
          <a:bodyPr/>
          <a:lstStyle/>
          <a:p>
            <a:pPr>
              <a:buNone/>
            </a:pPr>
            <a:r>
              <a:rPr lang="en-US" sz="2800" b="1" dirty="0">
                <a:solidFill>
                  <a:schemeClr val="tx1"/>
                </a:solidFill>
                <a:latin typeface="+mn-lt"/>
                <a:ea typeface="+mn-ea"/>
                <a:cs typeface="+mn-cs"/>
              </a:rPr>
              <a:t>The Berne Convention: </a:t>
            </a:r>
            <a:r>
              <a:rPr lang="en-US" sz="2800" dirty="0">
                <a:solidFill>
                  <a:schemeClr val="tx1"/>
                </a:solidFill>
                <a:latin typeface="+mn-lt"/>
                <a:ea typeface="+mn-ea"/>
                <a:cs typeface="+mn-cs"/>
              </a:rPr>
              <a:t>The copyright work by a citizen of a signatory country, regardless of the author’s citizenship, must be recognized by all signatory countries.</a:t>
            </a:r>
          </a:p>
          <a:p>
            <a:pPr>
              <a:buNone/>
            </a:pPr>
            <a:r>
              <a:rPr lang="en-US" sz="2800" b="1" dirty="0">
                <a:solidFill>
                  <a:schemeClr val="tx1"/>
                </a:solidFill>
                <a:latin typeface="+mn-lt"/>
                <a:ea typeface="+mn-ea"/>
                <a:cs typeface="+mn-cs"/>
              </a:rPr>
              <a:t>The TRIPS Agreement: </a:t>
            </a:r>
            <a:r>
              <a:rPr lang="en-US" sz="2800" dirty="0">
                <a:solidFill>
                  <a:schemeClr val="tx1"/>
                </a:solidFill>
                <a:latin typeface="+mn-lt"/>
                <a:ea typeface="+mn-ea"/>
                <a:cs typeface="+mn-cs"/>
              </a:rPr>
              <a:t>Signed by representatives of more than 100 nations in 1994, this agreement established standards for the international protection of patents, trademarks, and copyrights for movies, computer programs, books, and music.</a:t>
            </a:r>
          </a:p>
          <a:p>
            <a:pPr>
              <a:buNone/>
            </a:pPr>
            <a:r>
              <a:rPr lang="en-US" sz="2800" b="1" dirty="0">
                <a:solidFill>
                  <a:schemeClr val="tx1"/>
                </a:solidFill>
                <a:latin typeface="+mn-lt"/>
                <a:ea typeface="+mn-ea"/>
                <a:cs typeface="+mn-cs"/>
              </a:rPr>
              <a:t>Madrid Protocol:</a:t>
            </a:r>
            <a:r>
              <a:rPr lang="en-US" sz="2800" dirty="0">
                <a:solidFill>
                  <a:schemeClr val="tx1"/>
                </a:solidFill>
                <a:latin typeface="+mn-lt"/>
                <a:ea typeface="+mn-ea"/>
                <a:cs typeface="+mn-cs"/>
              </a:rPr>
              <a:t> A treaty allowing a U.S. company wishing to register its trademark abroad to do so with one application.</a:t>
            </a:r>
            <a:endParaRPr lang="en-US" sz="2800" dirty="0"/>
          </a:p>
        </p:txBody>
      </p:sp>
    </p:spTree>
    <p:extLst>
      <p:ext uri="{BB962C8B-B14F-4D97-AF65-F5344CB8AC3E}">
        <p14:creationId xmlns:p14="http://schemas.microsoft.com/office/powerpoint/2010/main" val="1101953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19800"/>
            <a:ext cx="6781800" cy="838200"/>
          </a:xfrm>
        </p:spPr>
        <p:txBody>
          <a:bodyPr>
            <a:normAutofit/>
          </a:bodyPr>
          <a:lstStyle/>
          <a:p>
            <a:r>
              <a:rPr lang="en-US" dirty="0"/>
              <a:t>INTENTIONAL TORTS</a:t>
            </a:r>
          </a:p>
        </p:txBody>
      </p:sp>
      <p:sp>
        <p:nvSpPr>
          <p:cNvPr id="3" name="Content Placeholder 2"/>
          <p:cNvSpPr>
            <a:spLocks noGrp="1"/>
          </p:cNvSpPr>
          <p:nvPr>
            <p:ph idx="1"/>
          </p:nvPr>
        </p:nvSpPr>
        <p:spPr>
          <a:xfrm>
            <a:off x="0" y="685800"/>
            <a:ext cx="9144000" cy="4724400"/>
          </a:xfrm>
        </p:spPr>
        <p:txBody>
          <a:bodyPr>
            <a:noAutofit/>
          </a:bodyPr>
          <a:lstStyle/>
          <a:p>
            <a:r>
              <a:rPr lang="en-US" sz="2000" dirty="0"/>
              <a:t>Assault</a:t>
            </a:r>
          </a:p>
          <a:p>
            <a:r>
              <a:rPr lang="en-US" sz="2000" dirty="0"/>
              <a:t>Battery</a:t>
            </a:r>
          </a:p>
          <a:p>
            <a:r>
              <a:rPr lang="en-US" sz="2000" dirty="0"/>
              <a:t>False Imprisonment</a:t>
            </a:r>
          </a:p>
          <a:p>
            <a:r>
              <a:rPr lang="en-US" sz="2000" dirty="0"/>
              <a:t>Intentional Infliction Of Emotional Distress</a:t>
            </a:r>
          </a:p>
          <a:p>
            <a:r>
              <a:rPr lang="en-US" sz="2000" dirty="0"/>
              <a:t>Defamation</a:t>
            </a:r>
          </a:p>
          <a:p>
            <a:r>
              <a:rPr lang="en-US" sz="2000" dirty="0"/>
              <a:t>Invasion Of Privacy</a:t>
            </a:r>
          </a:p>
          <a:p>
            <a:r>
              <a:rPr lang="en-US" sz="2000" dirty="0"/>
              <a:t>Appropriation Of Character</a:t>
            </a:r>
          </a:p>
          <a:p>
            <a:r>
              <a:rPr lang="en-US" sz="2000" dirty="0"/>
              <a:t>Fraudulent Misrepresentation</a:t>
            </a:r>
          </a:p>
          <a:p>
            <a:r>
              <a:rPr lang="en-US" sz="2000" dirty="0"/>
              <a:t>Malicious Prosecution</a:t>
            </a:r>
          </a:p>
          <a:p>
            <a:r>
              <a:rPr lang="en-US" sz="2000" dirty="0"/>
              <a:t>Abuse Of Process</a:t>
            </a:r>
          </a:p>
          <a:p>
            <a:r>
              <a:rPr lang="en-US" sz="2000" dirty="0"/>
              <a:t>Interference With Contracts</a:t>
            </a:r>
          </a:p>
          <a:p>
            <a:r>
              <a:rPr lang="en-US" sz="2000" dirty="0"/>
              <a:t>Trespass To Land</a:t>
            </a:r>
          </a:p>
          <a:p>
            <a:r>
              <a:rPr lang="en-US" sz="2000" dirty="0"/>
              <a:t>Trespass To Personal Property</a:t>
            </a:r>
          </a:p>
          <a:p>
            <a:r>
              <a:rPr lang="en-US" sz="2000" dirty="0"/>
              <a:t>Conversion</a:t>
            </a:r>
          </a:p>
          <a:p>
            <a:r>
              <a:rPr lang="en-US" sz="2000" dirty="0"/>
              <a:t>Disparagement To Property</a:t>
            </a:r>
          </a:p>
        </p:txBody>
      </p:sp>
    </p:spTree>
    <p:extLst>
      <p:ext uri="{BB962C8B-B14F-4D97-AF65-F5344CB8AC3E}">
        <p14:creationId xmlns:p14="http://schemas.microsoft.com/office/powerpoint/2010/main" val="341871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62" y="6248400"/>
            <a:ext cx="9149862" cy="609600"/>
          </a:xfrm>
        </p:spPr>
        <p:txBody>
          <a:bodyPr>
            <a:normAutofit fontScale="90000"/>
          </a:bodyPr>
          <a:lstStyle/>
          <a:p>
            <a:r>
              <a:rPr lang="en-US" b="1" dirty="0"/>
              <a:t>INTENTIONAL TORTS: PHYSICAL ACTS</a:t>
            </a:r>
            <a:endParaRPr lang="en-US" dirty="0"/>
          </a:p>
        </p:txBody>
      </p:sp>
      <p:sp>
        <p:nvSpPr>
          <p:cNvPr id="3" name="Content Placeholder 2"/>
          <p:cNvSpPr>
            <a:spLocks noGrp="1"/>
          </p:cNvSpPr>
          <p:nvPr>
            <p:ph idx="1"/>
          </p:nvPr>
        </p:nvSpPr>
        <p:spPr>
          <a:xfrm>
            <a:off x="0" y="838200"/>
            <a:ext cx="9067800" cy="5105400"/>
          </a:xfrm>
        </p:spPr>
        <p:txBody>
          <a:bodyPr>
            <a:normAutofit fontScale="70000" lnSpcReduction="20000"/>
          </a:bodyPr>
          <a:lstStyle/>
          <a:p>
            <a:pPr marL="0" indent="0">
              <a:buNone/>
            </a:pPr>
            <a:r>
              <a:rPr lang="en-US" b="1" dirty="0"/>
              <a:t>Assault: </a:t>
            </a:r>
            <a:r>
              <a:rPr lang="en-US" dirty="0"/>
              <a:t>An intentional, unexcused act creating in another person a reasonable </a:t>
            </a:r>
            <a:r>
              <a:rPr lang="en-US" dirty="0">
                <a:solidFill>
                  <a:srgbClr val="C00000"/>
                </a:solidFill>
              </a:rPr>
              <a:t>apprehension or fear</a:t>
            </a:r>
            <a:r>
              <a:rPr lang="en-US" dirty="0"/>
              <a:t> of immediate harmful or offensive contact (</a:t>
            </a:r>
            <a:r>
              <a:rPr lang="en-US" i="1" dirty="0"/>
              <a:t>e.g.</a:t>
            </a:r>
            <a:r>
              <a:rPr lang="en-US" dirty="0"/>
              <a:t>, pointing a gun at someone).</a:t>
            </a:r>
          </a:p>
          <a:p>
            <a:pPr marL="0" indent="0">
              <a:buNone/>
            </a:pPr>
            <a:r>
              <a:rPr lang="en-US" dirty="0"/>
              <a:t> </a:t>
            </a:r>
          </a:p>
          <a:p>
            <a:pPr marL="0" indent="0">
              <a:buNone/>
            </a:pPr>
            <a:r>
              <a:rPr lang="en-US" b="1" dirty="0"/>
              <a:t>Battery: </a:t>
            </a:r>
            <a:r>
              <a:rPr lang="en-US" dirty="0"/>
              <a:t>Intentional, unexcused and harmful or </a:t>
            </a:r>
            <a:r>
              <a:rPr lang="en-US" dirty="0">
                <a:solidFill>
                  <a:schemeClr val="tx1"/>
                </a:solidFill>
              </a:rPr>
              <a:t>offensive</a:t>
            </a:r>
            <a:r>
              <a:rPr lang="en-US" dirty="0">
                <a:solidFill>
                  <a:srgbClr val="C00000"/>
                </a:solidFill>
              </a:rPr>
              <a:t> contact </a:t>
            </a:r>
            <a:r>
              <a:rPr lang="en-US" dirty="0"/>
              <a:t>(</a:t>
            </a:r>
            <a:r>
              <a:rPr lang="en-US" i="1" dirty="0"/>
              <a:t>e.g.</a:t>
            </a:r>
            <a:r>
              <a:rPr lang="en-US" dirty="0"/>
              <a:t>, firing the gun).</a:t>
            </a:r>
          </a:p>
          <a:p>
            <a:pPr marL="0" indent="0">
              <a:buNone/>
            </a:pPr>
            <a:r>
              <a:rPr lang="en-US" dirty="0"/>
              <a:t> </a:t>
            </a:r>
          </a:p>
          <a:p>
            <a:pPr marL="0" indent="0">
              <a:buNone/>
            </a:pPr>
            <a:r>
              <a:rPr lang="en-US" b="1" dirty="0"/>
              <a:t>False Imprisonment: </a:t>
            </a:r>
            <a:r>
              <a:rPr lang="en-US" dirty="0"/>
              <a:t>The intentional </a:t>
            </a:r>
            <a:r>
              <a:rPr lang="en-US" dirty="0">
                <a:solidFill>
                  <a:srgbClr val="C00000"/>
                </a:solidFill>
              </a:rPr>
              <a:t>confinement</a:t>
            </a:r>
            <a:r>
              <a:rPr lang="en-US" dirty="0"/>
              <a:t> of another person or </a:t>
            </a:r>
            <a:r>
              <a:rPr lang="en-US" dirty="0">
                <a:solidFill>
                  <a:srgbClr val="C00000"/>
                </a:solidFill>
              </a:rPr>
              <a:t>restraint</a:t>
            </a:r>
            <a:r>
              <a:rPr lang="en-US" dirty="0"/>
              <a:t> of another person’s activities without justification.  The confinement may occur through the use of physical barriers, physical restraint, or threats of physical force.</a:t>
            </a:r>
          </a:p>
          <a:p>
            <a:pPr marL="0" indent="0">
              <a:buNone/>
            </a:pPr>
            <a:r>
              <a:rPr lang="en-US" dirty="0"/>
              <a:t> </a:t>
            </a:r>
          </a:p>
          <a:p>
            <a:pPr marL="0" indent="0">
              <a:buNone/>
            </a:pPr>
            <a:r>
              <a:rPr lang="en-US" b="1" dirty="0"/>
              <a:t>Infliction of Emotional Distress: </a:t>
            </a:r>
            <a:r>
              <a:rPr lang="en-US" dirty="0"/>
              <a:t>An intentional act that amounts to </a:t>
            </a:r>
            <a:r>
              <a:rPr lang="en-US" b="1" i="1" dirty="0">
                <a:solidFill>
                  <a:srgbClr val="C00000"/>
                </a:solidFill>
              </a:rPr>
              <a:t>extreme and outrageous conduct</a:t>
            </a:r>
            <a:r>
              <a:rPr lang="en-US" dirty="0"/>
              <a:t> resulting in severe emotional distress to another.</a:t>
            </a:r>
          </a:p>
          <a:p>
            <a:pPr marL="0" indent="0">
              <a:buNone/>
            </a:pPr>
            <a:endParaRPr lang="en-US" dirty="0"/>
          </a:p>
          <a:p>
            <a:endParaRPr lang="en-US" dirty="0"/>
          </a:p>
        </p:txBody>
      </p:sp>
    </p:spTree>
    <p:extLst>
      <p:ext uri="{BB962C8B-B14F-4D97-AF65-F5344CB8AC3E}">
        <p14:creationId xmlns:p14="http://schemas.microsoft.com/office/powerpoint/2010/main" val="231421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5" y="6324600"/>
            <a:ext cx="6781800" cy="541606"/>
          </a:xfrm>
        </p:spPr>
        <p:txBody>
          <a:bodyPr>
            <a:noAutofit/>
          </a:bodyPr>
          <a:lstStyle/>
          <a:p>
            <a:r>
              <a:rPr lang="en-US" sz="3600" b="1" dirty="0"/>
              <a:t>DEFAMATION</a:t>
            </a:r>
            <a:endParaRPr lang="en-US" sz="3600" dirty="0"/>
          </a:p>
        </p:txBody>
      </p:sp>
      <p:sp>
        <p:nvSpPr>
          <p:cNvPr id="3" name="Content Placeholder 2"/>
          <p:cNvSpPr>
            <a:spLocks noGrp="1"/>
          </p:cNvSpPr>
          <p:nvPr>
            <p:ph idx="1"/>
          </p:nvPr>
        </p:nvSpPr>
        <p:spPr>
          <a:xfrm>
            <a:off x="152400" y="228600"/>
            <a:ext cx="8763000" cy="6019800"/>
          </a:xfrm>
        </p:spPr>
        <p:txBody>
          <a:bodyPr>
            <a:normAutofit fontScale="32500" lnSpcReduction="20000"/>
          </a:bodyPr>
          <a:lstStyle/>
          <a:p>
            <a:pPr marL="0" lvl="1" indent="0">
              <a:buNone/>
            </a:pPr>
            <a:r>
              <a:rPr lang="en-US" sz="5500" b="1" dirty="0"/>
              <a:t>Defamation: </a:t>
            </a:r>
            <a:r>
              <a:rPr lang="en-US" sz="5500" dirty="0"/>
              <a:t>Any FACT published or publicly spoken that injures another’s character, reputation, or good name. Opinions are free speech and generally not actionable.</a:t>
            </a:r>
          </a:p>
          <a:p>
            <a:pPr marL="320040" lvl="1" indent="0">
              <a:buNone/>
            </a:pPr>
            <a:r>
              <a:rPr lang="en-US" sz="5500" b="1" dirty="0"/>
              <a:t>Slander: </a:t>
            </a:r>
            <a:r>
              <a:rPr lang="en-US" sz="5500" dirty="0"/>
              <a:t>Defamation in oral form and temporary so damages must be proven.</a:t>
            </a:r>
          </a:p>
          <a:p>
            <a:pPr marL="320040" lvl="1" indent="0">
              <a:buNone/>
            </a:pPr>
            <a:endParaRPr lang="en-US" sz="5500" dirty="0"/>
          </a:p>
          <a:p>
            <a:pPr marL="320040" lvl="1" indent="0">
              <a:buNone/>
            </a:pPr>
            <a:r>
              <a:rPr lang="en-US" sz="5500" b="1" dirty="0"/>
              <a:t>Libel:  </a:t>
            </a:r>
            <a:r>
              <a:rPr lang="en-US" sz="5500" dirty="0"/>
              <a:t>Defamation in written form. Permanent and damages need not be proven.</a:t>
            </a:r>
          </a:p>
          <a:p>
            <a:pPr marL="320040" lvl="1" indent="0">
              <a:buNone/>
            </a:pPr>
            <a:endParaRPr lang="en-US" sz="5500" b="1" dirty="0"/>
          </a:p>
          <a:p>
            <a:pPr marL="320040" lvl="1" indent="0">
              <a:buNone/>
            </a:pPr>
            <a:r>
              <a:rPr lang="en-US" sz="5500" b="1" dirty="0"/>
              <a:t>Publication: </a:t>
            </a:r>
            <a:r>
              <a:rPr lang="en-US" sz="5500" dirty="0"/>
              <a:t>The speaker must have communicated the statement to persons other than the defamed party. </a:t>
            </a:r>
            <a:r>
              <a:rPr lang="en-US" sz="5500" dirty="0">
                <a:solidFill>
                  <a:srgbClr val="C00000"/>
                </a:solidFill>
              </a:rPr>
              <a:t>third party must hear or see statement</a:t>
            </a:r>
            <a:r>
              <a:rPr lang="en-US" sz="5500" dirty="0"/>
              <a:t>. An individual who </a:t>
            </a:r>
            <a:r>
              <a:rPr lang="en-US" sz="5500" dirty="0">
                <a:solidFill>
                  <a:srgbClr val="C00000"/>
                </a:solidFill>
              </a:rPr>
              <a:t>re-publishes</a:t>
            </a:r>
            <a:r>
              <a:rPr lang="en-US" sz="5500" dirty="0"/>
              <a:t> the statement may be liable.</a:t>
            </a:r>
          </a:p>
          <a:p>
            <a:pPr marL="0" indent="0">
              <a:buNone/>
            </a:pPr>
            <a:r>
              <a:rPr lang="en-US" sz="5500" b="1" dirty="0"/>
              <a:t> </a:t>
            </a:r>
            <a:endParaRPr lang="en-US" sz="5500" dirty="0"/>
          </a:p>
          <a:p>
            <a:pPr marL="320040" lvl="1" indent="0">
              <a:buNone/>
            </a:pPr>
            <a:r>
              <a:rPr lang="en-US" sz="5500" b="1" dirty="0"/>
              <a:t>Defamation </a:t>
            </a:r>
            <a:r>
              <a:rPr lang="en-US" sz="5500" b="1" i="1" dirty="0"/>
              <a:t>Per Se</a:t>
            </a:r>
            <a:r>
              <a:rPr lang="en-US" sz="5500" b="1" dirty="0"/>
              <a:t>: </a:t>
            </a:r>
            <a:r>
              <a:rPr lang="en-US" sz="5500" dirty="0"/>
              <a:t>Common law recognizes four types of false utterances that constitute indefensible defamation:</a:t>
            </a:r>
          </a:p>
          <a:p>
            <a:pPr marL="320040" lvl="1" indent="0">
              <a:buNone/>
            </a:pPr>
            <a:r>
              <a:rPr lang="en-US" sz="5500" dirty="0"/>
              <a:t> </a:t>
            </a:r>
          </a:p>
          <a:p>
            <a:pPr marL="594360" lvl="2" indent="0">
              <a:buNone/>
            </a:pPr>
            <a:r>
              <a:rPr lang="en-US" sz="5500" dirty="0"/>
              <a:t>(1)	that another has a </a:t>
            </a:r>
            <a:r>
              <a:rPr lang="en-US" sz="5500" b="1" dirty="0"/>
              <a:t>loathsome communicable</a:t>
            </a:r>
            <a:r>
              <a:rPr lang="en-US" sz="5500" dirty="0"/>
              <a:t> </a:t>
            </a:r>
            <a:r>
              <a:rPr lang="en-US" sz="5500" b="1" dirty="0"/>
              <a:t>disease</a:t>
            </a:r>
            <a:r>
              <a:rPr lang="en-US" sz="5500" dirty="0"/>
              <a:t> (</a:t>
            </a:r>
            <a:r>
              <a:rPr lang="en-US" sz="5500" i="1" dirty="0"/>
              <a:t>e.g.</a:t>
            </a:r>
            <a:r>
              <a:rPr lang="en-US" sz="5500" dirty="0"/>
              <a:t>, a sexually-transmitted disease);</a:t>
            </a:r>
          </a:p>
          <a:p>
            <a:pPr marL="594360" lvl="2" indent="0">
              <a:buNone/>
            </a:pPr>
            <a:r>
              <a:rPr lang="en-US" sz="5500" dirty="0"/>
              <a:t> </a:t>
            </a:r>
          </a:p>
          <a:p>
            <a:pPr marL="594360" lvl="2" indent="0">
              <a:buNone/>
            </a:pPr>
            <a:r>
              <a:rPr lang="en-US" sz="5500" dirty="0"/>
              <a:t>(2)	that another has committed </a:t>
            </a:r>
            <a:r>
              <a:rPr lang="en-US" sz="5500" b="1" dirty="0"/>
              <a:t>improprieties while engaging in a profession or trade</a:t>
            </a:r>
            <a:r>
              <a:rPr lang="en-US" sz="5500" dirty="0"/>
              <a:t>;</a:t>
            </a:r>
          </a:p>
          <a:p>
            <a:pPr marL="594360" lvl="2" indent="0">
              <a:buNone/>
            </a:pPr>
            <a:r>
              <a:rPr lang="en-US" sz="5500" dirty="0"/>
              <a:t> </a:t>
            </a:r>
          </a:p>
          <a:p>
            <a:pPr marL="594360" lvl="2" indent="0">
              <a:buNone/>
            </a:pPr>
            <a:r>
              <a:rPr lang="en-US" sz="5500" dirty="0"/>
              <a:t>(3)	that another has committed or has been imprisoned for a </a:t>
            </a:r>
            <a:r>
              <a:rPr lang="en-US" sz="5500" b="1" dirty="0"/>
              <a:t>serious crime</a:t>
            </a:r>
            <a:r>
              <a:rPr lang="en-US" sz="5500" dirty="0"/>
              <a:t>; and</a:t>
            </a:r>
          </a:p>
          <a:p>
            <a:pPr marL="594360" lvl="2" indent="0">
              <a:buNone/>
            </a:pPr>
            <a:r>
              <a:rPr lang="en-US" sz="5500" dirty="0"/>
              <a:t> </a:t>
            </a:r>
          </a:p>
          <a:p>
            <a:pPr marL="594360" lvl="2" indent="0">
              <a:buNone/>
            </a:pPr>
            <a:r>
              <a:rPr lang="en-US" sz="5500" dirty="0"/>
              <a:t>(4)	that an unmarried woman is </a:t>
            </a:r>
            <a:r>
              <a:rPr lang="en-US" sz="5500" b="1" dirty="0"/>
              <a:t>unchaste</a:t>
            </a:r>
            <a:r>
              <a:rPr lang="en-US" sz="5500" dirty="0"/>
              <a:t>.</a:t>
            </a:r>
          </a:p>
          <a:p>
            <a:endParaRPr lang="en-US" dirty="0"/>
          </a:p>
        </p:txBody>
      </p:sp>
    </p:spTree>
    <p:extLst>
      <p:ext uri="{BB962C8B-B14F-4D97-AF65-F5344CB8AC3E}">
        <p14:creationId xmlns:p14="http://schemas.microsoft.com/office/powerpoint/2010/main" val="259656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97" y="6076071"/>
            <a:ext cx="6781800" cy="762000"/>
          </a:xfrm>
        </p:spPr>
        <p:txBody>
          <a:bodyPr>
            <a:normAutofit/>
          </a:bodyPr>
          <a:lstStyle/>
          <a:p>
            <a:r>
              <a:rPr lang="en-US" b="1" dirty="0"/>
              <a:t>ONLINE DEFAMATION</a:t>
            </a:r>
            <a:endParaRPr lang="en-US" dirty="0"/>
          </a:p>
        </p:txBody>
      </p:sp>
      <p:sp>
        <p:nvSpPr>
          <p:cNvPr id="3" name="Content Placeholder 2"/>
          <p:cNvSpPr>
            <a:spLocks noGrp="1"/>
          </p:cNvSpPr>
          <p:nvPr>
            <p:ph idx="1"/>
          </p:nvPr>
        </p:nvSpPr>
        <p:spPr>
          <a:xfrm>
            <a:off x="762000" y="457200"/>
            <a:ext cx="7543800" cy="5638800"/>
          </a:xfrm>
        </p:spPr>
        <p:txBody>
          <a:bodyPr>
            <a:normAutofit fontScale="85000" lnSpcReduction="10000"/>
          </a:bodyPr>
          <a:lstStyle/>
          <a:p>
            <a:pPr marL="0" indent="0">
              <a:buNone/>
            </a:pPr>
            <a:r>
              <a:rPr lang="en-US" dirty="0"/>
              <a:t>An online message attacking another person or entity in harsh, often personal, and possibly defamatory, terms. </a:t>
            </a:r>
          </a:p>
          <a:p>
            <a:pPr marL="0" indent="0">
              <a:buNone/>
            </a:pPr>
            <a:endParaRPr lang="en-US" dirty="0"/>
          </a:p>
          <a:p>
            <a:pPr marL="0" indent="0">
              <a:buNone/>
            </a:pPr>
            <a:r>
              <a:rPr lang="en-US" dirty="0"/>
              <a:t>Online defamation is difficult to combat because:</a:t>
            </a:r>
          </a:p>
          <a:p>
            <a:pPr marL="0" indent="0">
              <a:buNone/>
            </a:pPr>
            <a:r>
              <a:rPr lang="en-US" dirty="0"/>
              <a:t> </a:t>
            </a:r>
          </a:p>
          <a:p>
            <a:pPr marL="320040" lvl="1" indent="0">
              <a:buNone/>
            </a:pPr>
            <a:r>
              <a:rPr lang="en-US" dirty="0"/>
              <a:t>(1)	the </a:t>
            </a:r>
            <a:r>
              <a:rPr lang="en-US" b="1" dirty="0"/>
              <a:t>Communications Decency Act of 1996</a:t>
            </a:r>
            <a:r>
              <a:rPr lang="en-US" dirty="0"/>
              <a:t> absolves </a:t>
            </a:r>
            <a:r>
              <a:rPr lang="en-US" b="1" i="1" dirty="0"/>
              <a:t>Internet service providers</a:t>
            </a:r>
            <a:r>
              <a:rPr lang="en-US" dirty="0"/>
              <a:t> (“ISPs”) from liability for disseminating defamatory material; and</a:t>
            </a:r>
          </a:p>
          <a:p>
            <a:pPr marL="320040" lvl="1" indent="0">
              <a:buNone/>
            </a:pPr>
            <a:r>
              <a:rPr lang="en-US" dirty="0"/>
              <a:t> </a:t>
            </a:r>
          </a:p>
          <a:p>
            <a:pPr marL="320040" lvl="1" indent="0">
              <a:buNone/>
            </a:pPr>
            <a:r>
              <a:rPr lang="en-US" dirty="0"/>
              <a:t>(2)	the Internet affords a high degree of </a:t>
            </a:r>
            <a:r>
              <a:rPr lang="en-US" b="1" dirty="0"/>
              <a:t>anonymity</a:t>
            </a:r>
            <a:r>
              <a:rPr lang="en-US" dirty="0"/>
              <a:t> to the person who posted the defamatory message.</a:t>
            </a:r>
          </a:p>
          <a:p>
            <a:endParaRPr lang="en-US" dirty="0"/>
          </a:p>
        </p:txBody>
      </p:sp>
    </p:spTree>
    <p:extLst>
      <p:ext uri="{BB962C8B-B14F-4D97-AF65-F5344CB8AC3E}">
        <p14:creationId xmlns:p14="http://schemas.microsoft.com/office/powerpoint/2010/main" val="14820839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1493</TotalTime>
  <Words>3058</Words>
  <Application>Microsoft Office PowerPoint</Application>
  <PresentationFormat>On-screen Show (4:3)</PresentationFormat>
  <Paragraphs>402</Paragraphs>
  <Slides>59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Calibri</vt:lpstr>
      <vt:lpstr>Franklin Gothic Book</vt:lpstr>
      <vt:lpstr>Franklin Gothic Medium</vt:lpstr>
      <vt:lpstr>Wingdings</vt:lpstr>
      <vt:lpstr>Wingdings 2</vt:lpstr>
      <vt:lpstr>Trek</vt:lpstr>
      <vt:lpstr>PowerPoint Presentation</vt:lpstr>
      <vt:lpstr>CIVIL SUITS RECOVER DAMAGES</vt:lpstr>
      <vt:lpstr>THREE TYPES OF TORTS</vt:lpstr>
      <vt:lpstr>. TORT: a private, civil legal action to obtain monetary damages from a legal injury of a person or property</vt:lpstr>
      <vt:lpstr>PowerPoint Presentation</vt:lpstr>
      <vt:lpstr>INTENTIONAL TORTS</vt:lpstr>
      <vt:lpstr>INTENTIONAL TORTS: PHYSICAL ACTS</vt:lpstr>
      <vt:lpstr>DEFAMATION</vt:lpstr>
      <vt:lpstr>ONLINE DEFAMATION</vt:lpstr>
      <vt:lpstr>INVASION OF PRIVACY</vt:lpstr>
      <vt:lpstr>MISREPRESENTATION</vt:lpstr>
      <vt:lpstr>WRONGFUL INTERFERENCE</vt:lpstr>
      <vt:lpstr>TRESPASS TO LAND</vt:lpstr>
      <vt:lpstr>Disparagement of Property</vt:lpstr>
      <vt:lpstr>PREMISES NEGLIGENCE</vt:lpstr>
      <vt:lpstr>PowerPoint Presentation</vt:lpstr>
      <vt:lpstr>INTENTIONAL TORTS: DEFENSES</vt:lpstr>
      <vt:lpstr>DEFAMATION DEFENSES</vt:lpstr>
      <vt:lpstr>PowerPoint Presentation</vt:lpstr>
      <vt:lpstr>UNINTENTIONAL TORTS</vt:lpstr>
      <vt:lpstr>NEGLIGENCE: BASIC PRINCIPLES</vt:lpstr>
      <vt:lpstr>NEGLIGENCE</vt:lpstr>
      <vt:lpstr>NEGLIGENCE: DUTY OF CARE</vt:lpstr>
      <vt:lpstr>Professional Malpractice</vt:lpstr>
      <vt:lpstr>NEGLIGENCE PER SE</vt:lpstr>
      <vt:lpstr>ABUSIVE OR FRIVOLOUS LITIGATION</vt:lpstr>
      <vt:lpstr>INJURY</vt:lpstr>
      <vt:lpstr>CAUSATION:  tortious act was both the actual and proximate cause of the injury</vt:lpstr>
      <vt:lpstr>NEGLIGENCE</vt:lpstr>
      <vt:lpstr>VARIOUS DEFENSES</vt:lpstr>
      <vt:lpstr>ASSUMPTION OF RISK</vt:lpstr>
      <vt:lpstr>CONTRIBUTORY &amp; COMPARATIVE NEGLIGENCE</vt:lpstr>
      <vt:lpstr>Strict Liability</vt:lpstr>
      <vt:lpstr>PowerPoint Presentation</vt:lpstr>
      <vt:lpstr>Strict liability for Animals</vt:lpstr>
      <vt:lpstr>Product Liability</vt:lpstr>
      <vt:lpstr>Cyber Torts – Online Defamation</vt:lpstr>
      <vt:lpstr>Cyber Torts – Online Defamation</vt:lpstr>
      <vt:lpstr>INTELLECTUAL PROPERTY</vt:lpstr>
      <vt:lpstr>Intellectual property</vt:lpstr>
      <vt:lpstr>Constitutional protection</vt:lpstr>
      <vt:lpstr>license</vt:lpstr>
      <vt:lpstr>Types of Intellectual property</vt:lpstr>
      <vt:lpstr>TRADEMARK PROTECTION</vt:lpstr>
      <vt:lpstr>GETTING A TRADEMARK</vt:lpstr>
      <vt:lpstr>TRADEMARK VIOLATIONS</vt:lpstr>
      <vt:lpstr>Trade Dress</vt:lpstr>
      <vt:lpstr>Counterfeit Goods</vt:lpstr>
      <vt:lpstr>CYBER MARKS</vt:lpstr>
      <vt:lpstr>Cybersquatting</vt:lpstr>
      <vt:lpstr>cybermarks</vt:lpstr>
      <vt:lpstr>PATENTS</vt:lpstr>
      <vt:lpstr>Patent Infringement</vt:lpstr>
      <vt:lpstr>COPYRIGHTS</vt:lpstr>
      <vt:lpstr>COPYRIGHT INFRINGEMENT FIVE MYTHS</vt:lpstr>
      <vt:lpstr>COPYRIGHTS IN DIGITAL INFORMATION</vt:lpstr>
      <vt:lpstr>Sharing Music</vt:lpstr>
      <vt:lpstr>TRADE SECRETS</vt:lpstr>
      <vt:lpstr>INTERNATIONAL PROTECTION OF INTELLECTUAL PROPERTY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dc:title>
  <dc:creator>Robert</dc:creator>
  <cp:lastModifiedBy>Patricia Meyer</cp:lastModifiedBy>
  <cp:revision>24</cp:revision>
  <dcterms:created xsi:type="dcterms:W3CDTF">2014-02-18T03:21:57Z</dcterms:created>
  <dcterms:modified xsi:type="dcterms:W3CDTF">2017-08-24T14:36:08Z</dcterms:modified>
</cp:coreProperties>
</file>