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64"/>
  </p:notesMasterIdLst>
  <p:handoutMasterIdLst>
    <p:handoutMasterId r:id="rId65"/>
  </p:handoutMasterIdLst>
  <p:sldIdLst>
    <p:sldId id="256" r:id="rId3"/>
    <p:sldId id="451" r:id="rId4"/>
    <p:sldId id="450" r:id="rId5"/>
    <p:sldId id="291" r:id="rId6"/>
    <p:sldId id="286" r:id="rId7"/>
    <p:sldId id="387" r:id="rId8"/>
    <p:sldId id="388" r:id="rId9"/>
    <p:sldId id="409" r:id="rId10"/>
    <p:sldId id="389" r:id="rId11"/>
    <p:sldId id="394" r:id="rId12"/>
    <p:sldId id="390" r:id="rId13"/>
    <p:sldId id="392" r:id="rId14"/>
    <p:sldId id="335" r:id="rId15"/>
    <p:sldId id="338" r:id="rId16"/>
    <p:sldId id="452" r:id="rId17"/>
    <p:sldId id="460" r:id="rId18"/>
    <p:sldId id="410" r:id="rId19"/>
    <p:sldId id="399" r:id="rId20"/>
    <p:sldId id="333" r:id="rId21"/>
    <p:sldId id="341" r:id="rId22"/>
    <p:sldId id="305" r:id="rId23"/>
    <p:sldId id="413" r:id="rId24"/>
    <p:sldId id="307" r:id="rId25"/>
    <p:sldId id="461" r:id="rId26"/>
    <p:sldId id="442" r:id="rId27"/>
    <p:sldId id="411" r:id="rId28"/>
    <p:sldId id="444" r:id="rId29"/>
    <p:sldId id="414" r:id="rId30"/>
    <p:sldId id="412" r:id="rId31"/>
    <p:sldId id="313" r:id="rId32"/>
    <p:sldId id="415" r:id="rId33"/>
    <p:sldId id="344" r:id="rId34"/>
    <p:sldId id="385" r:id="rId35"/>
    <p:sldId id="417" r:id="rId36"/>
    <p:sldId id="416" r:id="rId37"/>
    <p:sldId id="314" r:id="rId38"/>
    <p:sldId id="449" r:id="rId39"/>
    <p:sldId id="419" r:id="rId40"/>
    <p:sldId id="423" r:id="rId41"/>
    <p:sldId id="420" r:id="rId42"/>
    <p:sldId id="363" r:id="rId43"/>
    <p:sldId id="364" r:id="rId44"/>
    <p:sldId id="365" r:id="rId45"/>
    <p:sldId id="366" r:id="rId46"/>
    <p:sldId id="351" r:id="rId47"/>
    <p:sldId id="354" r:id="rId48"/>
    <p:sldId id="454" r:id="rId49"/>
    <p:sldId id="426" r:id="rId50"/>
    <p:sldId id="439" r:id="rId51"/>
    <p:sldId id="287" r:id="rId52"/>
    <p:sldId id="367" r:id="rId53"/>
    <p:sldId id="369" r:id="rId54"/>
    <p:sldId id="455" r:id="rId55"/>
    <p:sldId id="324" r:id="rId56"/>
    <p:sldId id="462" r:id="rId57"/>
    <p:sldId id="453" r:id="rId58"/>
    <p:sldId id="457" r:id="rId59"/>
    <p:sldId id="459" r:id="rId60"/>
    <p:sldId id="463" r:id="rId61"/>
    <p:sldId id="433" r:id="rId62"/>
    <p:sldId id="438" r:id="rId63"/>
  </p:sldIdLst>
  <p:sldSz cx="9144000" cy="6858000" type="screen4x3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E97C8"/>
    <a:srgbClr val="64B7CE"/>
    <a:srgbClr val="88A9D2"/>
    <a:srgbClr val="FDEFE3"/>
    <a:srgbClr val="B9CDE5"/>
    <a:srgbClr val="FFCC99"/>
    <a:srgbClr val="C0E399"/>
    <a:srgbClr val="84C6D8"/>
    <a:srgbClr val="B9D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8505" autoAdjust="0"/>
  </p:normalViewPr>
  <p:slideViewPr>
    <p:cSldViewPr>
      <p:cViewPr>
        <p:scale>
          <a:sx n="80" d="100"/>
          <a:sy n="80" d="100"/>
        </p:scale>
        <p:origin x="-109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00"/>
    </p:cViewPr>
  </p:sorterViewPr>
  <p:notesViewPr>
    <p:cSldViewPr>
      <p:cViewPr varScale="1">
        <p:scale>
          <a:sx n="46" d="100"/>
          <a:sy n="46" d="100"/>
        </p:scale>
        <p:origin x="-3054" y="-11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3915E8-2493-4AF8-8B91-D610E6BD25E2}" type="doc">
      <dgm:prSet loTypeId="urn:microsoft.com/office/officeart/2005/8/layout/pyramid2" loCatId="list" qsTypeId="urn:microsoft.com/office/officeart/2005/8/quickstyle/simple1" qsCatId="simple" csTypeId="urn:microsoft.com/office/officeart/2005/8/colors/accent2_5" csCatId="accent2" phldr="1"/>
      <dgm:spPr/>
    </dgm:pt>
    <dgm:pt modelId="{B97429FB-55C4-42F8-ADA4-86C7F7336AAB}">
      <dgm:prSet phldrT="[Texto]" custT="1"/>
      <dgm:spPr/>
      <dgm:t>
        <a:bodyPr/>
        <a:lstStyle/>
        <a:p>
          <a:r>
            <a:rPr lang="pt-BR" sz="2600" b="1" dirty="0" smtClean="0">
              <a:latin typeface="+mn-lt"/>
            </a:rPr>
            <a:t>Comportamento</a:t>
          </a:r>
          <a:endParaRPr lang="pt-BR" sz="2600" b="1" dirty="0">
            <a:latin typeface="+mn-lt"/>
          </a:endParaRPr>
        </a:p>
      </dgm:t>
    </dgm:pt>
    <dgm:pt modelId="{5AE50E49-B8A5-49B6-BEA0-E6A56E45670C}" type="parTrans" cxnId="{8676D5E0-1153-4ACF-8153-07E97972A5BC}">
      <dgm:prSet/>
      <dgm:spPr/>
      <dgm:t>
        <a:bodyPr/>
        <a:lstStyle/>
        <a:p>
          <a:endParaRPr lang="pt-BR"/>
        </a:p>
      </dgm:t>
    </dgm:pt>
    <dgm:pt modelId="{8DF1DD24-5EF4-45B1-87AD-E5418A8C4784}" type="sibTrans" cxnId="{8676D5E0-1153-4ACF-8153-07E97972A5BC}">
      <dgm:prSet/>
      <dgm:spPr/>
      <dgm:t>
        <a:bodyPr/>
        <a:lstStyle/>
        <a:p>
          <a:endParaRPr lang="pt-BR"/>
        </a:p>
      </dgm:t>
    </dgm:pt>
    <dgm:pt modelId="{44577C14-A8CB-4908-BF45-CB4227F74119}">
      <dgm:prSet phldrT="[Texto]" custT="1"/>
      <dgm:spPr/>
      <dgm:t>
        <a:bodyPr/>
        <a:lstStyle/>
        <a:p>
          <a:r>
            <a:rPr lang="pt-BR" sz="2600" b="1" dirty="0" smtClean="0"/>
            <a:t>Variadas formas de expressão</a:t>
          </a:r>
          <a:endParaRPr lang="pt-BR" sz="2600" b="1" dirty="0"/>
        </a:p>
      </dgm:t>
    </dgm:pt>
    <dgm:pt modelId="{7511E5C6-91FD-4AB6-8714-23D008261E86}" type="parTrans" cxnId="{0337A543-5664-41FA-8F2E-963995F9D5CC}">
      <dgm:prSet/>
      <dgm:spPr/>
      <dgm:t>
        <a:bodyPr/>
        <a:lstStyle/>
        <a:p>
          <a:endParaRPr lang="pt-BR"/>
        </a:p>
      </dgm:t>
    </dgm:pt>
    <dgm:pt modelId="{90F28954-88EF-4F19-BAEB-0AFB446E4454}" type="sibTrans" cxnId="{0337A543-5664-41FA-8F2E-963995F9D5CC}">
      <dgm:prSet/>
      <dgm:spPr/>
      <dgm:t>
        <a:bodyPr/>
        <a:lstStyle/>
        <a:p>
          <a:endParaRPr lang="pt-BR"/>
        </a:p>
      </dgm:t>
    </dgm:pt>
    <dgm:pt modelId="{22468E1B-B9A5-4AA5-83A4-869F7E1D6B90}">
      <dgm:prSet phldrT="[Texto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pt-BR" sz="2800" b="1" dirty="0" smtClean="0"/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sz="2600" b="1" dirty="0" smtClean="0"/>
            <a:t>Habilidades e Atitudes transformadoras</a:t>
          </a:r>
        </a:p>
        <a:p>
          <a:pPr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800" b="1" dirty="0"/>
        </a:p>
      </dgm:t>
    </dgm:pt>
    <dgm:pt modelId="{B4D9B06D-D9A4-472C-8884-C2F355E966D6}" type="sibTrans" cxnId="{7C900141-21EF-441C-983E-6C9C672D44F0}">
      <dgm:prSet/>
      <dgm:spPr/>
      <dgm:t>
        <a:bodyPr/>
        <a:lstStyle/>
        <a:p>
          <a:endParaRPr lang="pt-BR"/>
        </a:p>
      </dgm:t>
    </dgm:pt>
    <dgm:pt modelId="{0AB4C90F-EA1F-46FF-953C-713006478E1B}" type="parTrans" cxnId="{7C900141-21EF-441C-983E-6C9C672D44F0}">
      <dgm:prSet/>
      <dgm:spPr/>
      <dgm:t>
        <a:bodyPr/>
        <a:lstStyle/>
        <a:p>
          <a:endParaRPr lang="pt-BR"/>
        </a:p>
      </dgm:t>
    </dgm:pt>
    <dgm:pt modelId="{AB736E2B-CC27-4990-97F2-75F778CA9F01}" type="pres">
      <dgm:prSet presAssocID="{103915E8-2493-4AF8-8B91-D610E6BD25E2}" presName="compositeShape" presStyleCnt="0">
        <dgm:presLayoutVars>
          <dgm:dir/>
          <dgm:resizeHandles/>
        </dgm:presLayoutVars>
      </dgm:prSet>
      <dgm:spPr/>
    </dgm:pt>
    <dgm:pt modelId="{A6E8336A-AB03-443E-A8DA-DF9CFFBE7A16}" type="pres">
      <dgm:prSet presAssocID="{103915E8-2493-4AF8-8B91-D610E6BD25E2}" presName="pyramid" presStyleLbl="node1" presStyleIdx="0" presStyleCnt="1" custLinFactNeighborX="133" custLinFactNeighborY="-6522"/>
      <dgm:spPr/>
    </dgm:pt>
    <dgm:pt modelId="{A5D2FC1E-A08D-4375-9758-36601D595FBB}" type="pres">
      <dgm:prSet presAssocID="{103915E8-2493-4AF8-8B91-D610E6BD25E2}" presName="theList" presStyleCnt="0"/>
      <dgm:spPr/>
    </dgm:pt>
    <dgm:pt modelId="{5709FA99-9063-4534-9015-FB16F969A75F}" type="pres">
      <dgm:prSet presAssocID="{B97429FB-55C4-42F8-ADA4-86C7F7336AAB}" presName="aNode" presStyleLbl="fgAcc1" presStyleIdx="0" presStyleCnt="3" custScaleX="141619" custLinFactY="-3357" custLinFactNeighborX="947" custLinFactNeighborY="-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03A181-54CC-481A-9CA1-7B7E0343412D}" type="pres">
      <dgm:prSet presAssocID="{B97429FB-55C4-42F8-ADA4-86C7F7336AAB}" presName="aSpace" presStyleCnt="0"/>
      <dgm:spPr/>
    </dgm:pt>
    <dgm:pt modelId="{27A49C8D-5780-45FA-BD16-28650D37894D}" type="pres">
      <dgm:prSet presAssocID="{22468E1B-B9A5-4AA5-83A4-869F7E1D6B90}" presName="aNode" presStyleLbl="fgAcc1" presStyleIdx="1" presStyleCnt="3" custScaleX="136831" custScaleY="12270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09B56A6-4E8A-4CD6-8242-9A2984D860E3}" type="pres">
      <dgm:prSet presAssocID="{22468E1B-B9A5-4AA5-83A4-869F7E1D6B90}" presName="aSpace" presStyleCnt="0"/>
      <dgm:spPr/>
    </dgm:pt>
    <dgm:pt modelId="{23CCD7FD-17FB-4E25-B198-A7EDE0FB5629}" type="pres">
      <dgm:prSet presAssocID="{44577C14-A8CB-4908-BF45-CB4227F74119}" presName="aNode" presStyleLbl="fgAcc1" presStyleIdx="2" presStyleCnt="3" custScaleX="130142" custLinFactY="17878" custLinFactNeighborX="0" custLinFactNeighborY="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8AA3969-B283-4D11-A112-488E22D257D1}" type="pres">
      <dgm:prSet presAssocID="{44577C14-A8CB-4908-BF45-CB4227F74119}" presName="aSpace" presStyleCnt="0"/>
      <dgm:spPr/>
    </dgm:pt>
  </dgm:ptLst>
  <dgm:cxnLst>
    <dgm:cxn modelId="{8676D5E0-1153-4ACF-8153-07E97972A5BC}" srcId="{103915E8-2493-4AF8-8B91-D610E6BD25E2}" destId="{B97429FB-55C4-42F8-ADA4-86C7F7336AAB}" srcOrd="0" destOrd="0" parTransId="{5AE50E49-B8A5-49B6-BEA0-E6A56E45670C}" sibTransId="{8DF1DD24-5EF4-45B1-87AD-E5418A8C4784}"/>
    <dgm:cxn modelId="{0337A543-5664-41FA-8F2E-963995F9D5CC}" srcId="{103915E8-2493-4AF8-8B91-D610E6BD25E2}" destId="{44577C14-A8CB-4908-BF45-CB4227F74119}" srcOrd="2" destOrd="0" parTransId="{7511E5C6-91FD-4AB6-8714-23D008261E86}" sibTransId="{90F28954-88EF-4F19-BAEB-0AFB446E4454}"/>
    <dgm:cxn modelId="{385AF4B7-108C-472A-B862-20D88B08CFF2}" type="presOf" srcId="{22468E1B-B9A5-4AA5-83A4-869F7E1D6B90}" destId="{27A49C8D-5780-45FA-BD16-28650D37894D}" srcOrd="0" destOrd="0" presId="urn:microsoft.com/office/officeart/2005/8/layout/pyramid2"/>
    <dgm:cxn modelId="{BEE9EA05-0CFA-408B-89C9-481F4ED61131}" type="presOf" srcId="{103915E8-2493-4AF8-8B91-D610E6BD25E2}" destId="{AB736E2B-CC27-4990-97F2-75F778CA9F01}" srcOrd="0" destOrd="0" presId="urn:microsoft.com/office/officeart/2005/8/layout/pyramid2"/>
    <dgm:cxn modelId="{556741BD-B22D-41D5-ABF3-221146845F76}" type="presOf" srcId="{B97429FB-55C4-42F8-ADA4-86C7F7336AAB}" destId="{5709FA99-9063-4534-9015-FB16F969A75F}" srcOrd="0" destOrd="0" presId="urn:microsoft.com/office/officeart/2005/8/layout/pyramid2"/>
    <dgm:cxn modelId="{7C900141-21EF-441C-983E-6C9C672D44F0}" srcId="{103915E8-2493-4AF8-8B91-D610E6BD25E2}" destId="{22468E1B-B9A5-4AA5-83A4-869F7E1D6B90}" srcOrd="1" destOrd="0" parTransId="{0AB4C90F-EA1F-46FF-953C-713006478E1B}" sibTransId="{B4D9B06D-D9A4-472C-8884-C2F355E966D6}"/>
    <dgm:cxn modelId="{BCA0EC58-E90F-4167-AE0E-C953E0D4D72E}" type="presOf" srcId="{44577C14-A8CB-4908-BF45-CB4227F74119}" destId="{23CCD7FD-17FB-4E25-B198-A7EDE0FB5629}" srcOrd="0" destOrd="0" presId="urn:microsoft.com/office/officeart/2005/8/layout/pyramid2"/>
    <dgm:cxn modelId="{FBB863A5-31A0-4D47-8E55-10622037FE81}" type="presParOf" srcId="{AB736E2B-CC27-4990-97F2-75F778CA9F01}" destId="{A6E8336A-AB03-443E-A8DA-DF9CFFBE7A16}" srcOrd="0" destOrd="0" presId="urn:microsoft.com/office/officeart/2005/8/layout/pyramid2"/>
    <dgm:cxn modelId="{5C34858F-41DC-4637-95FF-23EE7F1E5038}" type="presParOf" srcId="{AB736E2B-CC27-4990-97F2-75F778CA9F01}" destId="{A5D2FC1E-A08D-4375-9758-36601D595FBB}" srcOrd="1" destOrd="0" presId="urn:microsoft.com/office/officeart/2005/8/layout/pyramid2"/>
    <dgm:cxn modelId="{688C4863-1794-4A3B-8149-3CA3C4A70A1E}" type="presParOf" srcId="{A5D2FC1E-A08D-4375-9758-36601D595FBB}" destId="{5709FA99-9063-4534-9015-FB16F969A75F}" srcOrd="0" destOrd="0" presId="urn:microsoft.com/office/officeart/2005/8/layout/pyramid2"/>
    <dgm:cxn modelId="{A8805C5E-12E2-4657-8CAC-90AE12F08202}" type="presParOf" srcId="{A5D2FC1E-A08D-4375-9758-36601D595FBB}" destId="{9503A181-54CC-481A-9CA1-7B7E0343412D}" srcOrd="1" destOrd="0" presId="urn:microsoft.com/office/officeart/2005/8/layout/pyramid2"/>
    <dgm:cxn modelId="{81A37E28-DC96-4071-9903-A4EDC4A0D10A}" type="presParOf" srcId="{A5D2FC1E-A08D-4375-9758-36601D595FBB}" destId="{27A49C8D-5780-45FA-BD16-28650D37894D}" srcOrd="2" destOrd="0" presId="urn:microsoft.com/office/officeart/2005/8/layout/pyramid2"/>
    <dgm:cxn modelId="{7C921685-686B-4D4E-9518-0FEA92FB1F89}" type="presParOf" srcId="{A5D2FC1E-A08D-4375-9758-36601D595FBB}" destId="{809B56A6-4E8A-4CD6-8242-9A2984D860E3}" srcOrd="3" destOrd="0" presId="urn:microsoft.com/office/officeart/2005/8/layout/pyramid2"/>
    <dgm:cxn modelId="{3B971970-646C-43D9-9BA8-55E438D588A7}" type="presParOf" srcId="{A5D2FC1E-A08D-4375-9758-36601D595FBB}" destId="{23CCD7FD-17FB-4E25-B198-A7EDE0FB5629}" srcOrd="4" destOrd="0" presId="urn:microsoft.com/office/officeart/2005/8/layout/pyramid2"/>
    <dgm:cxn modelId="{0F262450-698E-4ECE-918B-3D5D7A305188}" type="presParOf" srcId="{A5D2FC1E-A08D-4375-9758-36601D595FBB}" destId="{A8AA3969-B283-4D11-A112-488E22D257D1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CABEA8-C62D-427E-BDD1-93A349271A15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A776BEA-CAD8-4A96-8AE3-05C2AD798214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pt-BR" sz="4400" b="1" dirty="0" err="1" smtClean="0">
              <a:solidFill>
                <a:schemeClr val="tx1"/>
              </a:solidFill>
            </a:rPr>
            <a:t>Filermino</a:t>
          </a:r>
          <a:r>
            <a:rPr lang="pt-BR" sz="4400" b="1" dirty="0" smtClean="0">
              <a:solidFill>
                <a:schemeClr val="tx1"/>
              </a:solidFill>
            </a:rPr>
            <a:t> entra na Faculdade</a:t>
          </a:r>
          <a:r>
            <a:rPr lang="pt-BR" sz="4000" b="1" dirty="0" smtClean="0">
              <a:solidFill>
                <a:schemeClr val="tx1"/>
              </a:solidFill>
            </a:rPr>
            <a:t> </a:t>
          </a:r>
          <a:r>
            <a:rPr lang="pt-BR" sz="2000" b="0" dirty="0" smtClean="0">
              <a:solidFill>
                <a:schemeClr val="tx1"/>
              </a:solidFill>
            </a:rPr>
            <a:t>(1)</a:t>
          </a:r>
          <a:endParaRPr lang="pt-BR" sz="2000" b="0" dirty="0">
            <a:solidFill>
              <a:schemeClr val="tx1"/>
            </a:solidFill>
          </a:endParaRPr>
        </a:p>
      </dgm:t>
    </dgm:pt>
    <dgm:pt modelId="{59B8FC71-AFEF-41BC-A971-832D16F25655}" type="parTrans" cxnId="{880E5FDA-662F-44E5-B2D9-B40A2803B50F}">
      <dgm:prSet/>
      <dgm:spPr/>
      <dgm:t>
        <a:bodyPr/>
        <a:lstStyle/>
        <a:p>
          <a:pPr algn="ctr"/>
          <a:endParaRPr lang="pt-BR"/>
        </a:p>
      </dgm:t>
    </dgm:pt>
    <dgm:pt modelId="{A138C10B-7D2B-4587-B49E-74441544D84E}" type="sibTrans" cxnId="{880E5FDA-662F-44E5-B2D9-B40A2803B50F}">
      <dgm:prSet/>
      <dgm:spPr/>
      <dgm:t>
        <a:bodyPr/>
        <a:lstStyle/>
        <a:p>
          <a:pPr algn="ctr"/>
          <a:endParaRPr lang="pt-BR"/>
        </a:p>
      </dgm:t>
    </dgm:pt>
    <dgm:pt modelId="{46C5C62E-03ED-45A5-B029-F3BD939C4194}">
      <dgm:prSet phldrT="[Texto]" custT="1"/>
      <dgm:spPr>
        <a:ln>
          <a:noFill/>
        </a:ln>
      </dgm:spPr>
      <dgm:t>
        <a:bodyPr/>
        <a:lstStyle/>
        <a:p>
          <a:pPr algn="ctr"/>
          <a:r>
            <a:rPr lang="pt-BR" sz="2800" dirty="0" smtClean="0"/>
            <a:t>Trotes e mancadas</a:t>
          </a:r>
        </a:p>
        <a:p>
          <a:pPr algn="ctr"/>
          <a:r>
            <a:rPr lang="pt-BR" sz="2000" b="0" dirty="0" smtClean="0"/>
            <a:t>(2)</a:t>
          </a:r>
          <a:endParaRPr lang="pt-BR" sz="2000" b="0" dirty="0"/>
        </a:p>
      </dgm:t>
    </dgm:pt>
    <dgm:pt modelId="{42745C55-424B-4598-BEAD-E6A788793C20}" type="parTrans" cxnId="{6661D9F1-0535-4FFD-BBAE-E1E9FAADFD40}">
      <dgm:prSet/>
      <dgm:spPr/>
      <dgm:t>
        <a:bodyPr/>
        <a:lstStyle/>
        <a:p>
          <a:pPr algn="ctr"/>
          <a:endParaRPr lang="pt-BR"/>
        </a:p>
      </dgm:t>
    </dgm:pt>
    <dgm:pt modelId="{334B0E45-8DA7-4900-BED6-E4FC26396407}" type="sibTrans" cxnId="{6661D9F1-0535-4FFD-BBAE-E1E9FAADFD40}">
      <dgm:prSet/>
      <dgm:spPr/>
      <dgm:t>
        <a:bodyPr/>
        <a:lstStyle/>
        <a:p>
          <a:pPr algn="ctr"/>
          <a:endParaRPr lang="pt-BR"/>
        </a:p>
      </dgm:t>
    </dgm:pt>
    <dgm:pt modelId="{65380E25-3030-4581-962C-B3B59C6B6712}">
      <dgm:prSet phldrT="[Texto]" custT="1"/>
      <dgm:spPr>
        <a:solidFill>
          <a:schemeClr val="bg1">
            <a:lumMod val="75000"/>
            <a:alpha val="90000"/>
          </a:schemeClr>
        </a:solidFill>
        <a:ln>
          <a:noFill/>
        </a:ln>
      </dgm:spPr>
      <dgm:t>
        <a:bodyPr/>
        <a:lstStyle/>
        <a:p>
          <a:pPr algn="ctr"/>
          <a:r>
            <a:rPr lang="pt-BR" sz="2800" b="0" dirty="0" smtClean="0"/>
            <a:t>Seres de vários mundos</a:t>
          </a:r>
        </a:p>
        <a:p>
          <a:pPr algn="ctr"/>
          <a:r>
            <a:rPr lang="pt-BR" sz="2000" b="0" dirty="0" smtClean="0"/>
            <a:t>(3)</a:t>
          </a:r>
          <a:endParaRPr lang="pt-BR" sz="2000" b="0" dirty="0"/>
        </a:p>
      </dgm:t>
    </dgm:pt>
    <dgm:pt modelId="{79913E59-A07C-4F9B-8389-3121AE6D2264}" type="parTrans" cxnId="{234A71D4-C142-4695-9E02-D85FDFCFF3E8}">
      <dgm:prSet/>
      <dgm:spPr/>
      <dgm:t>
        <a:bodyPr/>
        <a:lstStyle/>
        <a:p>
          <a:pPr algn="ctr"/>
          <a:endParaRPr lang="pt-BR"/>
        </a:p>
      </dgm:t>
    </dgm:pt>
    <dgm:pt modelId="{8198C4E1-F2D1-4536-9243-191A24E3C793}" type="sibTrans" cxnId="{234A71D4-C142-4695-9E02-D85FDFCFF3E8}">
      <dgm:prSet/>
      <dgm:spPr/>
      <dgm:t>
        <a:bodyPr/>
        <a:lstStyle/>
        <a:p>
          <a:pPr algn="ctr"/>
          <a:endParaRPr lang="pt-BR"/>
        </a:p>
      </dgm:t>
    </dgm:pt>
    <dgm:pt modelId="{D4C868D1-8B18-4641-A15A-5A703BC79D95}">
      <dgm:prSet phldrT="[Texto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pPr algn="ctr"/>
          <a:r>
            <a:rPr lang="pt-BR" sz="4200" dirty="0" err="1" smtClean="0"/>
            <a:t>Dromélia</a:t>
          </a:r>
          <a:r>
            <a:rPr lang="pt-BR" sz="4200" dirty="0" smtClean="0"/>
            <a:t>  </a:t>
          </a:r>
          <a:r>
            <a:rPr lang="pt-BR" sz="2000" dirty="0" smtClean="0"/>
            <a:t>(6)</a:t>
          </a:r>
          <a:endParaRPr lang="pt-BR" sz="2000" dirty="0"/>
        </a:p>
      </dgm:t>
    </dgm:pt>
    <dgm:pt modelId="{7D5226BB-DE9B-4E3B-A104-163EFE0DB8E5}" type="sibTrans" cxnId="{38FAB688-B703-4664-9BF5-E8B584B503A1}">
      <dgm:prSet/>
      <dgm:spPr/>
      <dgm:t>
        <a:bodyPr/>
        <a:lstStyle/>
        <a:p>
          <a:pPr algn="ctr"/>
          <a:endParaRPr lang="pt-BR"/>
        </a:p>
      </dgm:t>
    </dgm:pt>
    <dgm:pt modelId="{40BDE1CA-DA1E-439B-9BCD-2AF5980A28FF}" type="parTrans" cxnId="{38FAB688-B703-4664-9BF5-E8B584B503A1}">
      <dgm:prSet/>
      <dgm:spPr/>
      <dgm:t>
        <a:bodyPr/>
        <a:lstStyle/>
        <a:p>
          <a:pPr algn="ctr"/>
          <a:endParaRPr lang="pt-BR"/>
        </a:p>
      </dgm:t>
    </dgm:pt>
    <dgm:pt modelId="{9DDA2D6C-72F2-45EE-AE95-E4934F5C55F9}">
      <dgm:prSet phldrT="[Texto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algn="ctr"/>
          <a:r>
            <a:rPr lang="pt-BR" sz="2800" dirty="0" smtClean="0"/>
            <a:t>Um dia por vez</a:t>
          </a:r>
        </a:p>
        <a:p>
          <a:pPr algn="ctr"/>
          <a:r>
            <a:rPr lang="pt-BR" sz="2800" dirty="0" smtClean="0"/>
            <a:t> </a:t>
          </a:r>
          <a:r>
            <a:rPr lang="pt-BR" sz="2000" dirty="0" smtClean="0"/>
            <a:t>(5)</a:t>
          </a:r>
          <a:endParaRPr lang="pt-BR" sz="2000" dirty="0"/>
        </a:p>
      </dgm:t>
    </dgm:pt>
    <dgm:pt modelId="{4BD73F4A-9E6D-44AB-A2EC-5A1D7AB26E82}" type="sibTrans" cxnId="{7D4F983D-5644-495E-9519-A114757891A6}">
      <dgm:prSet/>
      <dgm:spPr/>
      <dgm:t>
        <a:bodyPr/>
        <a:lstStyle/>
        <a:p>
          <a:pPr algn="ctr"/>
          <a:endParaRPr lang="pt-BR"/>
        </a:p>
      </dgm:t>
    </dgm:pt>
    <dgm:pt modelId="{1A7D8E76-4072-4360-B66A-BED310971ECA}" type="parTrans" cxnId="{7D4F983D-5644-495E-9519-A114757891A6}">
      <dgm:prSet/>
      <dgm:spPr/>
      <dgm:t>
        <a:bodyPr/>
        <a:lstStyle/>
        <a:p>
          <a:pPr algn="ctr"/>
          <a:endParaRPr lang="pt-BR"/>
        </a:p>
      </dgm:t>
    </dgm:pt>
    <dgm:pt modelId="{A850AB76-47DF-4ADA-B593-A7C01B8D208B}">
      <dgm:prSet phldrT="[Texto]" custT="1"/>
      <dgm:spPr/>
      <dgm:t>
        <a:bodyPr/>
        <a:lstStyle/>
        <a:p>
          <a:pPr marL="0" indent="0" algn="ctr"/>
          <a:r>
            <a:rPr lang="pt-BR" sz="4000" b="1" dirty="0" smtClean="0">
              <a:solidFill>
                <a:schemeClr val="tx1"/>
              </a:solidFill>
            </a:rPr>
            <a:t>Plano de Sobrevivência </a:t>
          </a:r>
          <a:r>
            <a:rPr lang="pt-BR" sz="1600" b="0" dirty="0" smtClean="0">
              <a:solidFill>
                <a:schemeClr val="tx1"/>
              </a:solidFill>
            </a:rPr>
            <a:t>(4)</a:t>
          </a:r>
          <a:endParaRPr lang="pt-BR" sz="1600" b="0" dirty="0">
            <a:solidFill>
              <a:schemeClr val="tx1"/>
            </a:solidFill>
          </a:endParaRPr>
        </a:p>
      </dgm:t>
    </dgm:pt>
    <dgm:pt modelId="{F9A6057B-6D15-4513-8CB3-C54370FD5DF8}" type="sibTrans" cxnId="{651FD1A8-72FA-49A8-909E-6B12A2FA341D}">
      <dgm:prSet/>
      <dgm:spPr/>
      <dgm:t>
        <a:bodyPr/>
        <a:lstStyle/>
        <a:p>
          <a:pPr algn="ctr"/>
          <a:endParaRPr lang="pt-BR"/>
        </a:p>
      </dgm:t>
    </dgm:pt>
    <dgm:pt modelId="{2D032A30-1204-455B-884E-92ED0673D5DA}" type="parTrans" cxnId="{651FD1A8-72FA-49A8-909E-6B12A2FA341D}">
      <dgm:prSet/>
      <dgm:spPr/>
      <dgm:t>
        <a:bodyPr/>
        <a:lstStyle/>
        <a:p>
          <a:pPr algn="ctr"/>
          <a:endParaRPr lang="pt-BR"/>
        </a:p>
      </dgm:t>
    </dgm:pt>
    <dgm:pt modelId="{5026B04A-FB64-4EB0-B524-727DF9CFFE28}" type="pres">
      <dgm:prSet presAssocID="{B1CABEA8-C62D-427E-BDD1-93A349271A15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91EEA633-7299-476A-98C2-DF49798E50DA}" type="pres">
      <dgm:prSet presAssocID="{B1CABEA8-C62D-427E-BDD1-93A349271A15}" presName="outerBox" presStyleCnt="0"/>
      <dgm:spPr/>
    </dgm:pt>
    <dgm:pt modelId="{3B1E35C3-EAE0-4777-89F6-D86FFB11F5F5}" type="pres">
      <dgm:prSet presAssocID="{B1CABEA8-C62D-427E-BDD1-93A349271A15}" presName="outerBoxParent" presStyleLbl="node1" presStyleIdx="0" presStyleCnt="2" custLinFactNeighborX="8276" custLinFactNeighborY="-9578"/>
      <dgm:spPr/>
      <dgm:t>
        <a:bodyPr/>
        <a:lstStyle/>
        <a:p>
          <a:endParaRPr lang="pt-BR"/>
        </a:p>
      </dgm:t>
    </dgm:pt>
    <dgm:pt modelId="{AE52F763-4921-4238-95B4-ED547952263C}" type="pres">
      <dgm:prSet presAssocID="{B1CABEA8-C62D-427E-BDD1-93A349271A15}" presName="outerBoxChildren" presStyleCnt="0"/>
      <dgm:spPr/>
    </dgm:pt>
    <dgm:pt modelId="{828BE462-6A65-426C-9211-04898FA49058}" type="pres">
      <dgm:prSet presAssocID="{46C5C62E-03ED-45A5-B029-F3BD939C4194}" presName="oChild" presStyleLbl="fgAcc1" presStyleIdx="0" presStyleCnt="4" custScaleX="149679" custLinFactY="-8746" custLinFactNeighborX="20078" custLinFactNeighborY="-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60C3862-5B76-4525-8A43-6DA5F7D4A4F5}" type="pres">
      <dgm:prSet presAssocID="{334B0E45-8DA7-4900-BED6-E4FC26396407}" presName="outerSibTrans" presStyleCnt="0"/>
      <dgm:spPr/>
    </dgm:pt>
    <dgm:pt modelId="{B67E1C86-0C1A-4B4A-ADB5-D44D7319270C}" type="pres">
      <dgm:prSet presAssocID="{65380E25-3030-4581-962C-B3B59C6B6712}" presName="oChild" presStyleLbl="fgAcc1" presStyleIdx="1" presStyleCnt="4" custScaleX="166581" custScaleY="124682" custLinFactNeighborX="22576" custLinFactNeighborY="6697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2D14EB4-20C5-4797-8E3B-8BB1744AFCB6}" type="pres">
      <dgm:prSet presAssocID="{B1CABEA8-C62D-427E-BDD1-93A349271A15}" presName="middleBox" presStyleCnt="0"/>
      <dgm:spPr/>
    </dgm:pt>
    <dgm:pt modelId="{43652A4F-0CB3-46C1-8A03-F44A94C58F54}" type="pres">
      <dgm:prSet presAssocID="{B1CABEA8-C62D-427E-BDD1-93A349271A15}" presName="middleBoxParent" presStyleLbl="node1" presStyleIdx="1" presStyleCnt="2" custScaleX="93548" custScaleY="112522" custLinFactNeighborX="5530" custLinFactNeighborY="-882"/>
      <dgm:spPr/>
      <dgm:t>
        <a:bodyPr/>
        <a:lstStyle/>
        <a:p>
          <a:endParaRPr lang="pt-BR"/>
        </a:p>
      </dgm:t>
    </dgm:pt>
    <dgm:pt modelId="{94ABC5DF-3FC1-4742-8EA8-7463F23C2DC5}" type="pres">
      <dgm:prSet presAssocID="{B1CABEA8-C62D-427E-BDD1-93A349271A15}" presName="middleBoxChildren" presStyleCnt="0"/>
      <dgm:spPr/>
    </dgm:pt>
    <dgm:pt modelId="{D21F86CC-D4F3-47A7-A3CB-C6BD28077882}" type="pres">
      <dgm:prSet presAssocID="{9DDA2D6C-72F2-45EE-AE95-E4934F5C55F9}" presName="mChild" presStyleLbl="fgAcc1" presStyleIdx="2" presStyleCnt="4" custScaleX="41271" custLinFactX="8186" custLinFactNeighborX="100000" custLinFactNeighborY="-4814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41CF015-36D7-4B3D-9042-270B14B9806E}" type="pres">
      <dgm:prSet presAssocID="{4BD73F4A-9E6D-44AB-A2EC-5A1D7AB26E82}" presName="middleSibTrans" presStyleCnt="0"/>
      <dgm:spPr/>
    </dgm:pt>
    <dgm:pt modelId="{071F10F1-9738-4D9A-B6F8-820393E13F9B}" type="pres">
      <dgm:prSet presAssocID="{D4C868D1-8B18-4641-A15A-5A703BC79D95}" presName="mChild" presStyleLbl="fgAcc1" presStyleIdx="3" presStyleCnt="4" custScaleX="43240" custScaleY="94710" custLinFactX="8613" custLinFactNeighborX="100000" custLinFactNeighborY="2116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34A71D4-C142-4695-9E02-D85FDFCFF3E8}" srcId="{4A776BEA-CAD8-4A96-8AE3-05C2AD798214}" destId="{65380E25-3030-4581-962C-B3B59C6B6712}" srcOrd="1" destOrd="0" parTransId="{79913E59-A07C-4F9B-8389-3121AE6D2264}" sibTransId="{8198C4E1-F2D1-4536-9243-191A24E3C793}"/>
    <dgm:cxn modelId="{004D5A60-7618-4AA4-8AD0-D5A989C14228}" type="presOf" srcId="{9DDA2D6C-72F2-45EE-AE95-E4934F5C55F9}" destId="{D21F86CC-D4F3-47A7-A3CB-C6BD28077882}" srcOrd="0" destOrd="0" presId="urn:microsoft.com/office/officeart/2005/8/layout/target2"/>
    <dgm:cxn modelId="{651FD1A8-72FA-49A8-909E-6B12A2FA341D}" srcId="{B1CABEA8-C62D-427E-BDD1-93A349271A15}" destId="{A850AB76-47DF-4ADA-B593-A7C01B8D208B}" srcOrd="1" destOrd="0" parTransId="{2D032A30-1204-455B-884E-92ED0673D5DA}" sibTransId="{F9A6057B-6D15-4513-8CB3-C54370FD5DF8}"/>
    <dgm:cxn modelId="{730E51DF-62DA-48C0-85F7-6EB2A80EB998}" type="presOf" srcId="{4A776BEA-CAD8-4A96-8AE3-05C2AD798214}" destId="{3B1E35C3-EAE0-4777-89F6-D86FFB11F5F5}" srcOrd="0" destOrd="0" presId="urn:microsoft.com/office/officeart/2005/8/layout/target2"/>
    <dgm:cxn modelId="{7F1D8D50-E17D-40D6-9187-69E95590A18D}" type="presOf" srcId="{A850AB76-47DF-4ADA-B593-A7C01B8D208B}" destId="{43652A4F-0CB3-46C1-8A03-F44A94C58F54}" srcOrd="0" destOrd="0" presId="urn:microsoft.com/office/officeart/2005/8/layout/target2"/>
    <dgm:cxn modelId="{7D4F983D-5644-495E-9519-A114757891A6}" srcId="{A850AB76-47DF-4ADA-B593-A7C01B8D208B}" destId="{9DDA2D6C-72F2-45EE-AE95-E4934F5C55F9}" srcOrd="0" destOrd="0" parTransId="{1A7D8E76-4072-4360-B66A-BED310971ECA}" sibTransId="{4BD73F4A-9E6D-44AB-A2EC-5A1D7AB26E82}"/>
    <dgm:cxn modelId="{42879B93-8559-4D30-915B-C9EC0BF9A4BA}" type="presOf" srcId="{D4C868D1-8B18-4641-A15A-5A703BC79D95}" destId="{071F10F1-9738-4D9A-B6F8-820393E13F9B}" srcOrd="0" destOrd="0" presId="urn:microsoft.com/office/officeart/2005/8/layout/target2"/>
    <dgm:cxn modelId="{BE6A9654-47AA-43DC-9601-8BD029E0FD10}" type="presOf" srcId="{65380E25-3030-4581-962C-B3B59C6B6712}" destId="{B67E1C86-0C1A-4B4A-ADB5-D44D7319270C}" srcOrd="0" destOrd="0" presId="urn:microsoft.com/office/officeart/2005/8/layout/target2"/>
    <dgm:cxn modelId="{38FAB688-B703-4664-9BF5-E8B584B503A1}" srcId="{A850AB76-47DF-4ADA-B593-A7C01B8D208B}" destId="{D4C868D1-8B18-4641-A15A-5A703BC79D95}" srcOrd="1" destOrd="0" parTransId="{40BDE1CA-DA1E-439B-9BCD-2AF5980A28FF}" sibTransId="{7D5226BB-DE9B-4E3B-A104-163EFE0DB8E5}"/>
    <dgm:cxn modelId="{6661D9F1-0535-4FFD-BBAE-E1E9FAADFD40}" srcId="{4A776BEA-CAD8-4A96-8AE3-05C2AD798214}" destId="{46C5C62E-03ED-45A5-B029-F3BD939C4194}" srcOrd="0" destOrd="0" parTransId="{42745C55-424B-4598-BEAD-E6A788793C20}" sibTransId="{334B0E45-8DA7-4900-BED6-E4FC26396407}"/>
    <dgm:cxn modelId="{880E5FDA-662F-44E5-B2D9-B40A2803B50F}" srcId="{B1CABEA8-C62D-427E-BDD1-93A349271A15}" destId="{4A776BEA-CAD8-4A96-8AE3-05C2AD798214}" srcOrd="0" destOrd="0" parTransId="{59B8FC71-AFEF-41BC-A971-832D16F25655}" sibTransId="{A138C10B-7D2B-4587-B49E-74441544D84E}"/>
    <dgm:cxn modelId="{7A04CCC4-6473-4BDC-81F3-72D85697F33F}" type="presOf" srcId="{B1CABEA8-C62D-427E-BDD1-93A349271A15}" destId="{5026B04A-FB64-4EB0-B524-727DF9CFFE28}" srcOrd="0" destOrd="0" presId="urn:microsoft.com/office/officeart/2005/8/layout/target2"/>
    <dgm:cxn modelId="{FAFCD800-1619-4D8F-90F1-1EC658268ED2}" type="presOf" srcId="{46C5C62E-03ED-45A5-B029-F3BD939C4194}" destId="{828BE462-6A65-426C-9211-04898FA49058}" srcOrd="0" destOrd="0" presId="urn:microsoft.com/office/officeart/2005/8/layout/target2"/>
    <dgm:cxn modelId="{B94B29E0-836A-4782-B3C2-F17AC1E3C380}" type="presParOf" srcId="{5026B04A-FB64-4EB0-B524-727DF9CFFE28}" destId="{91EEA633-7299-476A-98C2-DF49798E50DA}" srcOrd="0" destOrd="0" presId="urn:microsoft.com/office/officeart/2005/8/layout/target2"/>
    <dgm:cxn modelId="{FFD38D40-DD8E-436D-8E35-3695FF0AD315}" type="presParOf" srcId="{91EEA633-7299-476A-98C2-DF49798E50DA}" destId="{3B1E35C3-EAE0-4777-89F6-D86FFB11F5F5}" srcOrd="0" destOrd="0" presId="urn:microsoft.com/office/officeart/2005/8/layout/target2"/>
    <dgm:cxn modelId="{C2459442-B4A0-4A95-847C-26E06AAAF914}" type="presParOf" srcId="{91EEA633-7299-476A-98C2-DF49798E50DA}" destId="{AE52F763-4921-4238-95B4-ED547952263C}" srcOrd="1" destOrd="0" presId="urn:microsoft.com/office/officeart/2005/8/layout/target2"/>
    <dgm:cxn modelId="{669FA531-ED20-4E11-B76B-88DCC182F489}" type="presParOf" srcId="{AE52F763-4921-4238-95B4-ED547952263C}" destId="{828BE462-6A65-426C-9211-04898FA49058}" srcOrd="0" destOrd="0" presId="urn:microsoft.com/office/officeart/2005/8/layout/target2"/>
    <dgm:cxn modelId="{178022A4-0DAE-4D78-871F-A33C24173A4F}" type="presParOf" srcId="{AE52F763-4921-4238-95B4-ED547952263C}" destId="{560C3862-5B76-4525-8A43-6DA5F7D4A4F5}" srcOrd="1" destOrd="0" presId="urn:microsoft.com/office/officeart/2005/8/layout/target2"/>
    <dgm:cxn modelId="{BBF324AA-E07F-45B7-B674-E5B08BBDEEA8}" type="presParOf" srcId="{AE52F763-4921-4238-95B4-ED547952263C}" destId="{B67E1C86-0C1A-4B4A-ADB5-D44D7319270C}" srcOrd="2" destOrd="0" presId="urn:microsoft.com/office/officeart/2005/8/layout/target2"/>
    <dgm:cxn modelId="{685FD61F-F9C3-41C3-ACE0-B2AC25A12976}" type="presParOf" srcId="{5026B04A-FB64-4EB0-B524-727DF9CFFE28}" destId="{72D14EB4-20C5-4797-8E3B-8BB1744AFCB6}" srcOrd="1" destOrd="0" presId="urn:microsoft.com/office/officeart/2005/8/layout/target2"/>
    <dgm:cxn modelId="{AA0A732F-1799-41B6-81A4-B813C511F88C}" type="presParOf" srcId="{72D14EB4-20C5-4797-8E3B-8BB1744AFCB6}" destId="{43652A4F-0CB3-46C1-8A03-F44A94C58F54}" srcOrd="0" destOrd="0" presId="urn:microsoft.com/office/officeart/2005/8/layout/target2"/>
    <dgm:cxn modelId="{CA1FDC3E-03A5-4284-BE2B-AA63965745F4}" type="presParOf" srcId="{72D14EB4-20C5-4797-8E3B-8BB1744AFCB6}" destId="{94ABC5DF-3FC1-4742-8EA8-7463F23C2DC5}" srcOrd="1" destOrd="0" presId="urn:microsoft.com/office/officeart/2005/8/layout/target2"/>
    <dgm:cxn modelId="{E5EB764B-D464-4662-9CC9-B668849D6F31}" type="presParOf" srcId="{94ABC5DF-3FC1-4742-8EA8-7463F23C2DC5}" destId="{D21F86CC-D4F3-47A7-A3CB-C6BD28077882}" srcOrd="0" destOrd="0" presId="urn:microsoft.com/office/officeart/2005/8/layout/target2"/>
    <dgm:cxn modelId="{135E168C-778C-4CBF-8584-FFE121FF7BB0}" type="presParOf" srcId="{94ABC5DF-3FC1-4742-8EA8-7463F23C2DC5}" destId="{A41CF015-36D7-4B3D-9042-270B14B9806E}" srcOrd="1" destOrd="0" presId="urn:microsoft.com/office/officeart/2005/8/layout/target2"/>
    <dgm:cxn modelId="{0F5CBD8F-DDD5-49F6-A533-DBC85A901C88}" type="presParOf" srcId="{94ABC5DF-3FC1-4742-8EA8-7463F23C2DC5}" destId="{071F10F1-9738-4D9A-B6F8-820393E13F9B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164801-D7C9-43BE-9A01-B052C2A9B287}" type="doc">
      <dgm:prSet loTypeId="urn:microsoft.com/office/officeart/2005/8/layout/matrix3" loCatId="matrix" qsTypeId="urn:microsoft.com/office/officeart/2005/8/quickstyle/3d5" qsCatId="3D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8C787123-674D-472B-95BE-77598A31B231}">
      <dgm:prSet phldrT="[Texto]"/>
      <dgm:spPr/>
      <dgm:t>
        <a:bodyPr/>
        <a:lstStyle/>
        <a:p>
          <a:r>
            <a:rPr lang="pt-BR" b="1" dirty="0" smtClean="0">
              <a:solidFill>
                <a:schemeClr val="tx1"/>
              </a:solidFill>
              <a:effectLst/>
            </a:rPr>
            <a:t>Objetivo definido: “concluírem os cursos”</a:t>
          </a:r>
          <a:endParaRPr lang="pt-BR" b="1" dirty="0">
            <a:solidFill>
              <a:schemeClr val="tx1"/>
            </a:solidFill>
            <a:effectLst/>
          </a:endParaRPr>
        </a:p>
      </dgm:t>
    </dgm:pt>
    <dgm:pt modelId="{2A793413-323D-4B73-8085-C20A52DC0D24}" type="parTrans" cxnId="{B1C90CDB-C502-4B68-B4F8-F3FEFB94755C}">
      <dgm:prSet/>
      <dgm:spPr/>
      <dgm:t>
        <a:bodyPr/>
        <a:lstStyle/>
        <a:p>
          <a:endParaRPr lang="pt-BR"/>
        </a:p>
      </dgm:t>
    </dgm:pt>
    <dgm:pt modelId="{07326BF7-F444-4C31-81E3-E75F8D820C3B}" type="sibTrans" cxnId="{B1C90CDB-C502-4B68-B4F8-F3FEFB94755C}">
      <dgm:prSet/>
      <dgm:spPr/>
      <dgm:t>
        <a:bodyPr/>
        <a:lstStyle/>
        <a:p>
          <a:endParaRPr lang="pt-BR"/>
        </a:p>
      </dgm:t>
    </dgm:pt>
    <dgm:pt modelId="{9245C59D-6245-40EA-92DE-D720F5199E8D}">
      <dgm:prSet phldrT="[Texto]"/>
      <dgm:spPr/>
      <dgm:t>
        <a:bodyPr/>
        <a:lstStyle/>
        <a:p>
          <a:r>
            <a:rPr lang="pt-BR" b="1" dirty="0" smtClean="0">
              <a:solidFill>
                <a:schemeClr val="tx1"/>
              </a:solidFill>
            </a:rPr>
            <a:t>Sobrevivem e conseguem se formar</a:t>
          </a:r>
          <a:endParaRPr lang="pt-BR" b="1" dirty="0">
            <a:solidFill>
              <a:schemeClr val="tx1"/>
            </a:solidFill>
          </a:endParaRPr>
        </a:p>
      </dgm:t>
    </dgm:pt>
    <dgm:pt modelId="{1280213F-D853-4C24-ADE3-35042ADFFD75}" type="parTrans" cxnId="{2D356EAD-13E7-462F-84F2-68795701720F}">
      <dgm:prSet/>
      <dgm:spPr/>
      <dgm:t>
        <a:bodyPr/>
        <a:lstStyle/>
        <a:p>
          <a:endParaRPr lang="pt-BR"/>
        </a:p>
      </dgm:t>
    </dgm:pt>
    <dgm:pt modelId="{87CFBC21-7663-4D6F-8BD5-472D1AB79E10}" type="sibTrans" cxnId="{2D356EAD-13E7-462F-84F2-68795701720F}">
      <dgm:prSet/>
      <dgm:spPr/>
      <dgm:t>
        <a:bodyPr/>
        <a:lstStyle/>
        <a:p>
          <a:endParaRPr lang="pt-BR"/>
        </a:p>
      </dgm:t>
    </dgm:pt>
    <dgm:pt modelId="{6B62207D-3123-4486-A80A-56EAA9ACA1B0}">
      <dgm:prSet phldrT="[Texto]"/>
      <dgm:spPr/>
      <dgm:t>
        <a:bodyPr/>
        <a:lstStyle/>
        <a:p>
          <a:r>
            <a:rPr lang="pt-BR" b="1" dirty="0" err="1" smtClean="0">
              <a:solidFill>
                <a:schemeClr val="tx1"/>
              </a:solidFill>
            </a:rPr>
            <a:t>Filermino</a:t>
          </a:r>
          <a:r>
            <a:rPr lang="pt-BR" b="1" dirty="0" smtClean="0">
              <a:solidFill>
                <a:schemeClr val="tx1"/>
              </a:solidFill>
            </a:rPr>
            <a:t>: Buscaria Emprego</a:t>
          </a:r>
          <a:endParaRPr lang="pt-BR" b="1" dirty="0">
            <a:solidFill>
              <a:schemeClr val="tx1"/>
            </a:solidFill>
          </a:endParaRPr>
        </a:p>
      </dgm:t>
    </dgm:pt>
    <dgm:pt modelId="{B9680751-5DCA-4616-83C6-D6093F2C344E}" type="parTrans" cxnId="{017DF956-482D-411E-9F03-066E1DB70C9C}">
      <dgm:prSet/>
      <dgm:spPr/>
      <dgm:t>
        <a:bodyPr/>
        <a:lstStyle/>
        <a:p>
          <a:endParaRPr lang="pt-BR"/>
        </a:p>
      </dgm:t>
    </dgm:pt>
    <dgm:pt modelId="{DB6919A5-D097-47EA-98F4-3ED4109A401E}" type="sibTrans" cxnId="{017DF956-482D-411E-9F03-066E1DB70C9C}">
      <dgm:prSet/>
      <dgm:spPr/>
      <dgm:t>
        <a:bodyPr/>
        <a:lstStyle/>
        <a:p>
          <a:endParaRPr lang="pt-BR"/>
        </a:p>
      </dgm:t>
    </dgm:pt>
    <dgm:pt modelId="{C4C2239B-8E73-4AC1-868F-AF631C4F9A63}">
      <dgm:prSet phldrT="[Texto]"/>
      <dgm:spPr/>
      <dgm:t>
        <a:bodyPr/>
        <a:lstStyle/>
        <a:p>
          <a:r>
            <a:rPr lang="pt-BR" b="1" dirty="0" err="1" smtClean="0">
              <a:solidFill>
                <a:schemeClr val="tx1"/>
              </a:solidFill>
            </a:rPr>
            <a:t>Dromélia</a:t>
          </a:r>
          <a:r>
            <a:rPr lang="pt-BR" b="1" dirty="0" smtClean="0">
              <a:solidFill>
                <a:schemeClr val="tx1"/>
              </a:solidFill>
            </a:rPr>
            <a:t>: Montaria seu próprio Consultório</a:t>
          </a:r>
          <a:endParaRPr lang="pt-BR" b="1" dirty="0">
            <a:solidFill>
              <a:schemeClr val="tx1"/>
            </a:solidFill>
          </a:endParaRPr>
        </a:p>
      </dgm:t>
    </dgm:pt>
    <dgm:pt modelId="{F72E476E-B7D9-4705-B2FE-8EC197705D91}" type="parTrans" cxnId="{70B72BAB-8DDB-4E22-B72E-A1CEB0E46CD4}">
      <dgm:prSet/>
      <dgm:spPr/>
      <dgm:t>
        <a:bodyPr/>
        <a:lstStyle/>
        <a:p>
          <a:endParaRPr lang="pt-BR"/>
        </a:p>
      </dgm:t>
    </dgm:pt>
    <dgm:pt modelId="{1E35F41F-8988-4087-8C16-FE227888F6E3}" type="sibTrans" cxnId="{70B72BAB-8DDB-4E22-B72E-A1CEB0E46CD4}">
      <dgm:prSet/>
      <dgm:spPr/>
      <dgm:t>
        <a:bodyPr/>
        <a:lstStyle/>
        <a:p>
          <a:endParaRPr lang="pt-BR"/>
        </a:p>
      </dgm:t>
    </dgm:pt>
    <dgm:pt modelId="{EC5550F0-CA79-4243-89D7-13A566B21DA6}" type="pres">
      <dgm:prSet presAssocID="{E1164801-D7C9-43BE-9A01-B052C2A9B28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EAF7E7E-3B28-4337-9F14-F8EE21A772E5}" type="pres">
      <dgm:prSet presAssocID="{E1164801-D7C9-43BE-9A01-B052C2A9B287}" presName="diamond" presStyleLbl="bgShp" presStyleIdx="0" presStyleCnt="1"/>
      <dgm:spPr/>
    </dgm:pt>
    <dgm:pt modelId="{FC78A10C-7D14-4C6D-8468-B506E36FAB57}" type="pres">
      <dgm:prSet presAssocID="{E1164801-D7C9-43BE-9A01-B052C2A9B287}" presName="quad1" presStyleLbl="node1" presStyleIdx="0" presStyleCnt="4" custLinFactNeighborX="-617" custLinFactNeighborY="96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5D11B02-8841-410C-9C58-BE4FFC8A388F}" type="pres">
      <dgm:prSet presAssocID="{E1164801-D7C9-43BE-9A01-B052C2A9B28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C5BC60B-A1A8-42AE-9D36-9FAFC0243B75}" type="pres">
      <dgm:prSet presAssocID="{E1164801-D7C9-43BE-9A01-B052C2A9B28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61EE889-5686-411A-9EC1-ECC59F45366B}" type="pres">
      <dgm:prSet presAssocID="{E1164801-D7C9-43BE-9A01-B052C2A9B28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C86AD36-3ABC-4499-8A1E-071FD489A825}" type="presOf" srcId="{C4C2239B-8E73-4AC1-868F-AF631C4F9A63}" destId="{461EE889-5686-411A-9EC1-ECC59F45366B}" srcOrd="0" destOrd="0" presId="urn:microsoft.com/office/officeart/2005/8/layout/matrix3"/>
    <dgm:cxn modelId="{914CDC2E-E89A-441C-A9E0-5FEE9F0EB1C4}" type="presOf" srcId="{9245C59D-6245-40EA-92DE-D720F5199E8D}" destId="{65D11B02-8841-410C-9C58-BE4FFC8A388F}" srcOrd="0" destOrd="0" presId="urn:microsoft.com/office/officeart/2005/8/layout/matrix3"/>
    <dgm:cxn modelId="{C93C8557-CE8A-4A66-8203-ECC3AADE02DA}" type="presOf" srcId="{8C787123-674D-472B-95BE-77598A31B231}" destId="{FC78A10C-7D14-4C6D-8468-B506E36FAB57}" srcOrd="0" destOrd="0" presId="urn:microsoft.com/office/officeart/2005/8/layout/matrix3"/>
    <dgm:cxn modelId="{70B72BAB-8DDB-4E22-B72E-A1CEB0E46CD4}" srcId="{E1164801-D7C9-43BE-9A01-B052C2A9B287}" destId="{C4C2239B-8E73-4AC1-868F-AF631C4F9A63}" srcOrd="3" destOrd="0" parTransId="{F72E476E-B7D9-4705-B2FE-8EC197705D91}" sibTransId="{1E35F41F-8988-4087-8C16-FE227888F6E3}"/>
    <dgm:cxn modelId="{017DF956-482D-411E-9F03-066E1DB70C9C}" srcId="{E1164801-D7C9-43BE-9A01-B052C2A9B287}" destId="{6B62207D-3123-4486-A80A-56EAA9ACA1B0}" srcOrd="2" destOrd="0" parTransId="{B9680751-5DCA-4616-83C6-D6093F2C344E}" sibTransId="{DB6919A5-D097-47EA-98F4-3ED4109A401E}"/>
    <dgm:cxn modelId="{E1B6A570-9581-40D3-A182-F80C78F81DEE}" type="presOf" srcId="{6B62207D-3123-4486-A80A-56EAA9ACA1B0}" destId="{5C5BC60B-A1A8-42AE-9D36-9FAFC0243B75}" srcOrd="0" destOrd="0" presId="urn:microsoft.com/office/officeart/2005/8/layout/matrix3"/>
    <dgm:cxn modelId="{99897A3A-5F33-485D-8008-008A52F8A039}" type="presOf" srcId="{E1164801-D7C9-43BE-9A01-B052C2A9B287}" destId="{EC5550F0-CA79-4243-89D7-13A566B21DA6}" srcOrd="0" destOrd="0" presId="urn:microsoft.com/office/officeart/2005/8/layout/matrix3"/>
    <dgm:cxn modelId="{2D356EAD-13E7-462F-84F2-68795701720F}" srcId="{E1164801-D7C9-43BE-9A01-B052C2A9B287}" destId="{9245C59D-6245-40EA-92DE-D720F5199E8D}" srcOrd="1" destOrd="0" parTransId="{1280213F-D853-4C24-ADE3-35042ADFFD75}" sibTransId="{87CFBC21-7663-4D6F-8BD5-472D1AB79E10}"/>
    <dgm:cxn modelId="{B1C90CDB-C502-4B68-B4F8-F3FEFB94755C}" srcId="{E1164801-D7C9-43BE-9A01-B052C2A9B287}" destId="{8C787123-674D-472B-95BE-77598A31B231}" srcOrd="0" destOrd="0" parTransId="{2A793413-323D-4B73-8085-C20A52DC0D24}" sibTransId="{07326BF7-F444-4C31-81E3-E75F8D820C3B}"/>
    <dgm:cxn modelId="{D1901B64-697B-47E1-883D-EC50A84D5658}" type="presParOf" srcId="{EC5550F0-CA79-4243-89D7-13A566B21DA6}" destId="{CEAF7E7E-3B28-4337-9F14-F8EE21A772E5}" srcOrd="0" destOrd="0" presId="urn:microsoft.com/office/officeart/2005/8/layout/matrix3"/>
    <dgm:cxn modelId="{D50F664E-3982-4A1D-95A1-C0340102C984}" type="presParOf" srcId="{EC5550F0-CA79-4243-89D7-13A566B21DA6}" destId="{FC78A10C-7D14-4C6D-8468-B506E36FAB57}" srcOrd="1" destOrd="0" presId="urn:microsoft.com/office/officeart/2005/8/layout/matrix3"/>
    <dgm:cxn modelId="{0C0BAC9D-C358-4902-A5FD-579A9301E614}" type="presParOf" srcId="{EC5550F0-CA79-4243-89D7-13A566B21DA6}" destId="{65D11B02-8841-410C-9C58-BE4FFC8A388F}" srcOrd="2" destOrd="0" presId="urn:microsoft.com/office/officeart/2005/8/layout/matrix3"/>
    <dgm:cxn modelId="{E2CFC311-DF6F-4745-931E-19377C03CA86}" type="presParOf" srcId="{EC5550F0-CA79-4243-89D7-13A566B21DA6}" destId="{5C5BC60B-A1A8-42AE-9D36-9FAFC0243B75}" srcOrd="3" destOrd="0" presId="urn:microsoft.com/office/officeart/2005/8/layout/matrix3"/>
    <dgm:cxn modelId="{FD8864DC-F6F0-4043-B2DF-688D273800EA}" type="presParOf" srcId="{EC5550F0-CA79-4243-89D7-13A566B21DA6}" destId="{461EE889-5686-411A-9EC1-ECC59F45366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CF794D-F5A0-461F-8626-8DE70BD1E501}" type="doc">
      <dgm:prSet loTypeId="urn:microsoft.com/office/officeart/2005/8/layout/balance1" loCatId="relationship" qsTypeId="urn:microsoft.com/office/officeart/2005/8/quickstyle/3d5" qsCatId="3D" csTypeId="urn:microsoft.com/office/officeart/2005/8/colors/colorful1#1" csCatId="colorful" phldr="1"/>
      <dgm:spPr/>
      <dgm:t>
        <a:bodyPr/>
        <a:lstStyle/>
        <a:p>
          <a:endParaRPr lang="pt-BR"/>
        </a:p>
      </dgm:t>
    </dgm:pt>
    <dgm:pt modelId="{96A0A05A-6C56-4438-85B8-8146BDA83702}">
      <dgm:prSet phldrT="[Texto]" custT="1"/>
      <dgm:spPr/>
      <dgm:t>
        <a:bodyPr/>
        <a:lstStyle/>
        <a:p>
          <a:r>
            <a:rPr lang="pt-BR" sz="2800" b="1" dirty="0" err="1" smtClean="0"/>
            <a:t>Filermino</a:t>
          </a:r>
          <a:r>
            <a:rPr lang="pt-BR" sz="2800" b="1" dirty="0" smtClean="0"/>
            <a:t> conseguiu  emprego</a:t>
          </a:r>
          <a:endParaRPr lang="pt-BR" sz="2800" b="1" dirty="0"/>
        </a:p>
      </dgm:t>
    </dgm:pt>
    <dgm:pt modelId="{EAF704AB-3198-4991-8AD1-1810D6BB5397}" type="parTrans" cxnId="{878802A7-E482-4E14-A54C-976888095E11}">
      <dgm:prSet/>
      <dgm:spPr/>
      <dgm:t>
        <a:bodyPr/>
        <a:lstStyle/>
        <a:p>
          <a:endParaRPr lang="pt-BR"/>
        </a:p>
      </dgm:t>
    </dgm:pt>
    <dgm:pt modelId="{1B21877A-0FB3-47B6-B228-540D8205E3A3}" type="sibTrans" cxnId="{878802A7-E482-4E14-A54C-976888095E11}">
      <dgm:prSet/>
      <dgm:spPr/>
      <dgm:t>
        <a:bodyPr/>
        <a:lstStyle/>
        <a:p>
          <a:endParaRPr lang="pt-BR"/>
        </a:p>
      </dgm:t>
    </dgm:pt>
    <dgm:pt modelId="{29777A15-4124-4DF9-9D8F-BC0173493C84}">
      <dgm:prSet phldrT="[Texto]"/>
      <dgm:spPr/>
      <dgm:t>
        <a:bodyPr/>
        <a:lstStyle/>
        <a:p>
          <a:r>
            <a:rPr lang="pt-BR" b="1" smtClean="0">
              <a:solidFill>
                <a:schemeClr val="tx1"/>
              </a:solidFill>
            </a:rPr>
            <a:t>Confronto estabelecido</a:t>
          </a:r>
          <a:endParaRPr lang="pt-BR" b="1" dirty="0">
            <a:solidFill>
              <a:schemeClr val="tx1"/>
            </a:solidFill>
          </a:endParaRPr>
        </a:p>
      </dgm:t>
    </dgm:pt>
    <dgm:pt modelId="{2547635F-745E-45FB-AA1B-F6E7101A2362}" type="parTrans" cxnId="{38CFCA1E-3642-43D8-B983-0DB8BEF08DEA}">
      <dgm:prSet/>
      <dgm:spPr/>
      <dgm:t>
        <a:bodyPr/>
        <a:lstStyle/>
        <a:p>
          <a:endParaRPr lang="pt-BR"/>
        </a:p>
      </dgm:t>
    </dgm:pt>
    <dgm:pt modelId="{AB022144-F072-4D53-BDC4-08BF43D26584}" type="sibTrans" cxnId="{38CFCA1E-3642-43D8-B983-0DB8BEF08DEA}">
      <dgm:prSet/>
      <dgm:spPr/>
      <dgm:t>
        <a:bodyPr/>
        <a:lstStyle/>
        <a:p>
          <a:endParaRPr lang="pt-BR"/>
        </a:p>
      </dgm:t>
    </dgm:pt>
    <dgm:pt modelId="{E5BE4225-10F1-4725-A474-CE4CE45C78C0}">
      <dgm:prSet phldrT="[Texto]"/>
      <dgm:spPr/>
      <dgm:t>
        <a:bodyPr/>
        <a:lstStyle/>
        <a:p>
          <a:r>
            <a:rPr lang="pt-BR" b="1" smtClean="0">
              <a:solidFill>
                <a:schemeClr val="tx1"/>
              </a:solidFill>
            </a:rPr>
            <a:t>Colegas de setor desmotivados</a:t>
          </a:r>
          <a:endParaRPr lang="pt-BR" b="1" dirty="0">
            <a:solidFill>
              <a:schemeClr val="tx1"/>
            </a:solidFill>
          </a:endParaRPr>
        </a:p>
      </dgm:t>
    </dgm:pt>
    <dgm:pt modelId="{5658F1B8-89C0-4C8E-AED7-9684672E9861}" type="parTrans" cxnId="{B530BF4A-6866-47D9-88DA-2BFF18E05614}">
      <dgm:prSet/>
      <dgm:spPr/>
      <dgm:t>
        <a:bodyPr/>
        <a:lstStyle/>
        <a:p>
          <a:endParaRPr lang="pt-BR"/>
        </a:p>
      </dgm:t>
    </dgm:pt>
    <dgm:pt modelId="{58EC25D4-73DC-45C7-A001-FC9FA9AB11E8}" type="sibTrans" cxnId="{B530BF4A-6866-47D9-88DA-2BFF18E05614}">
      <dgm:prSet/>
      <dgm:spPr/>
      <dgm:t>
        <a:bodyPr/>
        <a:lstStyle/>
        <a:p>
          <a:endParaRPr lang="pt-BR"/>
        </a:p>
      </dgm:t>
    </dgm:pt>
    <dgm:pt modelId="{A2931495-879A-4BE8-A717-B2DBBEF11BB5}">
      <dgm:prSet phldrT="[Texto]" custT="1"/>
      <dgm:spPr/>
      <dgm:t>
        <a:bodyPr/>
        <a:lstStyle/>
        <a:p>
          <a:r>
            <a:rPr lang="pt-BR" sz="2800" b="1" dirty="0" err="1" smtClean="0"/>
            <a:t>Dromélia</a:t>
          </a:r>
          <a:r>
            <a:rPr lang="pt-BR" sz="2800" b="1" dirty="0" smtClean="0"/>
            <a:t> montou seu consultório</a:t>
          </a:r>
          <a:endParaRPr lang="pt-BR" sz="2800" b="1" dirty="0"/>
        </a:p>
      </dgm:t>
    </dgm:pt>
    <dgm:pt modelId="{771D2C9C-D1A6-4FF0-A34E-6A443B8AED93}" type="parTrans" cxnId="{87B3103E-258F-4AD3-919C-D906D1DADF7A}">
      <dgm:prSet/>
      <dgm:spPr/>
      <dgm:t>
        <a:bodyPr/>
        <a:lstStyle/>
        <a:p>
          <a:endParaRPr lang="pt-BR"/>
        </a:p>
      </dgm:t>
    </dgm:pt>
    <dgm:pt modelId="{AF4DEE96-FE72-4F31-AFBD-C697709FE1E6}" type="sibTrans" cxnId="{87B3103E-258F-4AD3-919C-D906D1DADF7A}">
      <dgm:prSet/>
      <dgm:spPr/>
      <dgm:t>
        <a:bodyPr/>
        <a:lstStyle/>
        <a:p>
          <a:endParaRPr lang="pt-BR"/>
        </a:p>
      </dgm:t>
    </dgm:pt>
    <dgm:pt modelId="{5FF220DC-DB8A-4083-A8D2-19CA292C6828}">
      <dgm:prSet phldrT="[Texto]"/>
      <dgm:spPr/>
      <dgm:t>
        <a:bodyPr/>
        <a:lstStyle/>
        <a:p>
          <a:r>
            <a:rPr lang="pt-BR" b="1" dirty="0" smtClean="0">
              <a:solidFill>
                <a:schemeClr val="tx1"/>
              </a:solidFill>
            </a:rPr>
            <a:t>Contas vencendo</a:t>
          </a:r>
          <a:endParaRPr lang="pt-BR" b="1" dirty="0">
            <a:solidFill>
              <a:schemeClr val="tx1"/>
            </a:solidFill>
          </a:endParaRPr>
        </a:p>
      </dgm:t>
    </dgm:pt>
    <dgm:pt modelId="{A60FD217-D1B2-4369-9F7B-209CFF23E7A0}" type="parTrans" cxnId="{A9B923C6-40C5-4536-8109-8E4FA2F7C0D8}">
      <dgm:prSet/>
      <dgm:spPr/>
      <dgm:t>
        <a:bodyPr/>
        <a:lstStyle/>
        <a:p>
          <a:endParaRPr lang="pt-BR"/>
        </a:p>
      </dgm:t>
    </dgm:pt>
    <dgm:pt modelId="{86375801-5DDD-4872-9768-2C5E22F6C3C1}" type="sibTrans" cxnId="{A9B923C6-40C5-4536-8109-8E4FA2F7C0D8}">
      <dgm:prSet/>
      <dgm:spPr/>
      <dgm:t>
        <a:bodyPr/>
        <a:lstStyle/>
        <a:p>
          <a:endParaRPr lang="pt-BR"/>
        </a:p>
      </dgm:t>
    </dgm:pt>
    <dgm:pt modelId="{67185070-121F-4279-ADC8-081D9F848371}">
      <dgm:prSet phldrT="[Texto]"/>
      <dgm:spPr/>
      <dgm:t>
        <a:bodyPr/>
        <a:lstStyle/>
        <a:p>
          <a:r>
            <a:rPr lang="pt-BR" b="1" smtClean="0">
              <a:solidFill>
                <a:schemeClr val="tx1"/>
              </a:solidFill>
            </a:rPr>
            <a:t>Funcionária mal selecionada</a:t>
          </a:r>
          <a:endParaRPr lang="pt-BR" b="1" dirty="0">
            <a:solidFill>
              <a:schemeClr val="tx1"/>
            </a:solidFill>
          </a:endParaRPr>
        </a:p>
      </dgm:t>
    </dgm:pt>
    <dgm:pt modelId="{8626BF11-9A0D-48DA-A475-9E7A8EDAC80D}" type="parTrans" cxnId="{5AD99A84-79D6-4CF2-B931-3C36A973092D}">
      <dgm:prSet/>
      <dgm:spPr/>
      <dgm:t>
        <a:bodyPr/>
        <a:lstStyle/>
        <a:p>
          <a:endParaRPr lang="pt-BR"/>
        </a:p>
      </dgm:t>
    </dgm:pt>
    <dgm:pt modelId="{4DA111D4-80FC-4D24-ABC0-768179242634}" type="sibTrans" cxnId="{5AD99A84-79D6-4CF2-B931-3C36A973092D}">
      <dgm:prSet/>
      <dgm:spPr/>
      <dgm:t>
        <a:bodyPr/>
        <a:lstStyle/>
        <a:p>
          <a:endParaRPr lang="pt-BR"/>
        </a:p>
      </dgm:t>
    </dgm:pt>
    <dgm:pt modelId="{07CF5EDC-0069-489D-84DF-21B7E620EE8C}">
      <dgm:prSet phldrT="[Texto]" custT="1"/>
      <dgm:spPr/>
      <dgm:t>
        <a:bodyPr/>
        <a:lstStyle/>
        <a:p>
          <a:r>
            <a:rPr lang="pt-BR" sz="2000" b="1" smtClean="0">
              <a:solidFill>
                <a:schemeClr val="tx1"/>
              </a:solidFill>
            </a:rPr>
            <a:t>Muita concorrência Poucos clientes</a:t>
          </a:r>
          <a:endParaRPr lang="pt-BR" sz="2000" b="1" dirty="0">
            <a:solidFill>
              <a:schemeClr val="tx1"/>
            </a:solidFill>
          </a:endParaRPr>
        </a:p>
      </dgm:t>
    </dgm:pt>
    <dgm:pt modelId="{1554265A-4DC6-454E-9F99-74A6CFD5B5A2}" type="parTrans" cxnId="{E215AA33-96A9-4C33-B6D6-D877A2829D70}">
      <dgm:prSet/>
      <dgm:spPr/>
      <dgm:t>
        <a:bodyPr/>
        <a:lstStyle/>
        <a:p>
          <a:endParaRPr lang="pt-BR"/>
        </a:p>
      </dgm:t>
    </dgm:pt>
    <dgm:pt modelId="{9F609C9D-AD6F-4BBC-A9AB-141939C4B474}" type="sibTrans" cxnId="{E215AA33-96A9-4C33-B6D6-D877A2829D70}">
      <dgm:prSet/>
      <dgm:spPr/>
      <dgm:t>
        <a:bodyPr/>
        <a:lstStyle/>
        <a:p>
          <a:endParaRPr lang="pt-BR"/>
        </a:p>
      </dgm:t>
    </dgm:pt>
    <dgm:pt modelId="{F68FC305-AC94-4E54-96E9-44BD39781C98}">
      <dgm:prSet phldrT="[Texto]"/>
      <dgm:spPr/>
      <dgm:t>
        <a:bodyPr/>
        <a:lstStyle/>
        <a:p>
          <a:r>
            <a:rPr lang="pt-BR" b="1" smtClean="0">
              <a:solidFill>
                <a:schemeClr val="tx1"/>
              </a:solidFill>
            </a:rPr>
            <a:t>Chefe imediato inseguro</a:t>
          </a:r>
          <a:endParaRPr lang="pt-BR" b="1" dirty="0">
            <a:solidFill>
              <a:schemeClr val="tx1"/>
            </a:solidFill>
          </a:endParaRPr>
        </a:p>
      </dgm:t>
    </dgm:pt>
    <dgm:pt modelId="{4A858FD8-9972-4230-90BC-AA5C722161C3}" type="parTrans" cxnId="{F1F21668-9AF3-423C-8B94-99B35C705D28}">
      <dgm:prSet/>
      <dgm:spPr/>
      <dgm:t>
        <a:bodyPr/>
        <a:lstStyle/>
        <a:p>
          <a:endParaRPr lang="pt-BR"/>
        </a:p>
      </dgm:t>
    </dgm:pt>
    <dgm:pt modelId="{71DD9732-BB84-47A0-9BF7-E31C4D7C01D4}" type="sibTrans" cxnId="{F1F21668-9AF3-423C-8B94-99B35C705D28}">
      <dgm:prSet/>
      <dgm:spPr/>
      <dgm:t>
        <a:bodyPr/>
        <a:lstStyle/>
        <a:p>
          <a:endParaRPr lang="pt-BR"/>
        </a:p>
      </dgm:t>
    </dgm:pt>
    <dgm:pt modelId="{EA1D6977-AFED-4E67-AA48-1524EF21437E}" type="pres">
      <dgm:prSet presAssocID="{A6CF794D-F5A0-461F-8626-8DE70BD1E501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9229714-7F5E-48F0-A29D-B8C959EB75E9}" type="pres">
      <dgm:prSet presAssocID="{A6CF794D-F5A0-461F-8626-8DE70BD1E501}" presName="dummyMaxCanvas" presStyleCnt="0"/>
      <dgm:spPr/>
    </dgm:pt>
    <dgm:pt modelId="{70394BF4-07B3-4C15-948B-F1E4737CEAB5}" type="pres">
      <dgm:prSet presAssocID="{A6CF794D-F5A0-461F-8626-8DE70BD1E501}" presName="parentComposite" presStyleCnt="0"/>
      <dgm:spPr/>
    </dgm:pt>
    <dgm:pt modelId="{C09029DF-91FA-45CB-854D-E0478F359413}" type="pres">
      <dgm:prSet presAssocID="{A6CF794D-F5A0-461F-8626-8DE70BD1E501}" presName="parent1" presStyleLbl="alignAccFollowNode1" presStyleIdx="0" presStyleCnt="4" custLinFactNeighborX="6481" custLinFactNeighborY="11905">
        <dgm:presLayoutVars>
          <dgm:chMax val="4"/>
        </dgm:presLayoutVars>
      </dgm:prSet>
      <dgm:spPr/>
      <dgm:t>
        <a:bodyPr/>
        <a:lstStyle/>
        <a:p>
          <a:endParaRPr lang="pt-BR"/>
        </a:p>
      </dgm:t>
    </dgm:pt>
    <dgm:pt modelId="{F87AB2D1-0177-44B9-AF4A-5155565125A5}" type="pres">
      <dgm:prSet presAssocID="{A6CF794D-F5A0-461F-8626-8DE70BD1E501}" presName="parent2" presStyleLbl="alignAccFollowNode1" presStyleIdx="1" presStyleCnt="4" custLinFactNeighborX="926">
        <dgm:presLayoutVars>
          <dgm:chMax val="4"/>
        </dgm:presLayoutVars>
      </dgm:prSet>
      <dgm:spPr/>
      <dgm:t>
        <a:bodyPr/>
        <a:lstStyle/>
        <a:p>
          <a:endParaRPr lang="pt-BR"/>
        </a:p>
      </dgm:t>
    </dgm:pt>
    <dgm:pt modelId="{A8C6E8AF-A72B-4843-87C1-1AFF0A11B3FA}" type="pres">
      <dgm:prSet presAssocID="{A6CF794D-F5A0-461F-8626-8DE70BD1E501}" presName="childrenComposite" presStyleCnt="0"/>
      <dgm:spPr/>
    </dgm:pt>
    <dgm:pt modelId="{39C398D8-5177-4560-9B5D-CD9511AE416F}" type="pres">
      <dgm:prSet presAssocID="{A6CF794D-F5A0-461F-8626-8DE70BD1E501}" presName="dummyMaxCanvas_ChildArea" presStyleCnt="0"/>
      <dgm:spPr/>
    </dgm:pt>
    <dgm:pt modelId="{B473325E-90E9-426C-9119-524D5F3ABE52}" type="pres">
      <dgm:prSet presAssocID="{A6CF794D-F5A0-461F-8626-8DE70BD1E501}" presName="fulcrum" presStyleLbl="alignAccFollowNode1" presStyleIdx="2" presStyleCnt="4" custLinFactNeighborX="-29365" custLinFactNeighborY="23807"/>
      <dgm:spPr/>
    </dgm:pt>
    <dgm:pt modelId="{0D8699C0-3036-42D7-ACDC-697D8B19DFC5}" type="pres">
      <dgm:prSet presAssocID="{A6CF794D-F5A0-461F-8626-8DE70BD1E501}" presName="balance_33" presStyleLbl="alignAccFollowNode1" presStyleIdx="3" presStyleCnt="4" custLinFactNeighborX="1058" custLinFactNeighborY="75877">
        <dgm:presLayoutVars>
          <dgm:bulletEnabled val="1"/>
        </dgm:presLayoutVars>
      </dgm:prSet>
      <dgm:spPr/>
    </dgm:pt>
    <dgm:pt modelId="{DDD0387F-9F30-4FE9-AD40-C11FC6A8AF1C}" type="pres">
      <dgm:prSet presAssocID="{A6CF794D-F5A0-461F-8626-8DE70BD1E501}" presName="right_33_1" presStyleLbl="node1" presStyleIdx="0" presStyleCnt="6" custLinFactNeighborX="926" custLinFactNeighborY="2545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1413AA-031B-4C0C-B8CA-4046EF6A461A}" type="pres">
      <dgm:prSet presAssocID="{A6CF794D-F5A0-461F-8626-8DE70BD1E501}" presName="right_33_2" presStyleLbl="node1" presStyleIdx="1" presStyleCnt="6" custLinFactNeighborX="-2381" custLinFactNeighborY="1921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2777D06-AD5C-438B-8DCD-8703FD47D954}" type="pres">
      <dgm:prSet presAssocID="{A6CF794D-F5A0-461F-8626-8DE70BD1E501}" presName="right_33_3" presStyleLbl="node1" presStyleIdx="2" presStyleCnt="6" custLinFactNeighborX="4233" custLinFactNeighborY="-11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783BC2-08D2-4159-8AE3-3BE7BABE3A1F}" type="pres">
      <dgm:prSet presAssocID="{A6CF794D-F5A0-461F-8626-8DE70BD1E501}" presName="left_33_1" presStyleLbl="node1" presStyleIdx="3" presStyleCnt="6" custLinFactNeighborX="3175" custLinFactNeighborY="2545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1BB51AC-E4AE-43E9-8C4B-4E7BCBDB8E77}" type="pres">
      <dgm:prSet presAssocID="{A6CF794D-F5A0-461F-8626-8DE70BD1E501}" presName="left_33_2" presStyleLbl="node1" presStyleIdx="4" presStyleCnt="6" custLinFactNeighborX="3175" custLinFactNeighborY="121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C675FC8-6334-43F4-81C3-16CEEC1DF6DB}" type="pres">
      <dgm:prSet presAssocID="{A6CF794D-F5A0-461F-8626-8DE70BD1E501}" presName="left_33_3" presStyleLbl="node1" presStyleIdx="5" presStyleCnt="6" custAng="0" custLinFactNeighborX="-132" custLinFactNeighborY="589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1F21668-9AF3-423C-8B94-99B35C705D28}" srcId="{96A0A05A-6C56-4438-85B8-8146BDA83702}" destId="{F68FC305-AC94-4E54-96E9-44BD39781C98}" srcOrd="2" destOrd="0" parTransId="{4A858FD8-9972-4230-90BC-AA5C722161C3}" sibTransId="{71DD9732-BB84-47A0-9BF7-E31C4D7C01D4}"/>
    <dgm:cxn modelId="{38CFCA1E-3642-43D8-B983-0DB8BEF08DEA}" srcId="{96A0A05A-6C56-4438-85B8-8146BDA83702}" destId="{29777A15-4124-4DF9-9D8F-BC0173493C84}" srcOrd="0" destOrd="0" parTransId="{2547635F-745E-45FB-AA1B-F6E7101A2362}" sibTransId="{AB022144-F072-4D53-BDC4-08BF43D26584}"/>
    <dgm:cxn modelId="{E215AA33-96A9-4C33-B6D6-D877A2829D70}" srcId="{A2931495-879A-4BE8-A717-B2DBBEF11BB5}" destId="{07CF5EDC-0069-489D-84DF-21B7E620EE8C}" srcOrd="2" destOrd="0" parTransId="{1554265A-4DC6-454E-9F99-74A6CFD5B5A2}" sibTransId="{9F609C9D-AD6F-4BBC-A9AB-141939C4B474}"/>
    <dgm:cxn modelId="{CB12A1A3-E301-4C99-9BA6-CDF78A635107}" type="presOf" srcId="{07CF5EDC-0069-489D-84DF-21B7E620EE8C}" destId="{72777D06-AD5C-438B-8DCD-8703FD47D954}" srcOrd="0" destOrd="0" presId="urn:microsoft.com/office/officeart/2005/8/layout/balance1"/>
    <dgm:cxn modelId="{392ADE36-0F12-4E51-816D-C2745E1E5AD5}" type="presOf" srcId="{E5BE4225-10F1-4725-A474-CE4CE45C78C0}" destId="{91BB51AC-E4AE-43E9-8C4B-4E7BCBDB8E77}" srcOrd="0" destOrd="0" presId="urn:microsoft.com/office/officeart/2005/8/layout/balance1"/>
    <dgm:cxn modelId="{87B3103E-258F-4AD3-919C-D906D1DADF7A}" srcId="{A6CF794D-F5A0-461F-8626-8DE70BD1E501}" destId="{A2931495-879A-4BE8-A717-B2DBBEF11BB5}" srcOrd="1" destOrd="0" parTransId="{771D2C9C-D1A6-4FF0-A34E-6A443B8AED93}" sibTransId="{AF4DEE96-FE72-4F31-AFBD-C697709FE1E6}"/>
    <dgm:cxn modelId="{878802A7-E482-4E14-A54C-976888095E11}" srcId="{A6CF794D-F5A0-461F-8626-8DE70BD1E501}" destId="{96A0A05A-6C56-4438-85B8-8146BDA83702}" srcOrd="0" destOrd="0" parTransId="{EAF704AB-3198-4991-8AD1-1810D6BB5397}" sibTransId="{1B21877A-0FB3-47B6-B228-540D8205E3A3}"/>
    <dgm:cxn modelId="{5AD99A84-79D6-4CF2-B931-3C36A973092D}" srcId="{A2931495-879A-4BE8-A717-B2DBBEF11BB5}" destId="{67185070-121F-4279-ADC8-081D9F848371}" srcOrd="1" destOrd="0" parTransId="{8626BF11-9A0D-48DA-A475-9E7A8EDAC80D}" sibTransId="{4DA111D4-80FC-4D24-ABC0-768179242634}"/>
    <dgm:cxn modelId="{FDB23CD3-633E-489B-8707-F4C31B6B1A90}" type="presOf" srcId="{67185070-121F-4279-ADC8-081D9F848371}" destId="{7A1413AA-031B-4C0C-B8CA-4046EF6A461A}" srcOrd="0" destOrd="0" presId="urn:microsoft.com/office/officeart/2005/8/layout/balance1"/>
    <dgm:cxn modelId="{B530BF4A-6866-47D9-88DA-2BFF18E05614}" srcId="{96A0A05A-6C56-4438-85B8-8146BDA83702}" destId="{E5BE4225-10F1-4725-A474-CE4CE45C78C0}" srcOrd="1" destOrd="0" parTransId="{5658F1B8-89C0-4C8E-AED7-9684672E9861}" sibTransId="{58EC25D4-73DC-45C7-A001-FC9FA9AB11E8}"/>
    <dgm:cxn modelId="{F7BD789A-9D8B-4106-8150-B5BC5F305E63}" type="presOf" srcId="{A6CF794D-F5A0-461F-8626-8DE70BD1E501}" destId="{EA1D6977-AFED-4E67-AA48-1524EF21437E}" srcOrd="0" destOrd="0" presId="urn:microsoft.com/office/officeart/2005/8/layout/balance1"/>
    <dgm:cxn modelId="{15A17150-395D-4F07-B3A9-2074268D262B}" type="presOf" srcId="{A2931495-879A-4BE8-A717-B2DBBEF11BB5}" destId="{F87AB2D1-0177-44B9-AF4A-5155565125A5}" srcOrd="0" destOrd="0" presId="urn:microsoft.com/office/officeart/2005/8/layout/balance1"/>
    <dgm:cxn modelId="{798F4FC6-5318-41DF-BC24-9149BDEAFF99}" type="presOf" srcId="{5FF220DC-DB8A-4083-A8D2-19CA292C6828}" destId="{DDD0387F-9F30-4FE9-AD40-C11FC6A8AF1C}" srcOrd="0" destOrd="0" presId="urn:microsoft.com/office/officeart/2005/8/layout/balance1"/>
    <dgm:cxn modelId="{A9B923C6-40C5-4536-8109-8E4FA2F7C0D8}" srcId="{A2931495-879A-4BE8-A717-B2DBBEF11BB5}" destId="{5FF220DC-DB8A-4083-A8D2-19CA292C6828}" srcOrd="0" destOrd="0" parTransId="{A60FD217-D1B2-4369-9F7B-209CFF23E7A0}" sibTransId="{86375801-5DDD-4872-9768-2C5E22F6C3C1}"/>
    <dgm:cxn modelId="{15032F47-410D-46CF-8CBA-AED504B8EEA4}" type="presOf" srcId="{96A0A05A-6C56-4438-85B8-8146BDA83702}" destId="{C09029DF-91FA-45CB-854D-E0478F359413}" srcOrd="0" destOrd="0" presId="urn:microsoft.com/office/officeart/2005/8/layout/balance1"/>
    <dgm:cxn modelId="{CA6D69B7-0643-4DD4-8D15-07E5D5339E6D}" type="presOf" srcId="{F68FC305-AC94-4E54-96E9-44BD39781C98}" destId="{2C675FC8-6334-43F4-81C3-16CEEC1DF6DB}" srcOrd="0" destOrd="0" presId="urn:microsoft.com/office/officeart/2005/8/layout/balance1"/>
    <dgm:cxn modelId="{C340843E-ABA3-419D-A2E6-B496832412FC}" type="presOf" srcId="{29777A15-4124-4DF9-9D8F-BC0173493C84}" destId="{BA783BC2-08D2-4159-8AE3-3BE7BABE3A1F}" srcOrd="0" destOrd="0" presId="urn:microsoft.com/office/officeart/2005/8/layout/balance1"/>
    <dgm:cxn modelId="{4F08198B-AA64-4972-AD59-3DAF0505CDDC}" type="presParOf" srcId="{EA1D6977-AFED-4E67-AA48-1524EF21437E}" destId="{F9229714-7F5E-48F0-A29D-B8C959EB75E9}" srcOrd="0" destOrd="0" presId="urn:microsoft.com/office/officeart/2005/8/layout/balance1"/>
    <dgm:cxn modelId="{FED597AF-0239-45F2-87ED-F524F1D1EFE1}" type="presParOf" srcId="{EA1D6977-AFED-4E67-AA48-1524EF21437E}" destId="{70394BF4-07B3-4C15-948B-F1E4737CEAB5}" srcOrd="1" destOrd="0" presId="urn:microsoft.com/office/officeart/2005/8/layout/balance1"/>
    <dgm:cxn modelId="{9227C60A-C19A-4C24-BD16-0A0BC0359F0C}" type="presParOf" srcId="{70394BF4-07B3-4C15-948B-F1E4737CEAB5}" destId="{C09029DF-91FA-45CB-854D-E0478F359413}" srcOrd="0" destOrd="0" presId="urn:microsoft.com/office/officeart/2005/8/layout/balance1"/>
    <dgm:cxn modelId="{114031A9-BFBD-4B97-9096-0DC553C2293A}" type="presParOf" srcId="{70394BF4-07B3-4C15-948B-F1E4737CEAB5}" destId="{F87AB2D1-0177-44B9-AF4A-5155565125A5}" srcOrd="1" destOrd="0" presId="urn:microsoft.com/office/officeart/2005/8/layout/balance1"/>
    <dgm:cxn modelId="{BB3AA689-3840-412A-959C-6C091FA8B2CB}" type="presParOf" srcId="{EA1D6977-AFED-4E67-AA48-1524EF21437E}" destId="{A8C6E8AF-A72B-4843-87C1-1AFF0A11B3FA}" srcOrd="2" destOrd="0" presId="urn:microsoft.com/office/officeart/2005/8/layout/balance1"/>
    <dgm:cxn modelId="{C2DDF07B-8204-4A28-94BE-D3F83B350F2A}" type="presParOf" srcId="{A8C6E8AF-A72B-4843-87C1-1AFF0A11B3FA}" destId="{39C398D8-5177-4560-9B5D-CD9511AE416F}" srcOrd="0" destOrd="0" presId="urn:microsoft.com/office/officeart/2005/8/layout/balance1"/>
    <dgm:cxn modelId="{581B03D8-E693-43B2-BD63-60CA6C65346B}" type="presParOf" srcId="{A8C6E8AF-A72B-4843-87C1-1AFF0A11B3FA}" destId="{B473325E-90E9-426C-9119-524D5F3ABE52}" srcOrd="1" destOrd="0" presId="urn:microsoft.com/office/officeart/2005/8/layout/balance1"/>
    <dgm:cxn modelId="{E9402291-4B30-47E4-AF1E-D316D7DEC1B8}" type="presParOf" srcId="{A8C6E8AF-A72B-4843-87C1-1AFF0A11B3FA}" destId="{0D8699C0-3036-42D7-ACDC-697D8B19DFC5}" srcOrd="2" destOrd="0" presId="urn:microsoft.com/office/officeart/2005/8/layout/balance1"/>
    <dgm:cxn modelId="{FCC1033E-615E-48F0-9363-6760D89CCFA0}" type="presParOf" srcId="{A8C6E8AF-A72B-4843-87C1-1AFF0A11B3FA}" destId="{DDD0387F-9F30-4FE9-AD40-C11FC6A8AF1C}" srcOrd="3" destOrd="0" presId="urn:microsoft.com/office/officeart/2005/8/layout/balance1"/>
    <dgm:cxn modelId="{A2AE38A4-47F7-441F-8490-3F52C292144E}" type="presParOf" srcId="{A8C6E8AF-A72B-4843-87C1-1AFF0A11B3FA}" destId="{7A1413AA-031B-4C0C-B8CA-4046EF6A461A}" srcOrd="4" destOrd="0" presId="urn:microsoft.com/office/officeart/2005/8/layout/balance1"/>
    <dgm:cxn modelId="{EA37E4BA-E6F4-4E4B-8F9D-E69DB1DF76A4}" type="presParOf" srcId="{A8C6E8AF-A72B-4843-87C1-1AFF0A11B3FA}" destId="{72777D06-AD5C-438B-8DCD-8703FD47D954}" srcOrd="5" destOrd="0" presId="urn:microsoft.com/office/officeart/2005/8/layout/balance1"/>
    <dgm:cxn modelId="{DA01769A-F6D5-4B9F-A467-676E35D774B7}" type="presParOf" srcId="{A8C6E8AF-A72B-4843-87C1-1AFF0A11B3FA}" destId="{BA783BC2-08D2-4159-8AE3-3BE7BABE3A1F}" srcOrd="6" destOrd="0" presId="urn:microsoft.com/office/officeart/2005/8/layout/balance1"/>
    <dgm:cxn modelId="{2B1F2EFB-CE0D-4A5D-8CE8-56B1C7AB6006}" type="presParOf" srcId="{A8C6E8AF-A72B-4843-87C1-1AFF0A11B3FA}" destId="{91BB51AC-E4AE-43E9-8C4B-4E7BCBDB8E77}" srcOrd="7" destOrd="0" presId="urn:microsoft.com/office/officeart/2005/8/layout/balance1"/>
    <dgm:cxn modelId="{42202D43-9F39-4AD4-B4E6-F4A53C946622}" type="presParOf" srcId="{A8C6E8AF-A72B-4843-87C1-1AFF0A11B3FA}" destId="{2C675FC8-6334-43F4-81C3-16CEEC1DF6DB}" srcOrd="8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5C2760-4E79-4D07-B2D1-EFBA9C43589B}" type="doc">
      <dgm:prSet loTypeId="urn:microsoft.com/office/officeart/2005/8/layout/cycle4#1" loCatId="cycle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pt-BR"/>
        </a:p>
      </dgm:t>
    </dgm:pt>
    <dgm:pt modelId="{746860D9-0695-4D9B-86CB-60478D66BAB5}">
      <dgm:prSet phldrT="[Texto]"/>
      <dgm:spPr/>
      <dgm:t>
        <a:bodyPr/>
        <a:lstStyle/>
        <a:p>
          <a:r>
            <a:rPr lang="pt-BR" b="1" dirty="0" smtClean="0">
              <a:solidFill>
                <a:schemeClr val="tx1"/>
              </a:solidFill>
            </a:rPr>
            <a:t>FOCO</a:t>
          </a:r>
          <a:endParaRPr lang="pt-BR" b="1" dirty="0">
            <a:solidFill>
              <a:schemeClr val="tx1"/>
            </a:solidFill>
          </a:endParaRPr>
        </a:p>
      </dgm:t>
    </dgm:pt>
    <dgm:pt modelId="{FD477BEA-3F2E-4356-A652-DDBB3C104D5A}" type="parTrans" cxnId="{CC81BE3D-17CB-4166-AA25-33D5B6EA5190}">
      <dgm:prSet/>
      <dgm:spPr/>
      <dgm:t>
        <a:bodyPr/>
        <a:lstStyle/>
        <a:p>
          <a:endParaRPr lang="pt-BR"/>
        </a:p>
      </dgm:t>
    </dgm:pt>
    <dgm:pt modelId="{62FE31C8-9140-48A6-A32D-035035BD7DBA}" type="sibTrans" cxnId="{CC81BE3D-17CB-4166-AA25-33D5B6EA5190}">
      <dgm:prSet/>
      <dgm:spPr/>
      <dgm:t>
        <a:bodyPr/>
        <a:lstStyle/>
        <a:p>
          <a:endParaRPr lang="pt-BR"/>
        </a:p>
      </dgm:t>
    </dgm:pt>
    <dgm:pt modelId="{BACC5FD2-1917-46CB-BFA3-94954E6404C4}">
      <dgm:prSet phldrT="[Texto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pt-BR" b="1" dirty="0" smtClean="0">
            <a:solidFill>
              <a:schemeClr val="tx1"/>
            </a:solidFill>
          </a:endParaRP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b="1" dirty="0" smtClean="0">
              <a:solidFill>
                <a:schemeClr val="tx1"/>
              </a:solidFill>
            </a:rPr>
            <a:t>QUEM</a:t>
          </a:r>
        </a:p>
        <a:p>
          <a:pPr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b="1" dirty="0">
            <a:solidFill>
              <a:schemeClr val="tx1"/>
            </a:solidFill>
          </a:endParaRPr>
        </a:p>
      </dgm:t>
    </dgm:pt>
    <dgm:pt modelId="{06FA5056-2A1A-4B88-BF6D-D670B3D3EC89}" type="parTrans" cxnId="{047654BF-FED9-4057-BE84-800248CC3951}">
      <dgm:prSet/>
      <dgm:spPr/>
      <dgm:t>
        <a:bodyPr/>
        <a:lstStyle/>
        <a:p>
          <a:endParaRPr lang="pt-BR"/>
        </a:p>
      </dgm:t>
    </dgm:pt>
    <dgm:pt modelId="{ECB6C01A-CFFF-4616-B327-4CCDD5410D88}" type="sibTrans" cxnId="{047654BF-FED9-4057-BE84-800248CC3951}">
      <dgm:prSet/>
      <dgm:spPr/>
      <dgm:t>
        <a:bodyPr/>
        <a:lstStyle/>
        <a:p>
          <a:endParaRPr lang="pt-BR"/>
        </a:p>
      </dgm:t>
    </dgm:pt>
    <dgm:pt modelId="{8CF607B4-4326-4ABE-BBA8-49671C06B240}">
      <dgm:prSet phldrT="[Texto]"/>
      <dgm:spPr/>
      <dgm:t>
        <a:bodyPr/>
        <a:lstStyle/>
        <a:p>
          <a:r>
            <a:rPr lang="pt-BR" b="1" dirty="0" smtClean="0">
              <a:solidFill>
                <a:schemeClr val="tx1"/>
              </a:solidFill>
            </a:rPr>
            <a:t>O QUE </a:t>
          </a:r>
          <a:endParaRPr lang="pt-BR" b="1" dirty="0">
            <a:solidFill>
              <a:schemeClr val="tx1"/>
            </a:solidFill>
          </a:endParaRPr>
        </a:p>
      </dgm:t>
    </dgm:pt>
    <dgm:pt modelId="{4D013A17-6277-4ACC-80E4-20A6CADB93EA}" type="parTrans" cxnId="{DC6F0648-14F2-4193-892D-E373F871DEBC}">
      <dgm:prSet/>
      <dgm:spPr/>
      <dgm:t>
        <a:bodyPr/>
        <a:lstStyle/>
        <a:p>
          <a:endParaRPr lang="pt-BR"/>
        </a:p>
      </dgm:t>
    </dgm:pt>
    <dgm:pt modelId="{38649487-8F74-42DA-83B4-2EF183F54AE0}" type="sibTrans" cxnId="{DC6F0648-14F2-4193-892D-E373F871DEBC}">
      <dgm:prSet/>
      <dgm:spPr/>
      <dgm:t>
        <a:bodyPr/>
        <a:lstStyle/>
        <a:p>
          <a:endParaRPr lang="pt-BR"/>
        </a:p>
      </dgm:t>
    </dgm:pt>
    <dgm:pt modelId="{93D749EF-66A4-42E4-9AC7-3008BF4B33F5}">
      <dgm:prSet phldrT="[Texto]"/>
      <dgm:spPr/>
      <dgm:t>
        <a:bodyPr/>
        <a:lstStyle/>
        <a:p>
          <a:r>
            <a:rPr lang="pt-BR" b="1" dirty="0" smtClean="0">
              <a:solidFill>
                <a:schemeClr val="tx1"/>
              </a:solidFill>
            </a:rPr>
            <a:t>ONDE</a:t>
          </a:r>
          <a:endParaRPr lang="pt-BR" b="1" dirty="0">
            <a:solidFill>
              <a:schemeClr val="tx1"/>
            </a:solidFill>
          </a:endParaRPr>
        </a:p>
      </dgm:t>
    </dgm:pt>
    <dgm:pt modelId="{55BEB5D6-D88A-4EB9-8E61-7FC7DD4E4C64}" type="sibTrans" cxnId="{AD3FF451-3713-4D2D-A36A-BF0034F1C45D}">
      <dgm:prSet/>
      <dgm:spPr/>
      <dgm:t>
        <a:bodyPr/>
        <a:lstStyle/>
        <a:p>
          <a:endParaRPr lang="pt-BR"/>
        </a:p>
      </dgm:t>
    </dgm:pt>
    <dgm:pt modelId="{2E668160-5B75-4947-9026-47BE988C08E7}" type="parTrans" cxnId="{AD3FF451-3713-4D2D-A36A-BF0034F1C45D}">
      <dgm:prSet/>
      <dgm:spPr/>
      <dgm:t>
        <a:bodyPr/>
        <a:lstStyle/>
        <a:p>
          <a:endParaRPr lang="pt-BR"/>
        </a:p>
      </dgm:t>
    </dgm:pt>
    <dgm:pt modelId="{B9775CE4-B99C-485A-9B95-F939D300F289}" type="pres">
      <dgm:prSet presAssocID="{4D5C2760-4E79-4D07-B2D1-EFBA9C43589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FF2BDEF-F434-492F-9BFC-79393F2CD70B}" type="pres">
      <dgm:prSet presAssocID="{4D5C2760-4E79-4D07-B2D1-EFBA9C43589B}" presName="children" presStyleCnt="0"/>
      <dgm:spPr/>
    </dgm:pt>
    <dgm:pt modelId="{EF5CBB69-9CBA-49E2-ACB4-FA1D47D3066E}" type="pres">
      <dgm:prSet presAssocID="{4D5C2760-4E79-4D07-B2D1-EFBA9C43589B}" presName="childPlaceholder" presStyleCnt="0"/>
      <dgm:spPr/>
    </dgm:pt>
    <dgm:pt modelId="{98270330-72CB-4623-9262-AD44B5F18852}" type="pres">
      <dgm:prSet presAssocID="{4D5C2760-4E79-4D07-B2D1-EFBA9C43589B}" presName="circle" presStyleCnt="0"/>
      <dgm:spPr/>
    </dgm:pt>
    <dgm:pt modelId="{CEA28707-79B0-482D-9546-ECBDE93298A2}" type="pres">
      <dgm:prSet presAssocID="{4D5C2760-4E79-4D07-B2D1-EFBA9C43589B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1FC006D-C55A-4205-A38B-E51EB0A8C176}" type="pres">
      <dgm:prSet presAssocID="{4D5C2760-4E79-4D07-B2D1-EFBA9C43589B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CC7BAC-B23E-4BF3-8C63-B50E259456D5}" type="pres">
      <dgm:prSet presAssocID="{4D5C2760-4E79-4D07-B2D1-EFBA9C43589B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E40DBC6-7807-412C-AF61-7CCF8945CBCF}" type="pres">
      <dgm:prSet presAssocID="{4D5C2760-4E79-4D07-B2D1-EFBA9C43589B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14EBF58-3BEC-4137-A3CC-80CFAD06A991}" type="pres">
      <dgm:prSet presAssocID="{4D5C2760-4E79-4D07-B2D1-EFBA9C43589B}" presName="quadrantPlaceholder" presStyleCnt="0"/>
      <dgm:spPr/>
    </dgm:pt>
    <dgm:pt modelId="{BBFC61AA-8825-48A4-990B-F5420FF37AE1}" type="pres">
      <dgm:prSet presAssocID="{4D5C2760-4E79-4D07-B2D1-EFBA9C43589B}" presName="center1" presStyleLbl="fgShp" presStyleIdx="0" presStyleCnt="2"/>
      <dgm:spPr/>
    </dgm:pt>
    <dgm:pt modelId="{D3C2B175-1A7E-41BB-8451-BC8D7C510B3E}" type="pres">
      <dgm:prSet presAssocID="{4D5C2760-4E79-4D07-B2D1-EFBA9C43589B}" presName="center2" presStyleLbl="fgShp" presStyleIdx="1" presStyleCnt="2"/>
      <dgm:spPr/>
    </dgm:pt>
  </dgm:ptLst>
  <dgm:cxnLst>
    <dgm:cxn modelId="{77CB2B3D-EBDE-4DBA-AF6E-CAB39E496751}" type="presOf" srcId="{4D5C2760-4E79-4D07-B2D1-EFBA9C43589B}" destId="{B9775CE4-B99C-485A-9B95-F939D300F289}" srcOrd="0" destOrd="0" presId="urn:microsoft.com/office/officeart/2005/8/layout/cycle4#1"/>
    <dgm:cxn modelId="{AD3FF451-3713-4D2D-A36A-BF0034F1C45D}" srcId="{4D5C2760-4E79-4D07-B2D1-EFBA9C43589B}" destId="{93D749EF-66A4-42E4-9AC7-3008BF4B33F5}" srcOrd="1" destOrd="0" parTransId="{2E668160-5B75-4947-9026-47BE988C08E7}" sibTransId="{55BEB5D6-D88A-4EB9-8E61-7FC7DD4E4C64}"/>
    <dgm:cxn modelId="{F5DE8E50-61A5-4B9A-A3B0-0E3FE50B2811}" type="presOf" srcId="{BACC5FD2-1917-46CB-BFA3-94954E6404C4}" destId="{F5CC7BAC-B23E-4BF3-8C63-B50E259456D5}" srcOrd="0" destOrd="0" presId="urn:microsoft.com/office/officeart/2005/8/layout/cycle4#1"/>
    <dgm:cxn modelId="{518841FC-974F-4729-BD46-10807B379379}" type="presOf" srcId="{93D749EF-66A4-42E4-9AC7-3008BF4B33F5}" destId="{61FC006D-C55A-4205-A38B-E51EB0A8C176}" srcOrd="0" destOrd="0" presId="urn:microsoft.com/office/officeart/2005/8/layout/cycle4#1"/>
    <dgm:cxn modelId="{F8C3C118-A84C-4F5E-A59D-00597F3D370F}" type="presOf" srcId="{746860D9-0695-4D9B-86CB-60478D66BAB5}" destId="{CEA28707-79B0-482D-9546-ECBDE93298A2}" srcOrd="0" destOrd="0" presId="urn:microsoft.com/office/officeart/2005/8/layout/cycle4#1"/>
    <dgm:cxn modelId="{CC81BE3D-17CB-4166-AA25-33D5B6EA5190}" srcId="{4D5C2760-4E79-4D07-B2D1-EFBA9C43589B}" destId="{746860D9-0695-4D9B-86CB-60478D66BAB5}" srcOrd="0" destOrd="0" parTransId="{FD477BEA-3F2E-4356-A652-DDBB3C104D5A}" sibTransId="{62FE31C8-9140-48A6-A32D-035035BD7DBA}"/>
    <dgm:cxn modelId="{047654BF-FED9-4057-BE84-800248CC3951}" srcId="{4D5C2760-4E79-4D07-B2D1-EFBA9C43589B}" destId="{BACC5FD2-1917-46CB-BFA3-94954E6404C4}" srcOrd="2" destOrd="0" parTransId="{06FA5056-2A1A-4B88-BF6D-D670B3D3EC89}" sibTransId="{ECB6C01A-CFFF-4616-B327-4CCDD5410D88}"/>
    <dgm:cxn modelId="{DC6F0648-14F2-4193-892D-E373F871DEBC}" srcId="{4D5C2760-4E79-4D07-B2D1-EFBA9C43589B}" destId="{8CF607B4-4326-4ABE-BBA8-49671C06B240}" srcOrd="3" destOrd="0" parTransId="{4D013A17-6277-4ACC-80E4-20A6CADB93EA}" sibTransId="{38649487-8F74-42DA-83B4-2EF183F54AE0}"/>
    <dgm:cxn modelId="{94A5C3DF-82FB-4F07-8426-89C18FF36A0C}" type="presOf" srcId="{8CF607B4-4326-4ABE-BBA8-49671C06B240}" destId="{EE40DBC6-7807-412C-AF61-7CCF8945CBCF}" srcOrd="0" destOrd="0" presId="urn:microsoft.com/office/officeart/2005/8/layout/cycle4#1"/>
    <dgm:cxn modelId="{4DB473C8-BA7E-4973-B1C1-E6ADC4CA744B}" type="presParOf" srcId="{B9775CE4-B99C-485A-9B95-F939D300F289}" destId="{DFF2BDEF-F434-492F-9BFC-79393F2CD70B}" srcOrd="0" destOrd="0" presId="urn:microsoft.com/office/officeart/2005/8/layout/cycle4#1"/>
    <dgm:cxn modelId="{751FC52F-69DC-4696-8F09-AB68F0735D73}" type="presParOf" srcId="{DFF2BDEF-F434-492F-9BFC-79393F2CD70B}" destId="{EF5CBB69-9CBA-49E2-ACB4-FA1D47D3066E}" srcOrd="0" destOrd="0" presId="urn:microsoft.com/office/officeart/2005/8/layout/cycle4#1"/>
    <dgm:cxn modelId="{D1BF349A-7C06-4ED2-B959-819DAD817420}" type="presParOf" srcId="{B9775CE4-B99C-485A-9B95-F939D300F289}" destId="{98270330-72CB-4623-9262-AD44B5F18852}" srcOrd="1" destOrd="0" presId="urn:microsoft.com/office/officeart/2005/8/layout/cycle4#1"/>
    <dgm:cxn modelId="{DFE9B34B-1342-481B-88E3-D59385DE33D4}" type="presParOf" srcId="{98270330-72CB-4623-9262-AD44B5F18852}" destId="{CEA28707-79B0-482D-9546-ECBDE93298A2}" srcOrd="0" destOrd="0" presId="urn:microsoft.com/office/officeart/2005/8/layout/cycle4#1"/>
    <dgm:cxn modelId="{175C72E9-968C-42FF-87C2-552F174E4416}" type="presParOf" srcId="{98270330-72CB-4623-9262-AD44B5F18852}" destId="{61FC006D-C55A-4205-A38B-E51EB0A8C176}" srcOrd="1" destOrd="0" presId="urn:microsoft.com/office/officeart/2005/8/layout/cycle4#1"/>
    <dgm:cxn modelId="{24068CAE-7FCE-45D1-B3B2-B92A911B4248}" type="presParOf" srcId="{98270330-72CB-4623-9262-AD44B5F18852}" destId="{F5CC7BAC-B23E-4BF3-8C63-B50E259456D5}" srcOrd="2" destOrd="0" presId="urn:microsoft.com/office/officeart/2005/8/layout/cycle4#1"/>
    <dgm:cxn modelId="{6E27E5DF-1045-4B8A-B559-90FF3201AC9C}" type="presParOf" srcId="{98270330-72CB-4623-9262-AD44B5F18852}" destId="{EE40DBC6-7807-412C-AF61-7CCF8945CBCF}" srcOrd="3" destOrd="0" presId="urn:microsoft.com/office/officeart/2005/8/layout/cycle4#1"/>
    <dgm:cxn modelId="{A4057580-2A40-49E9-81B8-983F921B2FAD}" type="presParOf" srcId="{98270330-72CB-4623-9262-AD44B5F18852}" destId="{C14EBF58-3BEC-4137-A3CC-80CFAD06A991}" srcOrd="4" destOrd="0" presId="urn:microsoft.com/office/officeart/2005/8/layout/cycle4#1"/>
    <dgm:cxn modelId="{30B6345F-6CE8-4C1B-90B2-386259CA33F9}" type="presParOf" srcId="{B9775CE4-B99C-485A-9B95-F939D300F289}" destId="{BBFC61AA-8825-48A4-990B-F5420FF37AE1}" srcOrd="2" destOrd="0" presId="urn:microsoft.com/office/officeart/2005/8/layout/cycle4#1"/>
    <dgm:cxn modelId="{3531C396-3634-4A79-A667-D17E9EE2D044}" type="presParOf" srcId="{B9775CE4-B99C-485A-9B95-F939D300F289}" destId="{D3C2B175-1A7E-41BB-8451-BC8D7C510B3E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5C2760-4E79-4D07-B2D1-EFBA9C43589B}" type="doc">
      <dgm:prSet loTypeId="urn:microsoft.com/office/officeart/2005/8/layout/cycle4#2" loCatId="cycle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pt-BR"/>
        </a:p>
      </dgm:t>
    </dgm:pt>
    <dgm:pt modelId="{746860D9-0695-4D9B-86CB-60478D66BAB5}">
      <dgm:prSet phldrT="[Texto]"/>
      <dgm:spPr/>
      <dgm:t>
        <a:bodyPr/>
        <a:lstStyle/>
        <a:p>
          <a:r>
            <a:rPr lang="pt-BR" b="1" dirty="0" smtClean="0">
              <a:solidFill>
                <a:schemeClr val="tx1"/>
              </a:solidFill>
            </a:rPr>
            <a:t>FOCO</a:t>
          </a:r>
          <a:endParaRPr lang="pt-BR" b="1" dirty="0">
            <a:solidFill>
              <a:schemeClr val="tx1"/>
            </a:solidFill>
          </a:endParaRPr>
        </a:p>
      </dgm:t>
    </dgm:pt>
    <dgm:pt modelId="{FD477BEA-3F2E-4356-A652-DDBB3C104D5A}" type="parTrans" cxnId="{CC81BE3D-17CB-4166-AA25-33D5B6EA5190}">
      <dgm:prSet/>
      <dgm:spPr/>
      <dgm:t>
        <a:bodyPr/>
        <a:lstStyle/>
        <a:p>
          <a:endParaRPr lang="pt-BR"/>
        </a:p>
      </dgm:t>
    </dgm:pt>
    <dgm:pt modelId="{62FE31C8-9140-48A6-A32D-035035BD7DBA}" type="sibTrans" cxnId="{CC81BE3D-17CB-4166-AA25-33D5B6EA5190}">
      <dgm:prSet/>
      <dgm:spPr/>
      <dgm:t>
        <a:bodyPr/>
        <a:lstStyle/>
        <a:p>
          <a:endParaRPr lang="pt-BR"/>
        </a:p>
      </dgm:t>
    </dgm:pt>
    <dgm:pt modelId="{BACC5FD2-1917-46CB-BFA3-94954E6404C4}">
      <dgm:prSet phldrT="[Texto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pt-BR" b="1" dirty="0" smtClean="0">
            <a:solidFill>
              <a:schemeClr val="tx1"/>
            </a:solidFill>
          </a:endParaRP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b="1" dirty="0" smtClean="0">
              <a:solidFill>
                <a:schemeClr val="tx1"/>
              </a:solidFill>
            </a:rPr>
            <a:t>QUEM</a:t>
          </a:r>
        </a:p>
        <a:p>
          <a:endParaRPr lang="pt-BR" b="1" dirty="0">
            <a:solidFill>
              <a:schemeClr val="tx1"/>
            </a:solidFill>
          </a:endParaRPr>
        </a:p>
      </dgm:t>
    </dgm:pt>
    <dgm:pt modelId="{06FA5056-2A1A-4B88-BF6D-D670B3D3EC89}" type="parTrans" cxnId="{047654BF-FED9-4057-BE84-800248CC3951}">
      <dgm:prSet/>
      <dgm:spPr/>
      <dgm:t>
        <a:bodyPr/>
        <a:lstStyle/>
        <a:p>
          <a:endParaRPr lang="pt-BR"/>
        </a:p>
      </dgm:t>
    </dgm:pt>
    <dgm:pt modelId="{ECB6C01A-CFFF-4616-B327-4CCDD5410D88}" type="sibTrans" cxnId="{047654BF-FED9-4057-BE84-800248CC3951}">
      <dgm:prSet/>
      <dgm:spPr/>
      <dgm:t>
        <a:bodyPr/>
        <a:lstStyle/>
        <a:p>
          <a:endParaRPr lang="pt-BR"/>
        </a:p>
      </dgm:t>
    </dgm:pt>
    <dgm:pt modelId="{8CF607B4-4326-4ABE-BBA8-49671C06B240}">
      <dgm:prSet phldrT="[Texto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pt-BR" b="1" dirty="0" smtClean="0">
            <a:solidFill>
              <a:schemeClr val="tx1"/>
            </a:solidFill>
          </a:endParaRP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b="1" dirty="0" smtClean="0">
              <a:solidFill>
                <a:schemeClr val="tx1"/>
              </a:solidFill>
            </a:rPr>
            <a:t>O QUE </a:t>
          </a:r>
        </a:p>
        <a:p>
          <a:pPr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b="1" dirty="0">
            <a:solidFill>
              <a:schemeClr val="tx1"/>
            </a:solidFill>
          </a:endParaRPr>
        </a:p>
      </dgm:t>
    </dgm:pt>
    <dgm:pt modelId="{4D013A17-6277-4ACC-80E4-20A6CADB93EA}" type="parTrans" cxnId="{DC6F0648-14F2-4193-892D-E373F871DEBC}">
      <dgm:prSet/>
      <dgm:spPr/>
      <dgm:t>
        <a:bodyPr/>
        <a:lstStyle/>
        <a:p>
          <a:endParaRPr lang="pt-BR"/>
        </a:p>
      </dgm:t>
    </dgm:pt>
    <dgm:pt modelId="{38649487-8F74-42DA-83B4-2EF183F54AE0}" type="sibTrans" cxnId="{DC6F0648-14F2-4193-892D-E373F871DEBC}">
      <dgm:prSet/>
      <dgm:spPr/>
      <dgm:t>
        <a:bodyPr/>
        <a:lstStyle/>
        <a:p>
          <a:endParaRPr lang="pt-BR"/>
        </a:p>
      </dgm:t>
    </dgm:pt>
    <dgm:pt modelId="{93D749EF-66A4-42E4-9AC7-3008BF4B33F5}">
      <dgm:prSet phldrT="[Texto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b="1" dirty="0" smtClean="0">
              <a:solidFill>
                <a:schemeClr val="tx1"/>
              </a:solidFill>
            </a:rPr>
            <a:t>ONDE</a:t>
          </a:r>
        </a:p>
      </dgm:t>
    </dgm:pt>
    <dgm:pt modelId="{55BEB5D6-D88A-4EB9-8E61-7FC7DD4E4C64}" type="sibTrans" cxnId="{AD3FF451-3713-4D2D-A36A-BF0034F1C45D}">
      <dgm:prSet/>
      <dgm:spPr/>
      <dgm:t>
        <a:bodyPr/>
        <a:lstStyle/>
        <a:p>
          <a:endParaRPr lang="pt-BR"/>
        </a:p>
      </dgm:t>
    </dgm:pt>
    <dgm:pt modelId="{2E668160-5B75-4947-9026-47BE988C08E7}" type="parTrans" cxnId="{AD3FF451-3713-4D2D-A36A-BF0034F1C45D}">
      <dgm:prSet/>
      <dgm:spPr/>
      <dgm:t>
        <a:bodyPr/>
        <a:lstStyle/>
        <a:p>
          <a:endParaRPr lang="pt-BR"/>
        </a:p>
      </dgm:t>
    </dgm:pt>
    <dgm:pt modelId="{B9775CE4-B99C-485A-9B95-F939D300F289}" type="pres">
      <dgm:prSet presAssocID="{4D5C2760-4E79-4D07-B2D1-EFBA9C43589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FF2BDEF-F434-492F-9BFC-79393F2CD70B}" type="pres">
      <dgm:prSet presAssocID="{4D5C2760-4E79-4D07-B2D1-EFBA9C43589B}" presName="children" presStyleCnt="0"/>
      <dgm:spPr/>
    </dgm:pt>
    <dgm:pt modelId="{EF5CBB69-9CBA-49E2-ACB4-FA1D47D3066E}" type="pres">
      <dgm:prSet presAssocID="{4D5C2760-4E79-4D07-B2D1-EFBA9C43589B}" presName="childPlaceholder" presStyleCnt="0"/>
      <dgm:spPr/>
    </dgm:pt>
    <dgm:pt modelId="{98270330-72CB-4623-9262-AD44B5F18852}" type="pres">
      <dgm:prSet presAssocID="{4D5C2760-4E79-4D07-B2D1-EFBA9C43589B}" presName="circle" presStyleCnt="0"/>
      <dgm:spPr/>
    </dgm:pt>
    <dgm:pt modelId="{CEA28707-79B0-482D-9546-ECBDE93298A2}" type="pres">
      <dgm:prSet presAssocID="{4D5C2760-4E79-4D07-B2D1-EFBA9C43589B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1FC006D-C55A-4205-A38B-E51EB0A8C176}" type="pres">
      <dgm:prSet presAssocID="{4D5C2760-4E79-4D07-B2D1-EFBA9C43589B}" presName="quadrant2" presStyleLbl="node1" presStyleIdx="1" presStyleCnt="4" custLinFactNeighborX="854" custLinFactNeighborY="-509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CC7BAC-B23E-4BF3-8C63-B50E259456D5}" type="pres">
      <dgm:prSet presAssocID="{4D5C2760-4E79-4D07-B2D1-EFBA9C43589B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E40DBC6-7807-412C-AF61-7CCF8945CBCF}" type="pres">
      <dgm:prSet presAssocID="{4D5C2760-4E79-4D07-B2D1-EFBA9C43589B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14EBF58-3BEC-4137-A3CC-80CFAD06A991}" type="pres">
      <dgm:prSet presAssocID="{4D5C2760-4E79-4D07-B2D1-EFBA9C43589B}" presName="quadrantPlaceholder" presStyleCnt="0"/>
      <dgm:spPr/>
    </dgm:pt>
    <dgm:pt modelId="{BBFC61AA-8825-48A4-990B-F5420FF37AE1}" type="pres">
      <dgm:prSet presAssocID="{4D5C2760-4E79-4D07-B2D1-EFBA9C43589B}" presName="center1" presStyleLbl="fgShp" presStyleIdx="0" presStyleCnt="2"/>
      <dgm:spPr/>
    </dgm:pt>
    <dgm:pt modelId="{D3C2B175-1A7E-41BB-8451-BC8D7C510B3E}" type="pres">
      <dgm:prSet presAssocID="{4D5C2760-4E79-4D07-B2D1-EFBA9C43589B}" presName="center2" presStyleLbl="fgShp" presStyleIdx="1" presStyleCnt="2"/>
      <dgm:spPr/>
    </dgm:pt>
  </dgm:ptLst>
  <dgm:cxnLst>
    <dgm:cxn modelId="{CC81BE3D-17CB-4166-AA25-33D5B6EA5190}" srcId="{4D5C2760-4E79-4D07-B2D1-EFBA9C43589B}" destId="{746860D9-0695-4D9B-86CB-60478D66BAB5}" srcOrd="0" destOrd="0" parTransId="{FD477BEA-3F2E-4356-A652-DDBB3C104D5A}" sibTransId="{62FE31C8-9140-48A6-A32D-035035BD7DBA}"/>
    <dgm:cxn modelId="{159C35D7-2267-40C9-83D6-88944875B354}" type="presOf" srcId="{4D5C2760-4E79-4D07-B2D1-EFBA9C43589B}" destId="{B9775CE4-B99C-485A-9B95-F939D300F289}" srcOrd="0" destOrd="0" presId="urn:microsoft.com/office/officeart/2005/8/layout/cycle4#2"/>
    <dgm:cxn modelId="{537B7E17-9F2F-4438-BF12-EA4ED2731342}" type="presOf" srcId="{8CF607B4-4326-4ABE-BBA8-49671C06B240}" destId="{EE40DBC6-7807-412C-AF61-7CCF8945CBCF}" srcOrd="0" destOrd="0" presId="urn:microsoft.com/office/officeart/2005/8/layout/cycle4#2"/>
    <dgm:cxn modelId="{AD3FF451-3713-4D2D-A36A-BF0034F1C45D}" srcId="{4D5C2760-4E79-4D07-B2D1-EFBA9C43589B}" destId="{93D749EF-66A4-42E4-9AC7-3008BF4B33F5}" srcOrd="1" destOrd="0" parTransId="{2E668160-5B75-4947-9026-47BE988C08E7}" sibTransId="{55BEB5D6-D88A-4EB9-8E61-7FC7DD4E4C64}"/>
    <dgm:cxn modelId="{B7BCB91D-DD4D-4D3E-84BE-ED898391BA8B}" type="presOf" srcId="{BACC5FD2-1917-46CB-BFA3-94954E6404C4}" destId="{F5CC7BAC-B23E-4BF3-8C63-B50E259456D5}" srcOrd="0" destOrd="0" presId="urn:microsoft.com/office/officeart/2005/8/layout/cycle4#2"/>
    <dgm:cxn modelId="{EAE7F0B6-8B0C-44CF-B906-CEA204E6055E}" type="presOf" srcId="{746860D9-0695-4D9B-86CB-60478D66BAB5}" destId="{CEA28707-79B0-482D-9546-ECBDE93298A2}" srcOrd="0" destOrd="0" presId="urn:microsoft.com/office/officeart/2005/8/layout/cycle4#2"/>
    <dgm:cxn modelId="{047654BF-FED9-4057-BE84-800248CC3951}" srcId="{4D5C2760-4E79-4D07-B2D1-EFBA9C43589B}" destId="{BACC5FD2-1917-46CB-BFA3-94954E6404C4}" srcOrd="2" destOrd="0" parTransId="{06FA5056-2A1A-4B88-BF6D-D670B3D3EC89}" sibTransId="{ECB6C01A-CFFF-4616-B327-4CCDD5410D88}"/>
    <dgm:cxn modelId="{08240DF3-8F36-4E21-9F5F-31FCB1085D2E}" type="presOf" srcId="{93D749EF-66A4-42E4-9AC7-3008BF4B33F5}" destId="{61FC006D-C55A-4205-A38B-E51EB0A8C176}" srcOrd="0" destOrd="0" presId="urn:microsoft.com/office/officeart/2005/8/layout/cycle4#2"/>
    <dgm:cxn modelId="{DC6F0648-14F2-4193-892D-E373F871DEBC}" srcId="{4D5C2760-4E79-4D07-B2D1-EFBA9C43589B}" destId="{8CF607B4-4326-4ABE-BBA8-49671C06B240}" srcOrd="3" destOrd="0" parTransId="{4D013A17-6277-4ACC-80E4-20A6CADB93EA}" sibTransId="{38649487-8F74-42DA-83B4-2EF183F54AE0}"/>
    <dgm:cxn modelId="{DE9AA283-8FF3-4FE3-9C57-4EDE14C0DEF8}" type="presParOf" srcId="{B9775CE4-B99C-485A-9B95-F939D300F289}" destId="{DFF2BDEF-F434-492F-9BFC-79393F2CD70B}" srcOrd="0" destOrd="0" presId="urn:microsoft.com/office/officeart/2005/8/layout/cycle4#2"/>
    <dgm:cxn modelId="{058C5565-884A-4FA5-B818-855AB8765C32}" type="presParOf" srcId="{DFF2BDEF-F434-492F-9BFC-79393F2CD70B}" destId="{EF5CBB69-9CBA-49E2-ACB4-FA1D47D3066E}" srcOrd="0" destOrd="0" presId="urn:microsoft.com/office/officeart/2005/8/layout/cycle4#2"/>
    <dgm:cxn modelId="{ED2A974D-5D55-455A-A9D0-4822F7D7D57F}" type="presParOf" srcId="{B9775CE4-B99C-485A-9B95-F939D300F289}" destId="{98270330-72CB-4623-9262-AD44B5F18852}" srcOrd="1" destOrd="0" presId="urn:microsoft.com/office/officeart/2005/8/layout/cycle4#2"/>
    <dgm:cxn modelId="{01CE1659-E9CA-4B4C-9C11-C27AE4BD2DAA}" type="presParOf" srcId="{98270330-72CB-4623-9262-AD44B5F18852}" destId="{CEA28707-79B0-482D-9546-ECBDE93298A2}" srcOrd="0" destOrd="0" presId="urn:microsoft.com/office/officeart/2005/8/layout/cycle4#2"/>
    <dgm:cxn modelId="{AAC59C19-5DD2-4DD1-A2CD-0CCDF9D760B2}" type="presParOf" srcId="{98270330-72CB-4623-9262-AD44B5F18852}" destId="{61FC006D-C55A-4205-A38B-E51EB0A8C176}" srcOrd="1" destOrd="0" presId="urn:microsoft.com/office/officeart/2005/8/layout/cycle4#2"/>
    <dgm:cxn modelId="{5D5B881D-FBD6-4852-A2D6-B585FBAE3C93}" type="presParOf" srcId="{98270330-72CB-4623-9262-AD44B5F18852}" destId="{F5CC7BAC-B23E-4BF3-8C63-B50E259456D5}" srcOrd="2" destOrd="0" presId="urn:microsoft.com/office/officeart/2005/8/layout/cycle4#2"/>
    <dgm:cxn modelId="{88188BF9-61A2-49D7-BCE4-CC47B21BD99D}" type="presParOf" srcId="{98270330-72CB-4623-9262-AD44B5F18852}" destId="{EE40DBC6-7807-412C-AF61-7CCF8945CBCF}" srcOrd="3" destOrd="0" presId="urn:microsoft.com/office/officeart/2005/8/layout/cycle4#2"/>
    <dgm:cxn modelId="{9AFC5E2F-5C51-4EB1-BDFC-C9F3EEEB396C}" type="presParOf" srcId="{98270330-72CB-4623-9262-AD44B5F18852}" destId="{C14EBF58-3BEC-4137-A3CC-80CFAD06A991}" srcOrd="4" destOrd="0" presId="urn:microsoft.com/office/officeart/2005/8/layout/cycle4#2"/>
    <dgm:cxn modelId="{FCE0E0D9-C28A-4D77-AD28-52FDC95B07D6}" type="presParOf" srcId="{B9775CE4-B99C-485A-9B95-F939D300F289}" destId="{BBFC61AA-8825-48A4-990B-F5420FF37AE1}" srcOrd="2" destOrd="0" presId="urn:microsoft.com/office/officeart/2005/8/layout/cycle4#2"/>
    <dgm:cxn modelId="{7D48C037-4DC1-4002-B411-8AB025902940}" type="presParOf" srcId="{B9775CE4-B99C-485A-9B95-F939D300F289}" destId="{D3C2B175-1A7E-41BB-8451-BC8D7C510B3E}" srcOrd="3" destOrd="0" presId="urn:microsoft.com/office/officeart/2005/8/layout/cycle4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5C2760-4E79-4D07-B2D1-EFBA9C43589B}" type="doc">
      <dgm:prSet loTypeId="urn:microsoft.com/office/officeart/2005/8/layout/cycle4#2" loCatId="cycle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pt-BR"/>
        </a:p>
      </dgm:t>
    </dgm:pt>
    <dgm:pt modelId="{746860D9-0695-4D9B-86CB-60478D66BAB5}">
      <dgm:prSet phldrT="[Texto]"/>
      <dgm:spPr/>
      <dgm:t>
        <a:bodyPr/>
        <a:lstStyle/>
        <a:p>
          <a:r>
            <a:rPr lang="pt-BR" b="1" dirty="0" smtClean="0">
              <a:solidFill>
                <a:schemeClr val="tx1"/>
              </a:solidFill>
            </a:rPr>
            <a:t>FOCO</a:t>
          </a:r>
          <a:endParaRPr lang="pt-BR" b="1" dirty="0">
            <a:solidFill>
              <a:schemeClr val="tx1"/>
            </a:solidFill>
          </a:endParaRPr>
        </a:p>
      </dgm:t>
    </dgm:pt>
    <dgm:pt modelId="{FD477BEA-3F2E-4356-A652-DDBB3C104D5A}" type="parTrans" cxnId="{CC81BE3D-17CB-4166-AA25-33D5B6EA5190}">
      <dgm:prSet/>
      <dgm:spPr/>
      <dgm:t>
        <a:bodyPr/>
        <a:lstStyle/>
        <a:p>
          <a:endParaRPr lang="pt-BR"/>
        </a:p>
      </dgm:t>
    </dgm:pt>
    <dgm:pt modelId="{62FE31C8-9140-48A6-A32D-035035BD7DBA}" type="sibTrans" cxnId="{CC81BE3D-17CB-4166-AA25-33D5B6EA5190}">
      <dgm:prSet/>
      <dgm:spPr/>
      <dgm:t>
        <a:bodyPr/>
        <a:lstStyle/>
        <a:p>
          <a:endParaRPr lang="pt-BR"/>
        </a:p>
      </dgm:t>
    </dgm:pt>
    <dgm:pt modelId="{BACC5FD2-1917-46CB-BFA3-94954E6404C4}">
      <dgm:prSet phldrT="[Texto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pt-BR" b="1" dirty="0" smtClean="0">
            <a:solidFill>
              <a:schemeClr val="tx1"/>
            </a:solidFill>
          </a:endParaRP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b="1" dirty="0" smtClean="0">
              <a:solidFill>
                <a:schemeClr val="tx1"/>
              </a:solidFill>
            </a:rPr>
            <a:t>QUEM</a:t>
          </a:r>
        </a:p>
        <a:p>
          <a:pPr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b="1" dirty="0">
            <a:solidFill>
              <a:schemeClr val="tx1"/>
            </a:solidFill>
          </a:endParaRPr>
        </a:p>
      </dgm:t>
    </dgm:pt>
    <dgm:pt modelId="{06FA5056-2A1A-4B88-BF6D-D670B3D3EC89}" type="parTrans" cxnId="{047654BF-FED9-4057-BE84-800248CC3951}">
      <dgm:prSet/>
      <dgm:spPr/>
      <dgm:t>
        <a:bodyPr/>
        <a:lstStyle/>
        <a:p>
          <a:endParaRPr lang="pt-BR"/>
        </a:p>
      </dgm:t>
    </dgm:pt>
    <dgm:pt modelId="{ECB6C01A-CFFF-4616-B327-4CCDD5410D88}" type="sibTrans" cxnId="{047654BF-FED9-4057-BE84-800248CC3951}">
      <dgm:prSet/>
      <dgm:spPr/>
      <dgm:t>
        <a:bodyPr/>
        <a:lstStyle/>
        <a:p>
          <a:endParaRPr lang="pt-BR"/>
        </a:p>
      </dgm:t>
    </dgm:pt>
    <dgm:pt modelId="{8CF607B4-4326-4ABE-BBA8-49671C06B240}">
      <dgm:prSet phldrT="[Texto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b="1" dirty="0" smtClean="0">
              <a:solidFill>
                <a:schemeClr val="tx1"/>
              </a:solidFill>
            </a:rPr>
            <a:t>O QUE </a:t>
          </a:r>
        </a:p>
      </dgm:t>
    </dgm:pt>
    <dgm:pt modelId="{4D013A17-6277-4ACC-80E4-20A6CADB93EA}" type="parTrans" cxnId="{DC6F0648-14F2-4193-892D-E373F871DEBC}">
      <dgm:prSet/>
      <dgm:spPr/>
      <dgm:t>
        <a:bodyPr/>
        <a:lstStyle/>
        <a:p>
          <a:endParaRPr lang="pt-BR"/>
        </a:p>
      </dgm:t>
    </dgm:pt>
    <dgm:pt modelId="{38649487-8F74-42DA-83B4-2EF183F54AE0}" type="sibTrans" cxnId="{DC6F0648-14F2-4193-892D-E373F871DEBC}">
      <dgm:prSet/>
      <dgm:spPr/>
      <dgm:t>
        <a:bodyPr/>
        <a:lstStyle/>
        <a:p>
          <a:endParaRPr lang="pt-BR"/>
        </a:p>
      </dgm:t>
    </dgm:pt>
    <dgm:pt modelId="{93D749EF-66A4-42E4-9AC7-3008BF4B33F5}">
      <dgm:prSet phldrT="[Texto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b="1" dirty="0" smtClean="0">
              <a:solidFill>
                <a:schemeClr val="tx1"/>
              </a:solidFill>
            </a:rPr>
            <a:t>ONDE</a:t>
          </a:r>
        </a:p>
      </dgm:t>
    </dgm:pt>
    <dgm:pt modelId="{55BEB5D6-D88A-4EB9-8E61-7FC7DD4E4C64}" type="sibTrans" cxnId="{AD3FF451-3713-4D2D-A36A-BF0034F1C45D}">
      <dgm:prSet/>
      <dgm:spPr/>
      <dgm:t>
        <a:bodyPr/>
        <a:lstStyle/>
        <a:p>
          <a:endParaRPr lang="pt-BR"/>
        </a:p>
      </dgm:t>
    </dgm:pt>
    <dgm:pt modelId="{2E668160-5B75-4947-9026-47BE988C08E7}" type="parTrans" cxnId="{AD3FF451-3713-4D2D-A36A-BF0034F1C45D}">
      <dgm:prSet/>
      <dgm:spPr/>
      <dgm:t>
        <a:bodyPr/>
        <a:lstStyle/>
        <a:p>
          <a:endParaRPr lang="pt-BR"/>
        </a:p>
      </dgm:t>
    </dgm:pt>
    <dgm:pt modelId="{B9775CE4-B99C-485A-9B95-F939D300F289}" type="pres">
      <dgm:prSet presAssocID="{4D5C2760-4E79-4D07-B2D1-EFBA9C43589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FF2BDEF-F434-492F-9BFC-79393F2CD70B}" type="pres">
      <dgm:prSet presAssocID="{4D5C2760-4E79-4D07-B2D1-EFBA9C43589B}" presName="children" presStyleCnt="0"/>
      <dgm:spPr/>
    </dgm:pt>
    <dgm:pt modelId="{EF5CBB69-9CBA-49E2-ACB4-FA1D47D3066E}" type="pres">
      <dgm:prSet presAssocID="{4D5C2760-4E79-4D07-B2D1-EFBA9C43589B}" presName="childPlaceholder" presStyleCnt="0"/>
      <dgm:spPr/>
    </dgm:pt>
    <dgm:pt modelId="{98270330-72CB-4623-9262-AD44B5F18852}" type="pres">
      <dgm:prSet presAssocID="{4D5C2760-4E79-4D07-B2D1-EFBA9C43589B}" presName="circle" presStyleCnt="0"/>
      <dgm:spPr/>
    </dgm:pt>
    <dgm:pt modelId="{CEA28707-79B0-482D-9546-ECBDE93298A2}" type="pres">
      <dgm:prSet presAssocID="{4D5C2760-4E79-4D07-B2D1-EFBA9C43589B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1FC006D-C55A-4205-A38B-E51EB0A8C176}" type="pres">
      <dgm:prSet presAssocID="{4D5C2760-4E79-4D07-B2D1-EFBA9C43589B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CC7BAC-B23E-4BF3-8C63-B50E259456D5}" type="pres">
      <dgm:prSet presAssocID="{4D5C2760-4E79-4D07-B2D1-EFBA9C43589B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E40DBC6-7807-412C-AF61-7CCF8945CBCF}" type="pres">
      <dgm:prSet presAssocID="{4D5C2760-4E79-4D07-B2D1-EFBA9C43589B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14EBF58-3BEC-4137-A3CC-80CFAD06A991}" type="pres">
      <dgm:prSet presAssocID="{4D5C2760-4E79-4D07-B2D1-EFBA9C43589B}" presName="quadrantPlaceholder" presStyleCnt="0"/>
      <dgm:spPr/>
    </dgm:pt>
    <dgm:pt modelId="{BBFC61AA-8825-48A4-990B-F5420FF37AE1}" type="pres">
      <dgm:prSet presAssocID="{4D5C2760-4E79-4D07-B2D1-EFBA9C43589B}" presName="center1" presStyleLbl="fgShp" presStyleIdx="0" presStyleCnt="2"/>
      <dgm:spPr/>
    </dgm:pt>
    <dgm:pt modelId="{D3C2B175-1A7E-41BB-8451-BC8D7C510B3E}" type="pres">
      <dgm:prSet presAssocID="{4D5C2760-4E79-4D07-B2D1-EFBA9C43589B}" presName="center2" presStyleLbl="fgShp" presStyleIdx="1" presStyleCnt="2"/>
      <dgm:spPr/>
    </dgm:pt>
  </dgm:ptLst>
  <dgm:cxnLst>
    <dgm:cxn modelId="{D4C7733F-2CDC-42F1-BAAA-3F180BA9D63A}" type="presOf" srcId="{4D5C2760-4E79-4D07-B2D1-EFBA9C43589B}" destId="{B9775CE4-B99C-485A-9B95-F939D300F289}" srcOrd="0" destOrd="0" presId="urn:microsoft.com/office/officeart/2005/8/layout/cycle4#2"/>
    <dgm:cxn modelId="{AD3FF451-3713-4D2D-A36A-BF0034F1C45D}" srcId="{4D5C2760-4E79-4D07-B2D1-EFBA9C43589B}" destId="{93D749EF-66A4-42E4-9AC7-3008BF4B33F5}" srcOrd="1" destOrd="0" parTransId="{2E668160-5B75-4947-9026-47BE988C08E7}" sibTransId="{55BEB5D6-D88A-4EB9-8E61-7FC7DD4E4C64}"/>
    <dgm:cxn modelId="{CC81BE3D-17CB-4166-AA25-33D5B6EA5190}" srcId="{4D5C2760-4E79-4D07-B2D1-EFBA9C43589B}" destId="{746860D9-0695-4D9B-86CB-60478D66BAB5}" srcOrd="0" destOrd="0" parTransId="{FD477BEA-3F2E-4356-A652-DDBB3C104D5A}" sibTransId="{62FE31C8-9140-48A6-A32D-035035BD7DBA}"/>
    <dgm:cxn modelId="{06092823-5194-444A-9ED2-374F573990B7}" type="presOf" srcId="{8CF607B4-4326-4ABE-BBA8-49671C06B240}" destId="{EE40DBC6-7807-412C-AF61-7CCF8945CBCF}" srcOrd="0" destOrd="0" presId="urn:microsoft.com/office/officeart/2005/8/layout/cycle4#2"/>
    <dgm:cxn modelId="{A1B4D0F0-305B-4AE4-A052-3AA5290E607D}" type="presOf" srcId="{746860D9-0695-4D9B-86CB-60478D66BAB5}" destId="{CEA28707-79B0-482D-9546-ECBDE93298A2}" srcOrd="0" destOrd="0" presId="urn:microsoft.com/office/officeart/2005/8/layout/cycle4#2"/>
    <dgm:cxn modelId="{047654BF-FED9-4057-BE84-800248CC3951}" srcId="{4D5C2760-4E79-4D07-B2D1-EFBA9C43589B}" destId="{BACC5FD2-1917-46CB-BFA3-94954E6404C4}" srcOrd="2" destOrd="0" parTransId="{06FA5056-2A1A-4B88-BF6D-D670B3D3EC89}" sibTransId="{ECB6C01A-CFFF-4616-B327-4CCDD5410D88}"/>
    <dgm:cxn modelId="{DC6F0648-14F2-4193-892D-E373F871DEBC}" srcId="{4D5C2760-4E79-4D07-B2D1-EFBA9C43589B}" destId="{8CF607B4-4326-4ABE-BBA8-49671C06B240}" srcOrd="3" destOrd="0" parTransId="{4D013A17-6277-4ACC-80E4-20A6CADB93EA}" sibTransId="{38649487-8F74-42DA-83B4-2EF183F54AE0}"/>
    <dgm:cxn modelId="{5BABECA5-AD48-48C1-A395-982428EAA576}" type="presOf" srcId="{93D749EF-66A4-42E4-9AC7-3008BF4B33F5}" destId="{61FC006D-C55A-4205-A38B-E51EB0A8C176}" srcOrd="0" destOrd="0" presId="urn:microsoft.com/office/officeart/2005/8/layout/cycle4#2"/>
    <dgm:cxn modelId="{76C9FA78-1CE1-42FB-BCDD-337AA48B6FA7}" type="presOf" srcId="{BACC5FD2-1917-46CB-BFA3-94954E6404C4}" destId="{F5CC7BAC-B23E-4BF3-8C63-B50E259456D5}" srcOrd="0" destOrd="0" presId="urn:microsoft.com/office/officeart/2005/8/layout/cycle4#2"/>
    <dgm:cxn modelId="{B0AA75F8-DD8B-4194-8A7D-B3D8DBD140A8}" type="presParOf" srcId="{B9775CE4-B99C-485A-9B95-F939D300F289}" destId="{DFF2BDEF-F434-492F-9BFC-79393F2CD70B}" srcOrd="0" destOrd="0" presId="urn:microsoft.com/office/officeart/2005/8/layout/cycle4#2"/>
    <dgm:cxn modelId="{99E46B6E-909A-468B-9955-742257902262}" type="presParOf" srcId="{DFF2BDEF-F434-492F-9BFC-79393F2CD70B}" destId="{EF5CBB69-9CBA-49E2-ACB4-FA1D47D3066E}" srcOrd="0" destOrd="0" presId="urn:microsoft.com/office/officeart/2005/8/layout/cycle4#2"/>
    <dgm:cxn modelId="{AE53B3BD-9E7E-4C85-A9E9-D1F6BCB7F80F}" type="presParOf" srcId="{B9775CE4-B99C-485A-9B95-F939D300F289}" destId="{98270330-72CB-4623-9262-AD44B5F18852}" srcOrd="1" destOrd="0" presId="urn:microsoft.com/office/officeart/2005/8/layout/cycle4#2"/>
    <dgm:cxn modelId="{1AD7CB5E-42D5-44ED-B24B-442B64E6767F}" type="presParOf" srcId="{98270330-72CB-4623-9262-AD44B5F18852}" destId="{CEA28707-79B0-482D-9546-ECBDE93298A2}" srcOrd="0" destOrd="0" presId="urn:microsoft.com/office/officeart/2005/8/layout/cycle4#2"/>
    <dgm:cxn modelId="{E2DB580C-D825-487E-A1EC-50CC89A4364F}" type="presParOf" srcId="{98270330-72CB-4623-9262-AD44B5F18852}" destId="{61FC006D-C55A-4205-A38B-E51EB0A8C176}" srcOrd="1" destOrd="0" presId="urn:microsoft.com/office/officeart/2005/8/layout/cycle4#2"/>
    <dgm:cxn modelId="{094EF0A5-E361-44E6-B5A0-329516C66E62}" type="presParOf" srcId="{98270330-72CB-4623-9262-AD44B5F18852}" destId="{F5CC7BAC-B23E-4BF3-8C63-B50E259456D5}" srcOrd="2" destOrd="0" presId="urn:microsoft.com/office/officeart/2005/8/layout/cycle4#2"/>
    <dgm:cxn modelId="{77EA5F5F-0399-4E1A-AE99-1FC840D1C88F}" type="presParOf" srcId="{98270330-72CB-4623-9262-AD44B5F18852}" destId="{EE40DBC6-7807-412C-AF61-7CCF8945CBCF}" srcOrd="3" destOrd="0" presId="urn:microsoft.com/office/officeart/2005/8/layout/cycle4#2"/>
    <dgm:cxn modelId="{93027A94-2C2C-47AE-83B3-C054259E69C2}" type="presParOf" srcId="{98270330-72CB-4623-9262-AD44B5F18852}" destId="{C14EBF58-3BEC-4137-A3CC-80CFAD06A991}" srcOrd="4" destOrd="0" presId="urn:microsoft.com/office/officeart/2005/8/layout/cycle4#2"/>
    <dgm:cxn modelId="{05C3A06A-65DF-4F26-923D-E62941917A13}" type="presParOf" srcId="{B9775CE4-B99C-485A-9B95-F939D300F289}" destId="{BBFC61AA-8825-48A4-990B-F5420FF37AE1}" srcOrd="2" destOrd="0" presId="urn:microsoft.com/office/officeart/2005/8/layout/cycle4#2"/>
    <dgm:cxn modelId="{6EB15379-5600-469D-9333-F5070E8C4F2D}" type="presParOf" srcId="{B9775CE4-B99C-485A-9B95-F939D300F289}" destId="{D3C2B175-1A7E-41BB-8451-BC8D7C510B3E}" srcOrd="3" destOrd="0" presId="urn:microsoft.com/office/officeart/2005/8/layout/cycle4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8336A-AB03-443E-A8DA-DF9CFFBE7A16}">
      <dsp:nvSpPr>
        <dsp:cNvPr id="0" name=""/>
        <dsp:cNvSpPr/>
      </dsp:nvSpPr>
      <dsp:spPr>
        <a:xfrm>
          <a:off x="-243807" y="0"/>
          <a:ext cx="4000528" cy="4000528"/>
        </a:xfrm>
        <a:prstGeom prst="triangl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9FA99-9063-4534-9015-FB16F969A75F}">
      <dsp:nvSpPr>
        <dsp:cNvPr id="0" name=""/>
        <dsp:cNvSpPr/>
      </dsp:nvSpPr>
      <dsp:spPr>
        <a:xfrm>
          <a:off x="1210017" y="260902"/>
          <a:ext cx="3682580" cy="88761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b="1" kern="1200" dirty="0" smtClean="0">
              <a:latin typeface="+mn-lt"/>
            </a:rPr>
            <a:t>Comportamento</a:t>
          </a:r>
          <a:endParaRPr lang="pt-BR" sz="2600" b="1" kern="1200" dirty="0">
            <a:latin typeface="+mn-lt"/>
          </a:endParaRPr>
        </a:p>
      </dsp:txBody>
      <dsp:txXfrm>
        <a:off x="1253347" y="304232"/>
        <a:ext cx="3595920" cy="800957"/>
      </dsp:txXfrm>
    </dsp:sp>
    <dsp:sp modelId="{27A49C8D-5780-45FA-BD16-28650D37894D}">
      <dsp:nvSpPr>
        <dsp:cNvPr id="0" name=""/>
        <dsp:cNvSpPr/>
      </dsp:nvSpPr>
      <dsp:spPr>
        <a:xfrm>
          <a:off x="1272269" y="1400221"/>
          <a:ext cx="3558075" cy="108913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pt-BR" sz="2800" b="1" kern="1200" dirty="0" smtClean="0"/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sz="2600" b="1" kern="1200" dirty="0" smtClean="0"/>
            <a:t>Habilidades e Atitudes transformadoras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800" b="1" kern="1200" dirty="0"/>
        </a:p>
      </dsp:txBody>
      <dsp:txXfrm>
        <a:off x="1325436" y="1453388"/>
        <a:ext cx="3451741" cy="982798"/>
      </dsp:txXfrm>
    </dsp:sp>
    <dsp:sp modelId="{23CCD7FD-17FB-4E25-B198-A7EDE0FB5629}">
      <dsp:nvSpPr>
        <dsp:cNvPr id="0" name=""/>
        <dsp:cNvSpPr/>
      </dsp:nvSpPr>
      <dsp:spPr>
        <a:xfrm>
          <a:off x="1359238" y="2869946"/>
          <a:ext cx="3384138" cy="88761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b="1" kern="1200" dirty="0" smtClean="0"/>
            <a:t>Variadas formas de expressão</a:t>
          </a:r>
          <a:endParaRPr lang="pt-BR" sz="2600" b="1" kern="1200" dirty="0"/>
        </a:p>
      </dsp:txBody>
      <dsp:txXfrm>
        <a:off x="1402568" y="2913276"/>
        <a:ext cx="3297478" cy="800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E35C3-EAE0-4777-89F6-D86FFB11F5F5}">
      <dsp:nvSpPr>
        <dsp:cNvPr id="0" name=""/>
        <dsp:cNvSpPr/>
      </dsp:nvSpPr>
      <dsp:spPr>
        <a:xfrm>
          <a:off x="0" y="0"/>
          <a:ext cx="8001056" cy="5357850"/>
        </a:xfrm>
        <a:prstGeom prst="roundRect">
          <a:avLst>
            <a:gd name="adj" fmla="val 8500"/>
          </a:avLst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4158287" numCol="1" spcCol="1270" anchor="t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b="1" kern="1200" dirty="0" err="1" smtClean="0">
              <a:solidFill>
                <a:schemeClr val="tx1"/>
              </a:solidFill>
            </a:rPr>
            <a:t>Filermino</a:t>
          </a:r>
          <a:r>
            <a:rPr lang="pt-BR" sz="4400" b="1" kern="1200" dirty="0" smtClean="0">
              <a:solidFill>
                <a:schemeClr val="tx1"/>
              </a:solidFill>
            </a:rPr>
            <a:t> entra na Faculdade</a:t>
          </a:r>
          <a:r>
            <a:rPr lang="pt-BR" sz="4000" b="1" kern="1200" dirty="0" smtClean="0">
              <a:solidFill>
                <a:schemeClr val="tx1"/>
              </a:solidFill>
            </a:rPr>
            <a:t> </a:t>
          </a:r>
          <a:r>
            <a:rPr lang="pt-BR" sz="2000" b="0" kern="1200" dirty="0" smtClean="0">
              <a:solidFill>
                <a:schemeClr val="tx1"/>
              </a:solidFill>
            </a:rPr>
            <a:t>(1)</a:t>
          </a:r>
          <a:endParaRPr lang="pt-BR" sz="2000" b="0" kern="1200" dirty="0">
            <a:solidFill>
              <a:schemeClr val="tx1"/>
            </a:solidFill>
          </a:endParaRPr>
        </a:p>
      </dsp:txBody>
      <dsp:txXfrm>
        <a:off x="133387" y="133387"/>
        <a:ext cx="7734282" cy="5091076"/>
      </dsp:txXfrm>
    </dsp:sp>
    <dsp:sp modelId="{828BE462-6A65-426C-9211-04898FA49058}">
      <dsp:nvSpPr>
        <dsp:cNvPr id="0" name=""/>
        <dsp:cNvSpPr/>
      </dsp:nvSpPr>
      <dsp:spPr>
        <a:xfrm>
          <a:off x="142880" y="1143010"/>
          <a:ext cx="1796385" cy="164450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Trotes e mancadas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0" kern="1200" dirty="0" smtClean="0"/>
            <a:t>(2)</a:t>
          </a:r>
          <a:endParaRPr lang="pt-BR" sz="2000" b="0" kern="1200" dirty="0"/>
        </a:p>
      </dsp:txBody>
      <dsp:txXfrm>
        <a:off x="193454" y="1193584"/>
        <a:ext cx="1695237" cy="1543356"/>
      </dsp:txXfrm>
    </dsp:sp>
    <dsp:sp modelId="{B67E1C86-0C1A-4B4A-ADB5-D44D7319270C}">
      <dsp:nvSpPr>
        <dsp:cNvPr id="0" name=""/>
        <dsp:cNvSpPr/>
      </dsp:nvSpPr>
      <dsp:spPr>
        <a:xfrm>
          <a:off x="71435" y="3071834"/>
          <a:ext cx="1999235" cy="2050400"/>
        </a:xfrm>
        <a:prstGeom prst="roundRect">
          <a:avLst>
            <a:gd name="adj" fmla="val 10500"/>
          </a:avLst>
        </a:prstGeom>
        <a:solidFill>
          <a:schemeClr val="bg1">
            <a:lumMod val="75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0" kern="1200" dirty="0" smtClean="0"/>
            <a:t>Seres de vários mundos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0" kern="1200" dirty="0" smtClean="0"/>
            <a:t>(3)</a:t>
          </a:r>
          <a:endParaRPr lang="pt-BR" sz="2000" b="0" kern="1200" dirty="0"/>
        </a:p>
      </dsp:txBody>
      <dsp:txXfrm>
        <a:off x="132918" y="3133317"/>
        <a:ext cx="1876269" cy="1927434"/>
      </dsp:txXfrm>
    </dsp:sp>
    <dsp:sp modelId="{43652A4F-0CB3-46C1-8A03-F44A94C58F54}">
      <dsp:nvSpPr>
        <dsp:cNvPr id="0" name=""/>
        <dsp:cNvSpPr/>
      </dsp:nvSpPr>
      <dsp:spPr>
        <a:xfrm>
          <a:off x="2143154" y="1071564"/>
          <a:ext cx="5800741" cy="4220131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2381564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b="1" kern="1200" dirty="0" smtClean="0">
              <a:solidFill>
                <a:schemeClr val="tx1"/>
              </a:solidFill>
            </a:rPr>
            <a:t>Plano de Sobrevivência </a:t>
          </a:r>
          <a:r>
            <a:rPr lang="pt-BR" sz="1600" b="0" kern="1200" dirty="0" smtClean="0">
              <a:solidFill>
                <a:schemeClr val="tx1"/>
              </a:solidFill>
            </a:rPr>
            <a:t>(4)</a:t>
          </a:r>
          <a:endParaRPr lang="pt-BR" sz="1600" b="0" kern="1200" dirty="0">
            <a:solidFill>
              <a:schemeClr val="tx1"/>
            </a:solidFill>
          </a:endParaRPr>
        </a:p>
      </dsp:txBody>
      <dsp:txXfrm>
        <a:off x="2272938" y="1201348"/>
        <a:ext cx="5541173" cy="3960563"/>
      </dsp:txXfrm>
    </dsp:sp>
    <dsp:sp modelId="{D21F86CC-D4F3-47A7-A3CB-C6BD28077882}">
      <dsp:nvSpPr>
        <dsp:cNvPr id="0" name=""/>
        <dsp:cNvSpPr/>
      </dsp:nvSpPr>
      <dsp:spPr>
        <a:xfrm>
          <a:off x="2357466" y="2214580"/>
          <a:ext cx="2431182" cy="1687722"/>
        </a:xfrm>
        <a:prstGeom prst="roundRect">
          <a:avLst>
            <a:gd name="adj" fmla="val 10500"/>
          </a:avLst>
        </a:prstGeom>
        <a:solidFill>
          <a:schemeClr val="accent6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Um dia por vez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 </a:t>
          </a:r>
          <a:r>
            <a:rPr lang="pt-BR" sz="2000" kern="1200" dirty="0" smtClean="0"/>
            <a:t>(5)</a:t>
          </a:r>
          <a:endParaRPr lang="pt-BR" sz="2000" kern="1200" dirty="0"/>
        </a:p>
      </dsp:txBody>
      <dsp:txXfrm>
        <a:off x="2409369" y="2266483"/>
        <a:ext cx="2327376" cy="1583916"/>
      </dsp:txXfrm>
    </dsp:sp>
    <dsp:sp modelId="{071F10F1-9738-4D9A-B6F8-820393E13F9B}">
      <dsp:nvSpPr>
        <dsp:cNvPr id="0" name=""/>
        <dsp:cNvSpPr/>
      </dsp:nvSpPr>
      <dsp:spPr>
        <a:xfrm>
          <a:off x="4933818" y="3429032"/>
          <a:ext cx="2547172" cy="1598442"/>
        </a:xfrm>
        <a:prstGeom prst="roundRect">
          <a:avLst>
            <a:gd name="adj" fmla="val 105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200" kern="1200" dirty="0" err="1" smtClean="0"/>
            <a:t>Dromélia</a:t>
          </a:r>
          <a:r>
            <a:rPr lang="pt-BR" sz="4200" kern="1200" dirty="0" smtClean="0"/>
            <a:t>  </a:t>
          </a:r>
          <a:r>
            <a:rPr lang="pt-BR" sz="2000" kern="1200" dirty="0" smtClean="0"/>
            <a:t>(6)</a:t>
          </a:r>
          <a:endParaRPr lang="pt-BR" sz="2000" kern="1200" dirty="0"/>
        </a:p>
      </dsp:txBody>
      <dsp:txXfrm>
        <a:off x="4982976" y="3478190"/>
        <a:ext cx="2448856" cy="15001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F7E7E-3B28-4337-9F14-F8EE21A772E5}">
      <dsp:nvSpPr>
        <dsp:cNvPr id="0" name=""/>
        <dsp:cNvSpPr/>
      </dsp:nvSpPr>
      <dsp:spPr>
        <a:xfrm>
          <a:off x="714380" y="0"/>
          <a:ext cx="5715039" cy="5715039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8A10C-7D14-4C6D-8468-B506E36FAB57}">
      <dsp:nvSpPr>
        <dsp:cNvPr id="0" name=""/>
        <dsp:cNvSpPr/>
      </dsp:nvSpPr>
      <dsp:spPr>
        <a:xfrm>
          <a:off x="1243556" y="564459"/>
          <a:ext cx="2228865" cy="22288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kern="1200" dirty="0" smtClean="0">
              <a:solidFill>
                <a:schemeClr val="tx1"/>
              </a:solidFill>
              <a:effectLst/>
            </a:rPr>
            <a:t>Objetivo definido: “concluírem os cursos”</a:t>
          </a:r>
          <a:endParaRPr lang="pt-BR" sz="2800" b="1" kern="1200" dirty="0">
            <a:solidFill>
              <a:schemeClr val="tx1"/>
            </a:solidFill>
            <a:effectLst/>
          </a:endParaRPr>
        </a:p>
      </dsp:txBody>
      <dsp:txXfrm>
        <a:off x="1352360" y="673263"/>
        <a:ext cx="2011257" cy="2011257"/>
      </dsp:txXfrm>
    </dsp:sp>
    <dsp:sp modelId="{65D11B02-8841-410C-9C58-BE4FFC8A388F}">
      <dsp:nvSpPr>
        <dsp:cNvPr id="0" name=""/>
        <dsp:cNvSpPr/>
      </dsp:nvSpPr>
      <dsp:spPr>
        <a:xfrm>
          <a:off x="3657625" y="542928"/>
          <a:ext cx="2228865" cy="2228865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kern="1200" dirty="0" smtClean="0">
              <a:solidFill>
                <a:schemeClr val="tx1"/>
              </a:solidFill>
            </a:rPr>
            <a:t>Sobrevivem e conseguem se formar</a:t>
          </a:r>
          <a:endParaRPr lang="pt-BR" sz="2800" b="1" kern="1200" dirty="0">
            <a:solidFill>
              <a:schemeClr val="tx1"/>
            </a:solidFill>
          </a:endParaRPr>
        </a:p>
      </dsp:txBody>
      <dsp:txXfrm>
        <a:off x="3766429" y="651732"/>
        <a:ext cx="2011257" cy="2011257"/>
      </dsp:txXfrm>
    </dsp:sp>
    <dsp:sp modelId="{5C5BC60B-A1A8-42AE-9D36-9FAFC0243B75}">
      <dsp:nvSpPr>
        <dsp:cNvPr id="0" name=""/>
        <dsp:cNvSpPr/>
      </dsp:nvSpPr>
      <dsp:spPr>
        <a:xfrm>
          <a:off x="1257308" y="2943245"/>
          <a:ext cx="2228865" cy="2228865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kern="1200" dirty="0" err="1" smtClean="0">
              <a:solidFill>
                <a:schemeClr val="tx1"/>
              </a:solidFill>
            </a:rPr>
            <a:t>Filermino</a:t>
          </a:r>
          <a:r>
            <a:rPr lang="pt-BR" sz="2800" b="1" kern="1200" dirty="0" smtClean="0">
              <a:solidFill>
                <a:schemeClr val="tx1"/>
              </a:solidFill>
            </a:rPr>
            <a:t>: Buscaria Emprego</a:t>
          </a:r>
          <a:endParaRPr lang="pt-BR" sz="2800" b="1" kern="1200" dirty="0">
            <a:solidFill>
              <a:schemeClr val="tx1"/>
            </a:solidFill>
          </a:endParaRPr>
        </a:p>
      </dsp:txBody>
      <dsp:txXfrm>
        <a:off x="1366112" y="3052049"/>
        <a:ext cx="2011257" cy="2011257"/>
      </dsp:txXfrm>
    </dsp:sp>
    <dsp:sp modelId="{461EE889-5686-411A-9EC1-ECC59F45366B}">
      <dsp:nvSpPr>
        <dsp:cNvPr id="0" name=""/>
        <dsp:cNvSpPr/>
      </dsp:nvSpPr>
      <dsp:spPr>
        <a:xfrm>
          <a:off x="3657625" y="2943245"/>
          <a:ext cx="2228865" cy="2228865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kern="1200" dirty="0" err="1" smtClean="0">
              <a:solidFill>
                <a:schemeClr val="tx1"/>
              </a:solidFill>
            </a:rPr>
            <a:t>Dromélia</a:t>
          </a:r>
          <a:r>
            <a:rPr lang="pt-BR" sz="2800" b="1" kern="1200" dirty="0" smtClean="0">
              <a:solidFill>
                <a:schemeClr val="tx1"/>
              </a:solidFill>
            </a:rPr>
            <a:t>: Montaria seu próprio Consultório</a:t>
          </a:r>
          <a:endParaRPr lang="pt-BR" sz="2800" b="1" kern="1200" dirty="0">
            <a:solidFill>
              <a:schemeClr val="tx1"/>
            </a:solidFill>
          </a:endParaRPr>
        </a:p>
      </dsp:txBody>
      <dsp:txXfrm>
        <a:off x="3766429" y="3052049"/>
        <a:ext cx="2011257" cy="20112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029DF-91FA-45CB-854D-E0478F359413}">
      <dsp:nvSpPr>
        <dsp:cNvPr id="0" name=""/>
        <dsp:cNvSpPr/>
      </dsp:nvSpPr>
      <dsp:spPr>
        <a:xfrm>
          <a:off x="1571625" y="142878"/>
          <a:ext cx="2160285" cy="120015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kern="1200" dirty="0" err="1" smtClean="0"/>
            <a:t>Filermino</a:t>
          </a:r>
          <a:r>
            <a:rPr lang="pt-BR" sz="2800" b="1" kern="1200" dirty="0" smtClean="0"/>
            <a:t> conseguiu  emprego</a:t>
          </a:r>
          <a:endParaRPr lang="pt-BR" sz="2800" b="1" kern="1200" dirty="0"/>
        </a:p>
      </dsp:txBody>
      <dsp:txXfrm>
        <a:off x="1606776" y="178029"/>
        <a:ext cx="2089983" cy="1129856"/>
      </dsp:txXfrm>
    </dsp:sp>
    <dsp:sp modelId="{F87AB2D1-0177-44B9-AF4A-5155565125A5}">
      <dsp:nvSpPr>
        <dsp:cNvPr id="0" name=""/>
        <dsp:cNvSpPr/>
      </dsp:nvSpPr>
      <dsp:spPr>
        <a:xfrm>
          <a:off x="4572033" y="0"/>
          <a:ext cx="2160285" cy="12001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kern="1200" dirty="0" err="1" smtClean="0"/>
            <a:t>Dromélia</a:t>
          </a:r>
          <a:r>
            <a:rPr lang="pt-BR" sz="2800" b="1" kern="1200" dirty="0" smtClean="0"/>
            <a:t> montou seu consultório</a:t>
          </a:r>
          <a:endParaRPr lang="pt-BR" sz="2800" b="1" kern="1200" dirty="0"/>
        </a:p>
      </dsp:txBody>
      <dsp:txXfrm>
        <a:off x="4607184" y="35151"/>
        <a:ext cx="2089983" cy="1129856"/>
      </dsp:txXfrm>
    </dsp:sp>
    <dsp:sp modelId="{B473325E-90E9-426C-9119-524D5F3ABE52}">
      <dsp:nvSpPr>
        <dsp:cNvPr id="0" name=""/>
        <dsp:cNvSpPr/>
      </dsp:nvSpPr>
      <dsp:spPr>
        <a:xfrm>
          <a:off x="3357586" y="5100673"/>
          <a:ext cx="900118" cy="900118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8699C0-3036-42D7-ACDC-697D8B19DFC5}">
      <dsp:nvSpPr>
        <dsp:cNvPr id="0" name=""/>
        <dsp:cNvSpPr/>
      </dsp:nvSpPr>
      <dsp:spPr>
        <a:xfrm>
          <a:off x="1428749" y="5000659"/>
          <a:ext cx="5400712" cy="36484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0387F-9F30-4FE9-AD40-C11FC6A8AF1C}">
      <dsp:nvSpPr>
        <dsp:cNvPr id="0" name=""/>
        <dsp:cNvSpPr/>
      </dsp:nvSpPr>
      <dsp:spPr>
        <a:xfrm>
          <a:off x="4572033" y="3929094"/>
          <a:ext cx="2160285" cy="100813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1" kern="1200" dirty="0" smtClean="0">
              <a:solidFill>
                <a:schemeClr val="tx1"/>
              </a:solidFill>
            </a:rPr>
            <a:t>Contas vencendo</a:t>
          </a:r>
          <a:endParaRPr lang="pt-BR" sz="2100" b="1" kern="1200" dirty="0">
            <a:solidFill>
              <a:schemeClr val="tx1"/>
            </a:solidFill>
          </a:endParaRPr>
        </a:p>
      </dsp:txBody>
      <dsp:txXfrm>
        <a:off x="4621246" y="3978307"/>
        <a:ext cx="2061859" cy="909707"/>
      </dsp:txXfrm>
    </dsp:sp>
    <dsp:sp modelId="{7A1413AA-031B-4C0C-B8CA-4046EF6A461A}">
      <dsp:nvSpPr>
        <dsp:cNvPr id="0" name=""/>
        <dsp:cNvSpPr/>
      </dsp:nvSpPr>
      <dsp:spPr>
        <a:xfrm>
          <a:off x="4500592" y="2786085"/>
          <a:ext cx="2160285" cy="100813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1" kern="1200" smtClean="0">
              <a:solidFill>
                <a:schemeClr val="tx1"/>
              </a:solidFill>
            </a:rPr>
            <a:t>Funcionária mal selecionada</a:t>
          </a:r>
          <a:endParaRPr lang="pt-BR" sz="2100" b="1" kern="1200" dirty="0">
            <a:solidFill>
              <a:schemeClr val="tx1"/>
            </a:solidFill>
          </a:endParaRPr>
        </a:p>
      </dsp:txBody>
      <dsp:txXfrm>
        <a:off x="4549805" y="2835298"/>
        <a:ext cx="2061859" cy="909707"/>
      </dsp:txXfrm>
    </dsp:sp>
    <dsp:sp modelId="{72777D06-AD5C-438B-8DCD-8703FD47D954}">
      <dsp:nvSpPr>
        <dsp:cNvPr id="0" name=""/>
        <dsp:cNvSpPr/>
      </dsp:nvSpPr>
      <dsp:spPr>
        <a:xfrm>
          <a:off x="4643474" y="1500202"/>
          <a:ext cx="2160285" cy="100813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smtClean="0">
              <a:solidFill>
                <a:schemeClr val="tx1"/>
              </a:solidFill>
            </a:rPr>
            <a:t>Muita concorrência Poucos clientes</a:t>
          </a:r>
          <a:endParaRPr lang="pt-BR" sz="2000" b="1" kern="1200" dirty="0">
            <a:solidFill>
              <a:schemeClr val="tx1"/>
            </a:solidFill>
          </a:endParaRPr>
        </a:p>
      </dsp:txBody>
      <dsp:txXfrm>
        <a:off x="4692687" y="1549415"/>
        <a:ext cx="2061859" cy="909707"/>
      </dsp:txXfrm>
    </dsp:sp>
    <dsp:sp modelId="{BA783BC2-08D2-4159-8AE3-3BE7BABE3A1F}">
      <dsp:nvSpPr>
        <dsp:cNvPr id="0" name=""/>
        <dsp:cNvSpPr/>
      </dsp:nvSpPr>
      <dsp:spPr>
        <a:xfrm>
          <a:off x="1500206" y="3929094"/>
          <a:ext cx="2160285" cy="100813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1" kern="1200" smtClean="0">
              <a:solidFill>
                <a:schemeClr val="tx1"/>
              </a:solidFill>
            </a:rPr>
            <a:t>Confronto estabelecido</a:t>
          </a:r>
          <a:endParaRPr lang="pt-BR" sz="2100" b="1" kern="1200" dirty="0">
            <a:solidFill>
              <a:schemeClr val="tx1"/>
            </a:solidFill>
          </a:endParaRPr>
        </a:p>
      </dsp:txBody>
      <dsp:txXfrm>
        <a:off x="1549419" y="3978307"/>
        <a:ext cx="2061859" cy="909707"/>
      </dsp:txXfrm>
    </dsp:sp>
    <dsp:sp modelId="{91BB51AC-E4AE-43E9-8C4B-4E7BCBDB8E77}">
      <dsp:nvSpPr>
        <dsp:cNvPr id="0" name=""/>
        <dsp:cNvSpPr/>
      </dsp:nvSpPr>
      <dsp:spPr>
        <a:xfrm>
          <a:off x="1500206" y="2714648"/>
          <a:ext cx="2160285" cy="100813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1" kern="1200" smtClean="0">
              <a:solidFill>
                <a:schemeClr val="tx1"/>
              </a:solidFill>
            </a:rPr>
            <a:t>Colegas de setor desmotivados</a:t>
          </a:r>
          <a:endParaRPr lang="pt-BR" sz="2100" b="1" kern="1200" dirty="0">
            <a:solidFill>
              <a:schemeClr val="tx1"/>
            </a:solidFill>
          </a:endParaRPr>
        </a:p>
      </dsp:txBody>
      <dsp:txXfrm>
        <a:off x="1549419" y="2763861"/>
        <a:ext cx="2061859" cy="909707"/>
      </dsp:txXfrm>
    </dsp:sp>
    <dsp:sp modelId="{2C675FC8-6334-43F4-81C3-16CEEC1DF6DB}">
      <dsp:nvSpPr>
        <dsp:cNvPr id="0" name=""/>
        <dsp:cNvSpPr/>
      </dsp:nvSpPr>
      <dsp:spPr>
        <a:xfrm>
          <a:off x="1428765" y="1571639"/>
          <a:ext cx="2160285" cy="100813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1" kern="1200" smtClean="0">
              <a:solidFill>
                <a:schemeClr val="tx1"/>
              </a:solidFill>
            </a:rPr>
            <a:t>Chefe imediato inseguro</a:t>
          </a:r>
          <a:endParaRPr lang="pt-BR" sz="2100" b="1" kern="1200" dirty="0">
            <a:solidFill>
              <a:schemeClr val="tx1"/>
            </a:solidFill>
          </a:endParaRPr>
        </a:p>
      </dsp:txBody>
      <dsp:txXfrm>
        <a:off x="1477978" y="1620852"/>
        <a:ext cx="2061859" cy="9097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28707-79B0-482D-9546-ECBDE93298A2}">
      <dsp:nvSpPr>
        <dsp:cNvPr id="0" name=""/>
        <dsp:cNvSpPr/>
      </dsp:nvSpPr>
      <dsp:spPr>
        <a:xfrm>
          <a:off x="1690294" y="297253"/>
          <a:ext cx="2258083" cy="2258083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b="1" kern="1200" dirty="0" smtClean="0">
              <a:solidFill>
                <a:schemeClr val="tx1"/>
              </a:solidFill>
            </a:rPr>
            <a:t>FOCO</a:t>
          </a:r>
          <a:endParaRPr lang="pt-BR" sz="2600" b="1" kern="1200" dirty="0">
            <a:solidFill>
              <a:schemeClr val="tx1"/>
            </a:solidFill>
          </a:endParaRPr>
        </a:p>
      </dsp:txBody>
      <dsp:txXfrm>
        <a:off x="2351671" y="958630"/>
        <a:ext cx="1596706" cy="1596706"/>
      </dsp:txXfrm>
    </dsp:sp>
    <dsp:sp modelId="{61FC006D-C55A-4205-A38B-E51EB0A8C176}">
      <dsp:nvSpPr>
        <dsp:cNvPr id="0" name=""/>
        <dsp:cNvSpPr/>
      </dsp:nvSpPr>
      <dsp:spPr>
        <a:xfrm rot="5400000">
          <a:off x="4052677" y="297253"/>
          <a:ext cx="2258083" cy="2258083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b="1" kern="1200" dirty="0" smtClean="0">
              <a:solidFill>
                <a:schemeClr val="tx1"/>
              </a:solidFill>
            </a:rPr>
            <a:t>ONDE</a:t>
          </a:r>
          <a:endParaRPr lang="pt-BR" sz="2600" b="1" kern="1200" dirty="0">
            <a:solidFill>
              <a:schemeClr val="tx1"/>
            </a:solidFill>
          </a:endParaRPr>
        </a:p>
      </dsp:txBody>
      <dsp:txXfrm rot="-5400000">
        <a:off x="4052677" y="958630"/>
        <a:ext cx="1596706" cy="1596706"/>
      </dsp:txXfrm>
    </dsp:sp>
    <dsp:sp modelId="{F5CC7BAC-B23E-4BF3-8C63-B50E259456D5}">
      <dsp:nvSpPr>
        <dsp:cNvPr id="0" name=""/>
        <dsp:cNvSpPr/>
      </dsp:nvSpPr>
      <dsp:spPr>
        <a:xfrm rot="10800000">
          <a:off x="4052677" y="2659636"/>
          <a:ext cx="2258083" cy="2258083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pt-BR" sz="2600" b="1" kern="1200" dirty="0" smtClean="0">
            <a:solidFill>
              <a:schemeClr val="tx1"/>
            </a:solidFill>
          </a:endParaRP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sz="2600" b="1" kern="1200" dirty="0" smtClean="0">
              <a:solidFill>
                <a:schemeClr val="tx1"/>
              </a:solidFill>
            </a:rPr>
            <a:t>QUEM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b="1" kern="1200" dirty="0">
            <a:solidFill>
              <a:schemeClr val="tx1"/>
            </a:solidFill>
          </a:endParaRPr>
        </a:p>
      </dsp:txBody>
      <dsp:txXfrm rot="10800000">
        <a:off x="4052677" y="2659636"/>
        <a:ext cx="1596706" cy="1596706"/>
      </dsp:txXfrm>
    </dsp:sp>
    <dsp:sp modelId="{EE40DBC6-7807-412C-AF61-7CCF8945CBCF}">
      <dsp:nvSpPr>
        <dsp:cNvPr id="0" name=""/>
        <dsp:cNvSpPr/>
      </dsp:nvSpPr>
      <dsp:spPr>
        <a:xfrm rot="16200000">
          <a:off x="1690294" y="2659636"/>
          <a:ext cx="2258083" cy="2258083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b="1" kern="1200" dirty="0" smtClean="0">
              <a:solidFill>
                <a:schemeClr val="tx1"/>
              </a:solidFill>
            </a:rPr>
            <a:t>O QUE </a:t>
          </a:r>
          <a:endParaRPr lang="pt-BR" sz="2600" b="1" kern="1200" dirty="0">
            <a:solidFill>
              <a:schemeClr val="tx1"/>
            </a:solidFill>
          </a:endParaRPr>
        </a:p>
      </dsp:txBody>
      <dsp:txXfrm rot="5400000">
        <a:off x="2351671" y="2659636"/>
        <a:ext cx="1596706" cy="1596706"/>
      </dsp:txXfrm>
    </dsp:sp>
    <dsp:sp modelId="{BBFC61AA-8825-48A4-990B-F5420FF37AE1}">
      <dsp:nvSpPr>
        <dsp:cNvPr id="0" name=""/>
        <dsp:cNvSpPr/>
      </dsp:nvSpPr>
      <dsp:spPr>
        <a:xfrm>
          <a:off x="3610708" y="2138139"/>
          <a:ext cx="779638" cy="677946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2B175-1A7E-41BB-8451-BC8D7C510B3E}">
      <dsp:nvSpPr>
        <dsp:cNvPr id="0" name=""/>
        <dsp:cNvSpPr/>
      </dsp:nvSpPr>
      <dsp:spPr>
        <a:xfrm rot="10800000">
          <a:off x="3610708" y="2398888"/>
          <a:ext cx="779638" cy="677946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28707-79B0-482D-9546-ECBDE93298A2}">
      <dsp:nvSpPr>
        <dsp:cNvPr id="0" name=""/>
        <dsp:cNvSpPr/>
      </dsp:nvSpPr>
      <dsp:spPr>
        <a:xfrm>
          <a:off x="1690294" y="297253"/>
          <a:ext cx="2258083" cy="2258083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b="1" kern="1200" dirty="0" smtClean="0">
              <a:solidFill>
                <a:schemeClr val="tx1"/>
              </a:solidFill>
            </a:rPr>
            <a:t>FOCO</a:t>
          </a:r>
          <a:endParaRPr lang="pt-BR" sz="2600" b="1" kern="1200" dirty="0">
            <a:solidFill>
              <a:schemeClr val="tx1"/>
            </a:solidFill>
          </a:endParaRPr>
        </a:p>
      </dsp:txBody>
      <dsp:txXfrm>
        <a:off x="2351671" y="958630"/>
        <a:ext cx="1596706" cy="1596706"/>
      </dsp:txXfrm>
    </dsp:sp>
    <dsp:sp modelId="{61FC006D-C55A-4205-A38B-E51EB0A8C176}">
      <dsp:nvSpPr>
        <dsp:cNvPr id="0" name=""/>
        <dsp:cNvSpPr/>
      </dsp:nvSpPr>
      <dsp:spPr>
        <a:xfrm rot="5400000">
          <a:off x="4071961" y="285759"/>
          <a:ext cx="2258083" cy="2258083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sz="2600" b="1" kern="1200" dirty="0" smtClean="0">
              <a:solidFill>
                <a:schemeClr val="tx1"/>
              </a:solidFill>
            </a:rPr>
            <a:t>ONDE</a:t>
          </a:r>
        </a:p>
      </dsp:txBody>
      <dsp:txXfrm rot="-5400000">
        <a:off x="4071961" y="947136"/>
        <a:ext cx="1596706" cy="1596706"/>
      </dsp:txXfrm>
    </dsp:sp>
    <dsp:sp modelId="{F5CC7BAC-B23E-4BF3-8C63-B50E259456D5}">
      <dsp:nvSpPr>
        <dsp:cNvPr id="0" name=""/>
        <dsp:cNvSpPr/>
      </dsp:nvSpPr>
      <dsp:spPr>
        <a:xfrm rot="10800000">
          <a:off x="4052677" y="2659636"/>
          <a:ext cx="2258083" cy="2258083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pt-BR" sz="2600" b="1" kern="1200" dirty="0" smtClean="0">
            <a:solidFill>
              <a:schemeClr val="tx1"/>
            </a:solidFill>
          </a:endParaRP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sz="2600" b="1" kern="1200" dirty="0" smtClean="0">
              <a:solidFill>
                <a:schemeClr val="tx1"/>
              </a:solidFill>
            </a:rPr>
            <a:t>QUEM</a:t>
          </a:r>
        </a:p>
        <a:p>
          <a:pPr lvl="0" algn="ctr">
            <a:spcBef>
              <a:spcPct val="0"/>
            </a:spcBef>
          </a:pPr>
          <a:endParaRPr lang="pt-BR" sz="2600" b="1" kern="1200" dirty="0">
            <a:solidFill>
              <a:schemeClr val="tx1"/>
            </a:solidFill>
          </a:endParaRPr>
        </a:p>
      </dsp:txBody>
      <dsp:txXfrm rot="10800000">
        <a:off x="4052677" y="2659636"/>
        <a:ext cx="1596706" cy="1596706"/>
      </dsp:txXfrm>
    </dsp:sp>
    <dsp:sp modelId="{EE40DBC6-7807-412C-AF61-7CCF8945CBCF}">
      <dsp:nvSpPr>
        <dsp:cNvPr id="0" name=""/>
        <dsp:cNvSpPr/>
      </dsp:nvSpPr>
      <dsp:spPr>
        <a:xfrm rot="16200000">
          <a:off x="1690294" y="2659636"/>
          <a:ext cx="2258083" cy="2258083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pt-BR" sz="2600" b="1" kern="1200" dirty="0" smtClean="0">
            <a:solidFill>
              <a:schemeClr val="tx1"/>
            </a:solidFill>
          </a:endParaRP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sz="2600" b="1" kern="1200" dirty="0" smtClean="0">
              <a:solidFill>
                <a:schemeClr val="tx1"/>
              </a:solidFill>
            </a:rPr>
            <a:t>O QUE 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b="1" kern="1200" dirty="0">
            <a:solidFill>
              <a:schemeClr val="tx1"/>
            </a:solidFill>
          </a:endParaRPr>
        </a:p>
      </dsp:txBody>
      <dsp:txXfrm rot="5400000">
        <a:off x="2351671" y="2659636"/>
        <a:ext cx="1596706" cy="1596706"/>
      </dsp:txXfrm>
    </dsp:sp>
    <dsp:sp modelId="{BBFC61AA-8825-48A4-990B-F5420FF37AE1}">
      <dsp:nvSpPr>
        <dsp:cNvPr id="0" name=""/>
        <dsp:cNvSpPr/>
      </dsp:nvSpPr>
      <dsp:spPr>
        <a:xfrm>
          <a:off x="3610708" y="2138139"/>
          <a:ext cx="779638" cy="677946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2B175-1A7E-41BB-8451-BC8D7C510B3E}">
      <dsp:nvSpPr>
        <dsp:cNvPr id="0" name=""/>
        <dsp:cNvSpPr/>
      </dsp:nvSpPr>
      <dsp:spPr>
        <a:xfrm rot="10800000">
          <a:off x="3610708" y="2398888"/>
          <a:ext cx="779638" cy="677946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28707-79B0-482D-9546-ECBDE93298A2}">
      <dsp:nvSpPr>
        <dsp:cNvPr id="0" name=""/>
        <dsp:cNvSpPr/>
      </dsp:nvSpPr>
      <dsp:spPr>
        <a:xfrm>
          <a:off x="1690294" y="297253"/>
          <a:ext cx="2258083" cy="2258083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b="1" kern="1200" dirty="0" smtClean="0">
              <a:solidFill>
                <a:schemeClr val="tx1"/>
              </a:solidFill>
            </a:rPr>
            <a:t>FOCO</a:t>
          </a:r>
          <a:endParaRPr lang="pt-BR" sz="2600" b="1" kern="1200" dirty="0">
            <a:solidFill>
              <a:schemeClr val="tx1"/>
            </a:solidFill>
          </a:endParaRPr>
        </a:p>
      </dsp:txBody>
      <dsp:txXfrm>
        <a:off x="2351671" y="958630"/>
        <a:ext cx="1596706" cy="1596706"/>
      </dsp:txXfrm>
    </dsp:sp>
    <dsp:sp modelId="{61FC006D-C55A-4205-A38B-E51EB0A8C176}">
      <dsp:nvSpPr>
        <dsp:cNvPr id="0" name=""/>
        <dsp:cNvSpPr/>
      </dsp:nvSpPr>
      <dsp:spPr>
        <a:xfrm rot="5400000">
          <a:off x="4052677" y="297253"/>
          <a:ext cx="2258083" cy="2258083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sz="2600" b="1" kern="1200" dirty="0" smtClean="0">
              <a:solidFill>
                <a:schemeClr val="tx1"/>
              </a:solidFill>
            </a:rPr>
            <a:t>ONDE</a:t>
          </a:r>
        </a:p>
      </dsp:txBody>
      <dsp:txXfrm rot="-5400000">
        <a:off x="4052677" y="958630"/>
        <a:ext cx="1596706" cy="1596706"/>
      </dsp:txXfrm>
    </dsp:sp>
    <dsp:sp modelId="{F5CC7BAC-B23E-4BF3-8C63-B50E259456D5}">
      <dsp:nvSpPr>
        <dsp:cNvPr id="0" name=""/>
        <dsp:cNvSpPr/>
      </dsp:nvSpPr>
      <dsp:spPr>
        <a:xfrm rot="10800000">
          <a:off x="4052677" y="2659636"/>
          <a:ext cx="2258083" cy="2258083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pt-BR" sz="2600" b="1" kern="1200" dirty="0" smtClean="0">
            <a:solidFill>
              <a:schemeClr val="tx1"/>
            </a:solidFill>
          </a:endParaRP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sz="2600" b="1" kern="1200" dirty="0" smtClean="0">
              <a:solidFill>
                <a:schemeClr val="tx1"/>
              </a:solidFill>
            </a:rPr>
            <a:t>QUEM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b="1" kern="1200" dirty="0">
            <a:solidFill>
              <a:schemeClr val="tx1"/>
            </a:solidFill>
          </a:endParaRPr>
        </a:p>
      </dsp:txBody>
      <dsp:txXfrm rot="10800000">
        <a:off x="4052677" y="2659636"/>
        <a:ext cx="1596706" cy="1596706"/>
      </dsp:txXfrm>
    </dsp:sp>
    <dsp:sp modelId="{EE40DBC6-7807-412C-AF61-7CCF8945CBCF}">
      <dsp:nvSpPr>
        <dsp:cNvPr id="0" name=""/>
        <dsp:cNvSpPr/>
      </dsp:nvSpPr>
      <dsp:spPr>
        <a:xfrm rot="16200000">
          <a:off x="1690294" y="2659636"/>
          <a:ext cx="2258083" cy="2258083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sz="2600" b="1" kern="1200" dirty="0" smtClean="0">
              <a:solidFill>
                <a:schemeClr val="tx1"/>
              </a:solidFill>
            </a:rPr>
            <a:t>O QUE </a:t>
          </a:r>
        </a:p>
      </dsp:txBody>
      <dsp:txXfrm rot="5400000">
        <a:off x="2351671" y="2659636"/>
        <a:ext cx="1596706" cy="1596706"/>
      </dsp:txXfrm>
    </dsp:sp>
    <dsp:sp modelId="{BBFC61AA-8825-48A4-990B-F5420FF37AE1}">
      <dsp:nvSpPr>
        <dsp:cNvPr id="0" name=""/>
        <dsp:cNvSpPr/>
      </dsp:nvSpPr>
      <dsp:spPr>
        <a:xfrm>
          <a:off x="3610708" y="2138139"/>
          <a:ext cx="779638" cy="677946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2B175-1A7E-41BB-8451-BC8D7C510B3E}">
      <dsp:nvSpPr>
        <dsp:cNvPr id="0" name=""/>
        <dsp:cNvSpPr/>
      </dsp:nvSpPr>
      <dsp:spPr>
        <a:xfrm rot="10800000">
          <a:off x="3610708" y="2398888"/>
          <a:ext cx="779638" cy="677946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4#2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4#2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332"/>
          </a:xfrm>
          <a:prstGeom prst="rect">
            <a:avLst/>
          </a:prstGeom>
        </p:spPr>
        <p:txBody>
          <a:bodyPr vert="horz" lIns="91426" tIns="45712" rIns="91426" bIns="45712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5" y="0"/>
            <a:ext cx="2945659" cy="496332"/>
          </a:xfrm>
          <a:prstGeom prst="rect">
            <a:avLst/>
          </a:prstGeom>
        </p:spPr>
        <p:txBody>
          <a:bodyPr vert="horz" lIns="91426" tIns="45712" rIns="91426" bIns="45712" rtlCol="0"/>
          <a:lstStyle>
            <a:lvl1pPr algn="r">
              <a:defRPr sz="1200"/>
            </a:lvl1pPr>
          </a:lstStyle>
          <a:p>
            <a:fld id="{A1CB7D0F-3A2F-4DFB-9C9C-F68599ADB0F4}" type="datetimeFigureOut">
              <a:rPr lang="pt-BR" smtClean="0"/>
              <a:pPr/>
              <a:t>20/10/2016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2" y="9428583"/>
            <a:ext cx="2945659" cy="496332"/>
          </a:xfrm>
          <a:prstGeom prst="rect">
            <a:avLst/>
          </a:prstGeom>
        </p:spPr>
        <p:txBody>
          <a:bodyPr vert="horz" lIns="91426" tIns="45712" rIns="91426" bIns="45712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5" y="9428583"/>
            <a:ext cx="2945659" cy="496332"/>
          </a:xfrm>
          <a:prstGeom prst="rect">
            <a:avLst/>
          </a:prstGeom>
        </p:spPr>
        <p:txBody>
          <a:bodyPr vert="horz" lIns="91426" tIns="45712" rIns="91426" bIns="45712" rtlCol="0" anchor="b"/>
          <a:lstStyle>
            <a:lvl1pPr algn="r">
              <a:defRPr sz="1200"/>
            </a:lvl1pPr>
          </a:lstStyle>
          <a:p>
            <a:fld id="{9B998E5E-CF9E-45A2-BAFF-08A9EEA7BC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721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332"/>
          </a:xfrm>
          <a:prstGeom prst="rect">
            <a:avLst/>
          </a:prstGeom>
        </p:spPr>
        <p:txBody>
          <a:bodyPr vert="horz" lIns="91426" tIns="45712" rIns="91426" bIns="45712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332"/>
          </a:xfrm>
          <a:prstGeom prst="rect">
            <a:avLst/>
          </a:prstGeom>
        </p:spPr>
        <p:txBody>
          <a:bodyPr vert="horz" lIns="91426" tIns="45712" rIns="91426" bIns="45712" rtlCol="0"/>
          <a:lstStyle>
            <a:lvl1pPr algn="r">
              <a:defRPr sz="1200"/>
            </a:lvl1pPr>
          </a:lstStyle>
          <a:p>
            <a:fld id="{5C657520-9F19-45B4-BA19-996A109043B5}" type="datetimeFigureOut">
              <a:rPr lang="pt-BR" smtClean="0"/>
              <a:pPr/>
              <a:t>20/10/2016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6" tIns="45712" rIns="91426" bIns="45712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1426" tIns="45712" rIns="91426" bIns="45712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2" y="9428583"/>
            <a:ext cx="2945659" cy="496332"/>
          </a:xfrm>
          <a:prstGeom prst="rect">
            <a:avLst/>
          </a:prstGeom>
        </p:spPr>
        <p:txBody>
          <a:bodyPr vert="horz" lIns="91426" tIns="45712" rIns="91426" bIns="45712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5" y="9428583"/>
            <a:ext cx="2945659" cy="496332"/>
          </a:xfrm>
          <a:prstGeom prst="rect">
            <a:avLst/>
          </a:prstGeom>
        </p:spPr>
        <p:txBody>
          <a:bodyPr vert="horz" lIns="91426" tIns="45712" rIns="91426" bIns="45712" rtlCol="0" anchor="b"/>
          <a:lstStyle>
            <a:lvl1pPr algn="r">
              <a:defRPr sz="1200"/>
            </a:lvl1pPr>
          </a:lstStyle>
          <a:p>
            <a:fld id="{D783B710-34E8-4ED1-A371-B2F7FB8B38E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245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B710-34E8-4ED1-A371-B2F7FB8B38EB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85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B710-34E8-4ED1-A371-B2F7FB8B38EB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469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B710-34E8-4ED1-A371-B2F7FB8B38EB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693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B710-34E8-4ED1-A371-B2F7FB8B38EB}" type="slidenum">
              <a:rPr lang="pt-BR" smtClean="0"/>
              <a:pPr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436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B710-34E8-4ED1-A371-B2F7FB8B38EB}" type="slidenum">
              <a:rPr lang="pt-BR" smtClean="0"/>
              <a:pPr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304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B710-34E8-4ED1-A371-B2F7FB8B38EB}" type="slidenum">
              <a:rPr lang="pt-BR" smtClean="0"/>
              <a:pPr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281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B710-34E8-4ED1-A371-B2F7FB8B38EB}" type="slidenum">
              <a:rPr lang="pt-BR" smtClean="0"/>
              <a:pPr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794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3068-5527-427A-BE16-C0CF51B1799E}" type="datetime1">
              <a:rPr lang="pt-BR" smtClean="0"/>
              <a:pPr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9AA1-08B5-4E9A-ABB0-A79A8C702FBF}" type="datetime1">
              <a:rPr lang="pt-BR" smtClean="0"/>
              <a:pPr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C56B-DF14-4C59-8724-3874458A3B48}" type="datetime1">
              <a:rPr lang="pt-BR" smtClean="0"/>
              <a:pPr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EC4FBE-BE57-41F1-82DA-A07206254899}" type="datetime1">
              <a:rPr lang="pt-BR" smtClean="0"/>
              <a:pPr/>
              <a:t>20/10/2016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7138D6F-88C7-4425-8EFB-A00FE013526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D6BD6C-D800-405E-B9DB-63810EFF0537}" type="datetime1">
              <a:rPr lang="pt-BR" smtClean="0"/>
              <a:pPr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38D6F-88C7-4425-8EFB-A00FE013526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4FC244-501F-466B-A608-106F40706688}" type="datetime1">
              <a:rPr lang="pt-BR" smtClean="0"/>
              <a:pPr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38D6F-88C7-4425-8EFB-A00FE013526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B51A00-CFAF-4BBC-8087-B3B6563261E8}" type="datetime1">
              <a:rPr lang="pt-BR" smtClean="0"/>
              <a:pPr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38D6F-88C7-4425-8EFB-A00FE013526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04571E-25FF-4F20-8784-7FBFB66E9B89}" type="datetime1">
              <a:rPr lang="pt-BR" smtClean="0"/>
              <a:pPr/>
              <a:t>20/10/2016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38D6F-88C7-4425-8EFB-A00FE013526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7016AF-FC4F-4718-8846-683E3ACD3F7A}" type="datetime1">
              <a:rPr lang="pt-BR" smtClean="0"/>
              <a:pPr/>
              <a:t>20/10/2016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38D6F-88C7-4425-8EFB-A00FE013526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2D7588-DD84-4B18-AD53-448092A59304}" type="datetime1">
              <a:rPr lang="pt-BR" smtClean="0"/>
              <a:pPr/>
              <a:t>20/10/2016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38D6F-88C7-4425-8EFB-A00FE013526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0DF3153-916D-46F1-B82E-ACC9DD1D53C8}" type="datetime1">
              <a:rPr lang="pt-BR" smtClean="0"/>
              <a:pPr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38D6F-88C7-4425-8EFB-A00FE013526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E39F-58D3-476E-BC59-1FD2904D5D65}" type="datetime1">
              <a:rPr lang="pt-BR" smtClean="0"/>
              <a:pPr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AA5DA2D-A37C-4A36-B7A6-DE545229791E}" type="datetime1">
              <a:rPr lang="pt-BR" smtClean="0"/>
              <a:pPr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7138D6F-88C7-4425-8EFB-A00FE013526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EFA9A7-AC4E-41C0-B59C-C62BFDDEA79F}" type="datetime1">
              <a:rPr lang="pt-BR" smtClean="0"/>
              <a:pPr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38D6F-88C7-4425-8EFB-A00FE013526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1EBADC-E8DF-40FD-9B4B-A2C53599FDEC}" type="datetime1">
              <a:rPr lang="pt-BR" smtClean="0"/>
              <a:pPr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38D6F-88C7-4425-8EFB-A00FE013526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C20C-A953-4370-B1B0-C4A20A4EDA07}" type="datetime1">
              <a:rPr lang="pt-BR" smtClean="0"/>
              <a:pPr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9A55-A41F-4A29-A5BD-41B3C2735842}" type="datetime1">
              <a:rPr lang="pt-BR" smtClean="0"/>
              <a:pPr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CFA7-4338-4223-9B6E-1D0C48FA63BB}" type="datetime1">
              <a:rPr lang="pt-BR" smtClean="0"/>
              <a:pPr/>
              <a:t>20/10/2016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BC98-F8A2-4C60-94D0-4B9DDA789D3C}" type="datetime1">
              <a:rPr lang="pt-BR" smtClean="0"/>
              <a:pPr/>
              <a:t>20/10/2016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B4CC-4236-472C-A0E6-A9F54C783BFB}" type="datetime1">
              <a:rPr lang="pt-BR" smtClean="0"/>
              <a:pPr/>
              <a:t>20/10/2016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B2CB-08A4-4784-A163-257D0014C568}" type="datetime1">
              <a:rPr lang="pt-BR" smtClean="0"/>
              <a:pPr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5737-7F30-4042-9D4D-55F5B9A704CF}" type="datetime1">
              <a:rPr lang="pt-BR" smtClean="0"/>
              <a:pPr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290A3-B41B-4263-AD76-634D2ED1BAE4}" type="datetime1">
              <a:rPr lang="pt-BR" smtClean="0"/>
              <a:pPr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38D6F-88C7-4425-8EFB-A00FE013526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5D75F36-3ED5-4BD7-92C8-458B12B9DA52}" type="datetime1">
              <a:rPr lang="pt-BR" smtClean="0"/>
              <a:pPr/>
              <a:t>20/10/2016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7138D6F-88C7-4425-8EFB-A00FE013526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om.br/url?sa=i&amp;rct=j&amp;q=&amp;esrc=s&amp;source=images&amp;cd=&amp;docid=M0IHrsetpd1XnM&amp;tbnid=r48W5Sq25Bp2xM:&amp;ved=0CAUQjRw&amp;url=http://pfdodia.blogspot.com/&amp;ei=2YucU6P6OsfC8AHh94CADg&amp;psig=AFQjCNGgp1XViU6I1nT5jlnjCiXz16pQCg&amp;ust=1402854260358395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6.jpeg"/><Relationship Id="rId7" Type="http://schemas.openxmlformats.org/officeDocument/2006/relationships/hyperlink" Target="http://megaengenharia.blogspot.com/2012/06/ponte-do-rio-zhijinghe-china.html" TargetMode="External"/><Relationship Id="rId12" Type="http://schemas.openxmlformats.org/officeDocument/2006/relationships/image" Target="../media/image11.jpeg"/><Relationship Id="rId2" Type="http://schemas.openxmlformats.org/officeDocument/2006/relationships/hyperlink" Target="http://www.sacariaourobranco.com.br/puxa-saco-oxford-cor:-verde-desenhos-variados---gnc/718858-1/37/3376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jpeg"/><Relationship Id="rId11" Type="http://schemas.openxmlformats.org/officeDocument/2006/relationships/hyperlink" Target="http://cosmublugando.wordpress.com/page/6/" TargetMode="External"/><Relationship Id="rId5" Type="http://schemas.openxmlformats.org/officeDocument/2006/relationships/image" Target="../media/image7.jpeg"/><Relationship Id="rId10" Type="http://schemas.openxmlformats.org/officeDocument/2006/relationships/image" Target="../media/image10.jpeg"/><Relationship Id="rId4" Type="http://schemas.openxmlformats.org/officeDocument/2006/relationships/hyperlink" Target="http://www.casadoconstrutor.com.br/uploads/equipamento/escada-de-abrir.jpg" TargetMode="External"/><Relationship Id="rId9" Type="http://schemas.openxmlformats.org/officeDocument/2006/relationships/hyperlink" Target="http://www.commerciol.com/Canivete-de-5-Pecas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www.endeavor.org.br/artigos/financas/acesso-a-capital/bootstrapping-boas-ideias-evoluem-mesmo-sem-investimento" TargetMode="Externa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super.abril.com.br/blogs/superlistas/6-ilusoes-de-otica-incriveis/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7.jpeg"/><Relationship Id="rId2" Type="http://schemas.openxmlformats.org/officeDocument/2006/relationships/hyperlink" Target="http://www.nbcnews.com/id/49378197/ns/world_news-christian_science_monitor/t/malala-yousufzai-i-know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huffingtonpost.co.uk/2013/10/10/nobel-peace-prize-2013-malala_n_4081645.html" TargetMode="External"/><Relationship Id="rId5" Type="http://schemas.openxmlformats.org/officeDocument/2006/relationships/image" Target="../media/image16.jpeg"/><Relationship Id="rId4" Type="http://schemas.openxmlformats.org/officeDocument/2006/relationships/hyperlink" Target="http://g1.globo.com/mundo/noticia/2013/10/saiba-quem-e-malala-yousafzai-paquistanesa-que-desafiou-os-talibas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www.scilogs.com/scientific_and_medical_libraries/the-second-digital-generation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hyperlink" Target="http://www.entrepreneurrookie.com/blog/are-you-as-driven-as-13-year-old-hair-and-body-products-young-entrepreneur-leanna-archer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estadoendo.com/como-aliviar-a-dor-da-torcicolo/" TargetMode="Externa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www.google.com.br/url?sa=i&amp;rct=j&amp;q=&amp;esrc=s&amp;source=images&amp;cd=&amp;docid=Ncl4YiDPCNxkuM&amp;tbnid=aBM1FGvKIVcWmM:&amp;ved=0CAUQjRw&amp;url=http://cemanosdeitabuna.ning.com/profiles/blogs/a-poesia-e-as-flores-por-joao-de-paula&amp;ei=CilyU_TuDKOd8QGxyIBA&amp;bvm=bv.66330100,d.aWw&amp;psig=AFQjCNE9NBbwNMpzF_p4RjUiK8Gk_eQ4LQ&amp;ust=1400076809699057" TargetMode="Externa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barradolaranjal.spaceblog.com.br/1033657/NASA-PROJETA-NAVE-ESPACIAL-PILOTADA-PARA-EXPLORAR-O-ESPACO-SO-COM-PASSAGEM-DE-IDA-SEM-VOLTA/" TargetMode="Externa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to dobrado 3"/>
          <p:cNvSpPr/>
          <p:nvPr/>
        </p:nvSpPr>
        <p:spPr>
          <a:xfrm>
            <a:off x="785787" y="2420888"/>
            <a:ext cx="7858180" cy="2016224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500" b="1" dirty="0" smtClean="0">
              <a:solidFill>
                <a:schemeClr val="tx1"/>
              </a:solidFill>
              <a:latin typeface="Lucida Calligraphy" pitchFamily="66" charset="0"/>
            </a:endParaRPr>
          </a:p>
          <a:p>
            <a:pPr algn="ctr"/>
            <a:r>
              <a:rPr lang="pt-BR" sz="4500" b="1" dirty="0" smtClean="0">
                <a:solidFill>
                  <a:schemeClr val="tx1"/>
                </a:solidFill>
                <a:latin typeface="Lucida Calligraphy" pitchFamily="66" charset="0"/>
              </a:rPr>
              <a:t>Palestra Empreendedorismo Em Dois Tempos </a:t>
            </a:r>
            <a:endParaRPr lang="pt-BR" sz="4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4" name="Seta para a direita listrada 3"/>
          <p:cNvSpPr/>
          <p:nvPr/>
        </p:nvSpPr>
        <p:spPr>
          <a:xfrm>
            <a:off x="214282" y="2786058"/>
            <a:ext cx="3643338" cy="1357322"/>
          </a:xfrm>
          <a:prstGeom prst="stripedRightArrow">
            <a:avLst>
              <a:gd name="adj1" fmla="val 63287"/>
              <a:gd name="adj2" fmla="val 15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Empreendedorismo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3857620" cy="7143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2800" b="1" dirty="0" smtClean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r"/>
            <a:r>
              <a:rPr lang="pt-BR" sz="28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Só para esclarecer:</a:t>
            </a:r>
          </a:p>
          <a:p>
            <a:pPr algn="ctr"/>
            <a:endParaRPr lang="pt-BR" dirty="0"/>
          </a:p>
        </p:txBody>
      </p:sp>
      <p:sp>
        <p:nvSpPr>
          <p:cNvPr id="6" name="Arredondar Retângulo em um Canto Diagonal 5"/>
          <p:cNvSpPr/>
          <p:nvPr/>
        </p:nvSpPr>
        <p:spPr>
          <a:xfrm>
            <a:off x="3929058" y="2571744"/>
            <a:ext cx="5000660" cy="1571636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COMPORTAMENTO </a:t>
            </a:r>
            <a:r>
              <a:rPr lang="pt-BR" sz="24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</a:t>
            </a:r>
            <a:r>
              <a:rPr lang="pt-BR" sz="21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(forma como essa pessoa se relaciona com o mundo: o influenciando e sendo por ele influenciado)</a:t>
            </a:r>
            <a:endParaRPr lang="pt-BR" sz="2100" b="1" dirty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Seta para a direita listrada 8"/>
          <p:cNvSpPr/>
          <p:nvPr/>
        </p:nvSpPr>
        <p:spPr>
          <a:xfrm>
            <a:off x="214282" y="857232"/>
            <a:ext cx="3643338" cy="1357322"/>
          </a:xfrm>
          <a:prstGeom prst="stripedRightArrow">
            <a:avLst>
              <a:gd name="adj1" fmla="val 51869"/>
              <a:gd name="adj2" fmla="val 15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Empreendedor</a:t>
            </a:r>
            <a:endParaRPr lang="pt-BR" sz="2800" dirty="0"/>
          </a:p>
        </p:txBody>
      </p:sp>
      <p:sp>
        <p:nvSpPr>
          <p:cNvPr id="10" name="Arredondar Retângulo em um Canto Diagonal 9"/>
          <p:cNvSpPr/>
          <p:nvPr/>
        </p:nvSpPr>
        <p:spPr>
          <a:xfrm>
            <a:off x="4000496" y="285728"/>
            <a:ext cx="4929222" cy="1857388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PESSOA </a:t>
            </a:r>
            <a:r>
              <a:rPr lang="pt-BR" sz="24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                           </a:t>
            </a:r>
            <a:r>
              <a:rPr lang="pt-BR" sz="21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(aquela que produz mudanças no mundo a partir  de suas percepções, habilidades e competências)  </a:t>
            </a:r>
            <a:endParaRPr lang="pt-BR" sz="2100" b="1" dirty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Seta para a direita listrada 10"/>
          <p:cNvSpPr/>
          <p:nvPr/>
        </p:nvSpPr>
        <p:spPr>
          <a:xfrm>
            <a:off x="285720" y="4857760"/>
            <a:ext cx="3571900" cy="1357322"/>
          </a:xfrm>
          <a:prstGeom prst="stripedRightArrow">
            <a:avLst>
              <a:gd name="adj1" fmla="val 51869"/>
              <a:gd name="adj2" fmla="val 15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Empresário</a:t>
            </a:r>
            <a:endParaRPr lang="pt-BR" sz="2800" dirty="0"/>
          </a:p>
        </p:txBody>
      </p:sp>
      <p:sp>
        <p:nvSpPr>
          <p:cNvPr id="12" name="Arredondar Retângulo em um Canto Diagonal 11"/>
          <p:cNvSpPr/>
          <p:nvPr/>
        </p:nvSpPr>
        <p:spPr>
          <a:xfrm>
            <a:off x="3929058" y="4500570"/>
            <a:ext cx="4929222" cy="1857388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PESSOA </a:t>
            </a:r>
            <a:r>
              <a:rPr lang="pt-BR" sz="24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                           </a:t>
            </a:r>
            <a:r>
              <a:rPr lang="pt-BR" sz="21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(aquela que  assume o risco de idealizar, estruturar e operar uma determinada atividade empresarial com foco no lucro)</a:t>
            </a:r>
            <a:endParaRPr lang="pt-BR" sz="2100" b="1" dirty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40838" y="620688"/>
            <a:ext cx="7043530" cy="12311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700" b="1" i="1" dirty="0">
                <a:latin typeface="Candara" pitchFamily="34" charset="0"/>
              </a:rPr>
              <a:t>Vamos </a:t>
            </a:r>
            <a:r>
              <a:rPr lang="pt-BR" sz="3700" b="1" i="1" dirty="0" smtClean="0">
                <a:latin typeface="Candara" pitchFamily="34" charset="0"/>
              </a:rPr>
              <a:t>continuar falando sobre  </a:t>
            </a:r>
            <a:r>
              <a:rPr lang="pt-BR" sz="3700" b="1" i="1" dirty="0">
                <a:latin typeface="Candara" pitchFamily="34" charset="0"/>
              </a:rPr>
              <a:t>Empreendedorismo a partir da</a:t>
            </a:r>
            <a:r>
              <a:rPr lang="pt-BR" sz="3700" b="1" i="1" dirty="0" smtClean="0">
                <a:latin typeface="Candara" pitchFamily="34" charset="0"/>
              </a:rPr>
              <a:t>:</a:t>
            </a:r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2748127"/>
            <a:ext cx="7128792" cy="1538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pt-BR" sz="3700" b="1" i="1" dirty="0">
                <a:latin typeface="Tempus Sans ITC" pitchFamily="82" charset="0"/>
              </a:rPr>
              <a:t>“</a:t>
            </a:r>
            <a:r>
              <a:rPr lang="pt-BR" sz="3800" b="1" i="1" dirty="0">
                <a:latin typeface="Tempus Sans ITC" pitchFamily="82" charset="0"/>
              </a:rPr>
              <a:t>Saga </a:t>
            </a:r>
            <a:r>
              <a:rPr lang="pt-BR" sz="3800" b="1" i="1" dirty="0" smtClean="0">
                <a:latin typeface="Tempus Sans ITC" pitchFamily="82" charset="0"/>
              </a:rPr>
              <a:t> de  </a:t>
            </a:r>
            <a:r>
              <a:rPr lang="pt-BR" sz="3800" b="1" i="1" dirty="0" err="1" smtClean="0">
                <a:latin typeface="Tempus Sans ITC" pitchFamily="82" charset="0"/>
              </a:rPr>
              <a:t>Filermino</a:t>
            </a:r>
            <a:r>
              <a:rPr lang="pt-BR" sz="3800" b="1" i="1" dirty="0" smtClean="0">
                <a:latin typeface="Tempus Sans ITC" pitchFamily="82" charset="0"/>
              </a:rPr>
              <a:t>  e  </a:t>
            </a:r>
            <a:r>
              <a:rPr lang="pt-BR" sz="3800" b="1" i="1" dirty="0" err="1" smtClean="0">
                <a:latin typeface="Tempus Sans ITC" pitchFamily="82" charset="0"/>
              </a:rPr>
              <a:t>Dromélia</a:t>
            </a:r>
            <a:r>
              <a:rPr lang="pt-BR" sz="3800" b="1" i="1" dirty="0">
                <a:latin typeface="Tempus Sans ITC" pitchFamily="82" charset="0"/>
              </a:rPr>
              <a:t>: </a:t>
            </a:r>
          </a:p>
          <a:p>
            <a:pPr algn="ctr">
              <a:buNone/>
            </a:pPr>
            <a:r>
              <a:rPr lang="pt-BR" sz="3800" b="1" i="1" dirty="0" smtClean="0">
                <a:latin typeface="Harrington" pitchFamily="82" charset="0"/>
              </a:rPr>
              <a:t>Uma  </a:t>
            </a:r>
            <a:r>
              <a:rPr lang="pt-BR" sz="3800" b="1" i="1" dirty="0">
                <a:latin typeface="Harrington" pitchFamily="82" charset="0"/>
              </a:rPr>
              <a:t>(in)tensa </a:t>
            </a:r>
            <a:r>
              <a:rPr lang="pt-BR" sz="3800" b="1" i="1" dirty="0" smtClean="0">
                <a:latin typeface="Harrington" pitchFamily="82" charset="0"/>
              </a:rPr>
              <a:t> estória  de  amor</a:t>
            </a:r>
            <a:r>
              <a:rPr lang="pt-BR" sz="3800" b="1" i="1" dirty="0">
                <a:latin typeface="Tempus Sans ITC" pitchFamily="82" charset="0"/>
              </a:rPr>
              <a:t>”</a:t>
            </a: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75856" y="4581127"/>
            <a:ext cx="489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>
                <a:latin typeface="Consolas" pitchFamily="49" charset="0"/>
                <a:cs typeface="Consolas" pitchFamily="49" charset="0"/>
              </a:rPr>
              <a:t>“Esta é uma obra de ficção: qualquer semelhança com nomes, pessoas, </a:t>
            </a:r>
            <a:r>
              <a:rPr lang="pt-BR" i="1" dirty="0" smtClean="0">
                <a:latin typeface="Consolas" pitchFamily="49" charset="0"/>
                <a:cs typeface="Consolas" pitchFamily="49" charset="0"/>
              </a:rPr>
              <a:t>lugares</a:t>
            </a:r>
            <a:r>
              <a:rPr lang="pt-BR" i="1" dirty="0">
                <a:latin typeface="Consolas" pitchFamily="49" charset="0"/>
                <a:cs typeface="Consolas" pitchFamily="49" charset="0"/>
              </a:rPr>
              <a:t>, fatos e instituições será mera </a:t>
            </a:r>
            <a:r>
              <a:rPr lang="pt-BR" i="1" dirty="0" smtClean="0">
                <a:latin typeface="Consolas" pitchFamily="49" charset="0"/>
                <a:cs typeface="Consolas" pitchFamily="49" charset="0"/>
              </a:rPr>
              <a:t>coincidência”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16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57200" y="274638"/>
            <a:ext cx="8229600" cy="511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25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pt-BR" sz="9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PRIMEIRO ATO: </a:t>
            </a:r>
            <a:r>
              <a:rPr kumimoji="0" lang="pt-BR" sz="9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 início da série </a:t>
            </a: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pt-BR" sz="2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+mj-ea"/>
              <a:cs typeface="+mj-cs"/>
            </a:endParaRPr>
          </a:p>
        </p:txBody>
      </p:sp>
      <p:graphicFrame>
        <p:nvGraphicFramePr>
          <p:cNvPr id="19" name="Diagrama 18"/>
          <p:cNvGraphicFramePr/>
          <p:nvPr/>
        </p:nvGraphicFramePr>
        <p:xfrm>
          <a:off x="642910" y="928670"/>
          <a:ext cx="8001056" cy="535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516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1156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SEGUNDO ATO: </a:t>
            </a:r>
            <a:r>
              <a:rPr lang="pt-BR" sz="2800" b="1" i="1" dirty="0" smtClean="0"/>
              <a:t>O desafio 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endParaRPr lang="pt-BR" sz="2800" i="1" dirty="0">
              <a:latin typeface="Candara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13</a:t>
            </a:fld>
            <a:endParaRPr lang="pt-BR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738977876"/>
              </p:ext>
            </p:extLst>
          </p:nvPr>
        </p:nvGraphicFramePr>
        <p:xfrm>
          <a:off x="1115616" y="740757"/>
          <a:ext cx="7143800" cy="571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3455876" y="2927993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1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594787" y="3266547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2</a:t>
            </a:r>
            <a:endParaRPr lang="pt-BR" sz="16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455876" y="5073038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3</a:t>
            </a:r>
            <a:endParaRPr lang="pt-BR" sz="16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474172" y="5411592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4</a:t>
            </a:r>
            <a:endParaRPr lang="pt-BR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86314" y="0"/>
            <a:ext cx="4357686" cy="714356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r"/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TERCEIRO ATO: </a:t>
            </a:r>
            <a:r>
              <a:rPr lang="pt-BR" sz="2800" b="1" i="1" dirty="0"/>
              <a:t>O</a:t>
            </a:r>
            <a:r>
              <a:rPr lang="pt-BR" sz="2800" b="1" i="1" dirty="0" smtClean="0"/>
              <a:t> drama  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endParaRPr lang="pt-BR" sz="2800" i="1" dirty="0">
              <a:latin typeface="Candara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14</a:t>
            </a:fld>
            <a:endParaRPr lang="pt-BR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682625140"/>
              </p:ext>
            </p:extLst>
          </p:nvPr>
        </p:nvGraphicFramePr>
        <p:xfrm>
          <a:off x="0" y="857208"/>
          <a:ext cx="8143932" cy="600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3491880" y="1798077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1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284240" y="2924944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2</a:t>
            </a:r>
            <a:endParaRPr lang="pt-BR" sz="16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3412920" y="4077072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3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337864" y="5157192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4</a:t>
            </a:r>
            <a:endParaRPr lang="pt-BR" sz="16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12160" y="1459523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5</a:t>
            </a:r>
            <a:endParaRPr lang="pt-BR" sz="16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947173" y="2755667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6</a:t>
            </a:r>
            <a:endParaRPr lang="pt-BR" sz="16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441562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7</a:t>
            </a:r>
            <a:endParaRPr lang="pt-BR" sz="16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47173" y="5508241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8</a:t>
            </a:r>
            <a:endParaRPr lang="pt-BR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7" name="Canto dobrado 6"/>
          <p:cNvSpPr/>
          <p:nvPr/>
        </p:nvSpPr>
        <p:spPr>
          <a:xfrm>
            <a:off x="4752020" y="4005225"/>
            <a:ext cx="3744416" cy="2420888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Não perca cenas dos próximos capítulos:</a:t>
            </a:r>
            <a:endParaRPr lang="pt-BR" sz="24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Fluxograma: Conector fora de página 8"/>
          <p:cNvSpPr/>
          <p:nvPr/>
        </p:nvSpPr>
        <p:spPr>
          <a:xfrm>
            <a:off x="4427984" y="450716"/>
            <a:ext cx="4392488" cy="3410331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pt-BR" sz="2400" b="1" i="1" dirty="0" smtClean="0">
                <a:solidFill>
                  <a:schemeClr val="tx1"/>
                </a:solidFill>
              </a:rPr>
              <a:t>Conseguirá </a:t>
            </a:r>
            <a:r>
              <a:rPr lang="pt-BR" sz="2400" b="1" i="1" dirty="0" err="1" smtClean="0">
                <a:solidFill>
                  <a:schemeClr val="tx1"/>
                </a:solidFill>
              </a:rPr>
              <a:t>Filermino</a:t>
            </a:r>
            <a:r>
              <a:rPr lang="pt-BR" sz="2400" b="1" i="1" dirty="0" smtClean="0">
                <a:solidFill>
                  <a:schemeClr val="tx1"/>
                </a:solidFill>
              </a:rPr>
              <a:t> redefinir sua caminhada ou ele será demitido ou, pior,  irá se anular para permanecer empregado?</a:t>
            </a:r>
            <a:endParaRPr lang="pt-BR" sz="2400" b="1" i="1" dirty="0">
              <a:solidFill>
                <a:schemeClr val="tx1"/>
              </a:solidFill>
            </a:endParaRPr>
          </a:p>
        </p:txBody>
      </p:sp>
      <p:sp>
        <p:nvSpPr>
          <p:cNvPr id="11" name="Fluxograma: Documento 10"/>
          <p:cNvSpPr/>
          <p:nvPr/>
        </p:nvSpPr>
        <p:spPr>
          <a:xfrm>
            <a:off x="251520" y="1772816"/>
            <a:ext cx="4068452" cy="4941168"/>
          </a:xfrm>
          <a:prstGeom prst="flowChartDocumen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pt-BR" sz="2400" b="1" dirty="0" smtClean="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pt-BR" sz="2400" b="1" i="1" dirty="0" err="1" smtClean="0">
                <a:solidFill>
                  <a:schemeClr val="tx1"/>
                </a:solidFill>
              </a:rPr>
              <a:t>Dromélia</a:t>
            </a:r>
            <a:r>
              <a:rPr lang="pt-BR" sz="2400" b="1" i="1" dirty="0" smtClean="0">
                <a:solidFill>
                  <a:schemeClr val="tx1"/>
                </a:solidFill>
              </a:rPr>
              <a:t> aprenderá a se diferenciar ou ela terá que fechar o seu consultório e demitir sua funcionária adiando todos </a:t>
            </a:r>
            <a:r>
              <a:rPr lang="pt-BR" sz="2400" b="1" i="1" dirty="0">
                <a:solidFill>
                  <a:schemeClr val="tx1"/>
                </a:solidFill>
              </a:rPr>
              <a:t>os planos do casamento?</a:t>
            </a:r>
          </a:p>
          <a:p>
            <a:pPr algn="ctr"/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39552" y="450716"/>
            <a:ext cx="36004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E agora, como nossos heróis irão sair dessa enrascada?</a:t>
            </a:r>
            <a:endParaRPr lang="pt-BR" sz="2400" dirty="0"/>
          </a:p>
        </p:txBody>
      </p:sp>
      <p:sp>
        <p:nvSpPr>
          <p:cNvPr id="13" name="Seta em curva para baixo 12"/>
          <p:cNvSpPr/>
          <p:nvPr/>
        </p:nvSpPr>
        <p:spPr>
          <a:xfrm>
            <a:off x="3794990" y="620688"/>
            <a:ext cx="864095" cy="600164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Seta em curva para baixo 14"/>
          <p:cNvSpPr/>
          <p:nvPr/>
        </p:nvSpPr>
        <p:spPr>
          <a:xfrm flipH="1">
            <a:off x="3794989" y="2237928"/>
            <a:ext cx="864096" cy="648072"/>
          </a:xfrm>
          <a:prstGeom prst="curvedDownArrow">
            <a:avLst>
              <a:gd name="adj1" fmla="val 25000"/>
              <a:gd name="adj2" fmla="val 50000"/>
              <a:gd name="adj3" fmla="val 2770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Seta para a direita listrada 15"/>
          <p:cNvSpPr/>
          <p:nvPr/>
        </p:nvSpPr>
        <p:spPr>
          <a:xfrm>
            <a:off x="3546471" y="5733417"/>
            <a:ext cx="1092598" cy="692696"/>
          </a:xfrm>
          <a:prstGeom prst="striped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40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1026" name="Picture 2" descr="http://2.bp.blogspot.com/-5EBLJRw16Ek/TkMBQuSmHYI/AAAAAAAAA_I/17fUY-hdLgU/s320/P05552-Balanca_0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2060848"/>
            <a:ext cx="5000660" cy="4000528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0" y="0"/>
            <a:ext cx="9144000" cy="1772816"/>
          </a:xfrm>
          <a:prstGeom prst="rect">
            <a:avLst/>
          </a:prstGeom>
          <a:solidFill>
            <a:srgbClr val="B9D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Segoe Print" pitchFamily="2" charset="0"/>
                <a:ea typeface="Gulim" pitchFamily="34" charset="-127"/>
              </a:rPr>
              <a:t>É importante lembrarmos que o Empreendedorismo é uma daquelas atividades que requer o uso equilibrado dos dois hemisférios cerebrais: o direito e o esquerdo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6" name="Texto explicativo em seta para a direita 5"/>
          <p:cNvSpPr/>
          <p:nvPr/>
        </p:nvSpPr>
        <p:spPr>
          <a:xfrm>
            <a:off x="428596" y="2132286"/>
            <a:ext cx="2214578" cy="2428892"/>
          </a:xfrm>
          <a:prstGeom prst="rightArrow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 smtClean="0"/>
              <a:t>RAZÃO</a:t>
            </a:r>
            <a:endParaRPr lang="pt-BR" sz="3000" b="1" dirty="0"/>
          </a:p>
        </p:txBody>
      </p:sp>
      <p:sp>
        <p:nvSpPr>
          <p:cNvPr id="7" name="Texto explicativo em seta para a esquerda 6"/>
          <p:cNvSpPr/>
          <p:nvPr/>
        </p:nvSpPr>
        <p:spPr>
          <a:xfrm>
            <a:off x="6715140" y="2060848"/>
            <a:ext cx="2214578" cy="2571768"/>
          </a:xfrm>
          <a:prstGeom prst="leftArrowCallout">
            <a:avLst>
              <a:gd name="adj1" fmla="val 25000"/>
              <a:gd name="adj2" fmla="val 25000"/>
              <a:gd name="adj3" fmla="val 20041"/>
              <a:gd name="adj4" fmla="val 7489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 smtClean="0">
                <a:solidFill>
                  <a:schemeClr val="tx1"/>
                </a:solidFill>
              </a:rPr>
              <a:t>EMOÇÃO</a:t>
            </a:r>
            <a:endParaRPr lang="pt-BR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02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 rot="20357472">
            <a:off x="3001357" y="1440570"/>
            <a:ext cx="5617953" cy="31393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2767968" y="842244"/>
            <a:ext cx="6599086" cy="32495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scene3d>
            <a:camera prst="perspectiveContrastingRightFacing"/>
            <a:lightRig rig="threePt" dir="t"/>
          </a:scene3d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pt-BR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 </a:t>
            </a:r>
            <a:r>
              <a:rPr lang="pt-BR" sz="2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Empreendedorismo</a:t>
            </a:r>
            <a:r>
              <a:rPr lang="pt-BR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sz="2800" b="1" dirty="0" smtClean="0">
                <a:solidFill>
                  <a:prstClr val="blac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pode ser entendido como um comportamento e, portanto, pode ser reconhecido a  partir  de  um  conjunto  de características  pessoais</a:t>
            </a:r>
          </a:p>
        </p:txBody>
      </p:sp>
      <p:sp>
        <p:nvSpPr>
          <p:cNvPr id="2" name="Pentágono 1"/>
          <p:cNvSpPr/>
          <p:nvPr/>
        </p:nvSpPr>
        <p:spPr>
          <a:xfrm>
            <a:off x="175680" y="1600802"/>
            <a:ext cx="2812144" cy="3888432"/>
          </a:xfrm>
          <a:prstGeom prst="homePlat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i="1" dirty="0" smtClean="0">
                <a:solidFill>
                  <a:schemeClr val="tx1"/>
                </a:solidFill>
              </a:rPr>
              <a:t>Para podermos ajudar nosso casal de heróis  é necessário lembrarmos que . . .</a:t>
            </a:r>
            <a:endParaRPr lang="pt-BR" sz="2500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196752"/>
            <a:ext cx="7358114" cy="550075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pt-BR" sz="2800" b="1" dirty="0" smtClean="0"/>
              <a:t>Busca de Oportunidade e Iniciativa</a:t>
            </a:r>
            <a:endParaRPr lang="pt-BR" sz="2800" dirty="0" smtClean="0"/>
          </a:p>
          <a:p>
            <a:r>
              <a:rPr lang="pt-BR" sz="2800" b="1" dirty="0" smtClean="0"/>
              <a:t>Persistência</a:t>
            </a:r>
            <a:endParaRPr lang="pt-BR" sz="2800" dirty="0" smtClean="0"/>
          </a:p>
          <a:p>
            <a:r>
              <a:rPr lang="pt-BR" sz="2800" b="1" dirty="0" smtClean="0"/>
              <a:t>Correr Riscos Calculados</a:t>
            </a:r>
            <a:endParaRPr lang="pt-BR" sz="2800" dirty="0" smtClean="0"/>
          </a:p>
          <a:p>
            <a:r>
              <a:rPr lang="pt-BR" sz="2800" b="1" dirty="0" smtClean="0"/>
              <a:t>Exigência de Qualidade e Eficiência</a:t>
            </a:r>
            <a:endParaRPr lang="pt-BR" sz="2800" dirty="0" smtClean="0"/>
          </a:p>
          <a:p>
            <a:r>
              <a:rPr lang="pt-BR" sz="2800" b="1" dirty="0" smtClean="0"/>
              <a:t>Busca de Informações</a:t>
            </a:r>
            <a:endParaRPr lang="pt-BR" sz="2800" dirty="0" smtClean="0"/>
          </a:p>
          <a:p>
            <a:r>
              <a:rPr lang="pt-BR" sz="2800" b="1" dirty="0" smtClean="0"/>
              <a:t>Comprometimento</a:t>
            </a:r>
            <a:endParaRPr lang="pt-BR" sz="2800" dirty="0" smtClean="0"/>
          </a:p>
          <a:p>
            <a:r>
              <a:rPr lang="pt-BR" sz="2800" b="1" dirty="0" smtClean="0"/>
              <a:t>Planejamento e Monitoramento Sistemáticos</a:t>
            </a:r>
            <a:endParaRPr lang="pt-BR" sz="2800" dirty="0" smtClean="0"/>
          </a:p>
          <a:p>
            <a:r>
              <a:rPr lang="pt-BR" sz="2800" b="1" dirty="0" smtClean="0"/>
              <a:t>Estabelecimento de Metas</a:t>
            </a:r>
            <a:endParaRPr lang="pt-BR" sz="2800" dirty="0" smtClean="0"/>
          </a:p>
          <a:p>
            <a:r>
              <a:rPr lang="pt-BR" sz="2800" b="1" dirty="0" smtClean="0"/>
              <a:t>Persuasão e Rede de Contatos</a:t>
            </a:r>
            <a:endParaRPr lang="pt-BR" sz="2800" dirty="0" smtClean="0"/>
          </a:p>
          <a:p>
            <a:r>
              <a:rPr lang="pt-BR" sz="2800" b="1" dirty="0" smtClean="0"/>
              <a:t>Independência e Autoconfiança</a:t>
            </a:r>
            <a:endParaRPr lang="pt-BR" sz="2800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0" y="0"/>
            <a:ext cx="9144000" cy="10715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/>
          <a:p>
            <a:pPr algn="r">
              <a:spcBef>
                <a:spcPct val="0"/>
              </a:spcBef>
            </a:pPr>
            <a:endParaRPr lang="pt-BR" sz="2000" b="1" i="1" dirty="0" smtClean="0">
              <a:latin typeface="Calisto MT" pitchFamily="18" charset="0"/>
            </a:endParaRPr>
          </a:p>
          <a:p>
            <a:pPr algn="r">
              <a:spcBef>
                <a:spcPct val="0"/>
              </a:spcBef>
            </a:pPr>
            <a:endParaRPr lang="pt-BR" sz="2400" b="1" i="1" dirty="0" smtClean="0">
              <a:latin typeface="Calisto MT" pitchFamily="18" charset="0"/>
            </a:endParaRPr>
          </a:p>
          <a:p>
            <a:pPr algn="r">
              <a:spcBef>
                <a:spcPct val="0"/>
              </a:spcBef>
            </a:pPr>
            <a:endParaRPr lang="pt-BR" sz="2400" b="1" i="1" dirty="0" smtClean="0">
              <a:latin typeface="Calisto MT" pitchFamily="18" charset="0"/>
            </a:endParaRPr>
          </a:p>
          <a:p>
            <a:pPr algn="r">
              <a:spcBef>
                <a:spcPct val="0"/>
              </a:spcBef>
            </a:pPr>
            <a:r>
              <a:rPr lang="pt-BR" sz="2800" b="1" i="1" dirty="0" smtClean="0">
                <a:latin typeface="Calisto MT" pitchFamily="18" charset="0"/>
              </a:rPr>
              <a:t>Os estudiosos do tema relacionam pelo menos as seguintes características empreendedoras</a:t>
            </a:r>
            <a:r>
              <a:rPr lang="pt-BR" sz="2800" dirty="0" smtClean="0"/>
              <a:t>: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As 10 melhores ilusões de ótica para o final de sema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2918"/>
            <a:ext cx="9144000" cy="6215082"/>
          </a:xfrm>
          <a:prstGeom prst="rect">
            <a:avLst/>
          </a:prstGeom>
          <a:noFill/>
        </p:spPr>
      </p:pic>
      <p:sp>
        <p:nvSpPr>
          <p:cNvPr id="3" name="CaixaDeTexto 2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DEFE3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sz="2000" b="1" i="1" dirty="0" smtClean="0">
                <a:latin typeface="Iskoola Pota" pitchFamily="34" charset="0"/>
                <a:cs typeface="Iskoola Pota" pitchFamily="34" charset="0"/>
              </a:rPr>
              <a:t>Você precisará  de uma mente treinada para acompanhar a “Saga”. Então responda rápido: Essas pessoas estão radicalizando à beira do abismo?</a:t>
            </a:r>
            <a:endParaRPr lang="pt-BR" sz="2000" b="1" i="1" dirty="0">
              <a:latin typeface="Iskoola Pota" pitchFamily="34" charset="0"/>
              <a:cs typeface="Iskoola Pota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3" name="Texto explicativo em seta para a direita 2"/>
          <p:cNvSpPr/>
          <p:nvPr/>
        </p:nvSpPr>
        <p:spPr>
          <a:xfrm>
            <a:off x="395535" y="908720"/>
            <a:ext cx="1944217" cy="4536504"/>
          </a:xfrm>
          <a:prstGeom prst="rightArrowCallout">
            <a:avLst>
              <a:gd name="adj1" fmla="val 25000"/>
              <a:gd name="adj2" fmla="val 25000"/>
              <a:gd name="adj3" fmla="val 33536"/>
              <a:gd name="adj4" fmla="val 6539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Descritivo da Palestra</a:t>
            </a:r>
            <a:endParaRPr lang="pt-BR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368477" y="1372510"/>
            <a:ext cx="6336704" cy="36317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b="1" dirty="0"/>
              <a:t>Carga horária: </a:t>
            </a:r>
            <a:r>
              <a:rPr lang="pt-BR" sz="2400" dirty="0"/>
              <a:t>duas horas </a:t>
            </a:r>
          </a:p>
          <a:p>
            <a:r>
              <a:rPr lang="pt-BR" sz="2400" dirty="0"/>
              <a:t> </a:t>
            </a:r>
          </a:p>
          <a:p>
            <a:r>
              <a:rPr lang="pt-BR" sz="2400" b="1" dirty="0"/>
              <a:t>Conteúdo </a:t>
            </a:r>
            <a:r>
              <a:rPr lang="pt-BR" sz="2400" b="1" dirty="0" smtClean="0"/>
              <a:t>Programático</a:t>
            </a:r>
            <a:r>
              <a:rPr lang="pt-BR" sz="2400" b="1" dirty="0"/>
              <a:t>: </a:t>
            </a:r>
            <a:endParaRPr lang="pt-BR" sz="2400" dirty="0"/>
          </a:p>
          <a:p>
            <a:r>
              <a:rPr lang="pt-BR" sz="2400" b="1" dirty="0"/>
              <a:t> </a:t>
            </a:r>
            <a:endParaRPr lang="pt-BR" sz="2400" dirty="0"/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200" b="1" dirty="0"/>
              <a:t>O Empreendedorismo: Antigas e Novas Visões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200" b="1" dirty="0"/>
              <a:t>A “saga de </a:t>
            </a:r>
            <a:r>
              <a:rPr lang="pt-BR" sz="2200" b="1" dirty="0" err="1"/>
              <a:t>Filermino</a:t>
            </a:r>
            <a:r>
              <a:rPr lang="pt-BR" sz="2200" b="1" dirty="0"/>
              <a:t> e </a:t>
            </a:r>
            <a:r>
              <a:rPr lang="pt-BR" sz="2200" b="1" dirty="0" err="1"/>
              <a:t>Dromélia</a:t>
            </a:r>
            <a:r>
              <a:rPr lang="pt-BR" sz="2200" b="1" dirty="0"/>
              <a:t>”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200" b="1" dirty="0"/>
              <a:t>Empreendedorismo: profissão ou comportamento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200" b="1" dirty="0"/>
              <a:t>Empreendedorismo no plural 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200" b="1" dirty="0"/>
              <a:t>E agora, o que fazer com isso tudo?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3672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2211728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BR" sz="3600" i="1" dirty="0" smtClean="0">
                <a:solidFill>
                  <a:schemeClr val="tx1"/>
                </a:solidFill>
                <a:effectLst/>
              </a:rPr>
              <a:t>Nossos heróis precisam urgentemente ampliar seu campo de visão sobre o Empreendedorismo </a:t>
            </a:r>
            <a:endParaRPr lang="pt-BR" sz="3600" i="1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57290" y="4857760"/>
            <a:ext cx="6072230" cy="142876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  <a:buNone/>
            </a:pPr>
            <a:r>
              <a:rPr lang="pt-BR" sz="2800" b="1" i="1" dirty="0" err="1" smtClean="0"/>
              <a:t>Intraempreendedorismo</a:t>
            </a:r>
            <a:r>
              <a:rPr lang="pt-BR" sz="2800" b="1" i="1" dirty="0" smtClean="0"/>
              <a:t>                             (ou Empreendedorismo </a:t>
            </a:r>
            <a:r>
              <a:rPr lang="pt-BR" sz="2800" b="1" i="1" dirty="0"/>
              <a:t>C</a:t>
            </a:r>
            <a:r>
              <a:rPr lang="pt-BR" sz="2800" b="1" i="1" dirty="0" smtClean="0"/>
              <a:t>orporativo)</a:t>
            </a:r>
            <a:r>
              <a:rPr lang="pt-BR" b="1" i="1" dirty="0" smtClean="0"/>
              <a:t> </a:t>
            </a:r>
          </a:p>
          <a:p>
            <a:pPr>
              <a:buNone/>
            </a:pPr>
            <a:endParaRPr lang="pt-BR" sz="3600" i="1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7" name="Retângulo com Canto Diagonal Aparado 6"/>
          <p:cNvSpPr/>
          <p:nvPr/>
        </p:nvSpPr>
        <p:spPr>
          <a:xfrm>
            <a:off x="4929190" y="1571612"/>
            <a:ext cx="4000528" cy="2928958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900" b="1" dirty="0" smtClean="0">
                <a:solidFill>
                  <a:schemeClr val="tx1"/>
                </a:solidFill>
              </a:rPr>
              <a:t>Empreendedorismo de Negócios</a:t>
            </a:r>
          </a:p>
          <a:p>
            <a:pPr algn="ctr"/>
            <a:endParaRPr lang="pt-BR" sz="29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2800" b="1" dirty="0" smtClean="0">
                <a:solidFill>
                  <a:schemeClr val="tx1"/>
                </a:solidFill>
              </a:rPr>
              <a:t>(Empreendedorismo Empresarial)</a:t>
            </a:r>
          </a:p>
          <a:p>
            <a:pPr algn="ctr"/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214282" y="1643050"/>
            <a:ext cx="4572032" cy="271464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900" b="1" dirty="0" smtClean="0">
                <a:solidFill>
                  <a:schemeClr val="tx1"/>
                </a:solidFill>
              </a:rPr>
              <a:t>Empreendedorismo Social</a:t>
            </a:r>
            <a:endParaRPr lang="pt-BR" sz="2900" b="1" dirty="0">
              <a:solidFill>
                <a:schemeClr val="tx1"/>
              </a:solidFill>
            </a:endParaRPr>
          </a:p>
        </p:txBody>
      </p:sp>
      <p:sp>
        <p:nvSpPr>
          <p:cNvPr id="10" name="Fluxograma: Conector fora de página 9"/>
          <p:cNvSpPr/>
          <p:nvPr/>
        </p:nvSpPr>
        <p:spPr>
          <a:xfrm>
            <a:off x="0" y="0"/>
            <a:ext cx="9144000" cy="1071546"/>
          </a:xfrm>
          <a:prstGeom prst="flowChartOffpage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i="1" dirty="0" smtClean="0">
                <a:solidFill>
                  <a:schemeClr val="tx1"/>
                </a:solidFill>
                <a:latin typeface="Candara" pitchFamily="34" charset="0"/>
              </a:rPr>
              <a:t>Empreendedorismo no Plural</a:t>
            </a:r>
            <a:endParaRPr lang="pt-BR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029604" cy="1829761"/>
          </a:xfrm>
        </p:spPr>
        <p:txBody>
          <a:bodyPr>
            <a:normAutofit/>
          </a:bodyPr>
          <a:lstStyle/>
          <a:p>
            <a:r>
              <a:rPr lang="pt-BR" sz="4400" dirty="0" smtClean="0">
                <a:solidFill>
                  <a:schemeClr val="tx1"/>
                </a:solidFill>
                <a:effectLst/>
              </a:rPr>
              <a:t>INTRAEMPREENDEDORISMO</a:t>
            </a:r>
            <a:endParaRPr lang="pt-BR" sz="44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4000" b="1" dirty="0" smtClean="0">
                <a:solidFill>
                  <a:schemeClr val="tx1"/>
                </a:solidFill>
              </a:rPr>
              <a:t>(Empreendedorismo Corporativo)</a:t>
            </a:r>
            <a:endParaRPr lang="pt-BR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11" name="Fluxograma: Processo 10"/>
          <p:cNvSpPr/>
          <p:nvPr/>
        </p:nvSpPr>
        <p:spPr>
          <a:xfrm>
            <a:off x="6732240" y="-12577"/>
            <a:ext cx="2411760" cy="1209329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tx1"/>
                </a:solidFill>
              </a:rPr>
              <a:t>Ficha Técnica</a:t>
            </a:r>
            <a:endParaRPr lang="pt-BR" sz="3200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Diagrama 12"/>
          <p:cNvGraphicFramePr/>
          <p:nvPr/>
        </p:nvGraphicFramePr>
        <p:xfrm>
          <a:off x="642910" y="1357298"/>
          <a:ext cx="8001056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tângulo de cantos arredondados 13"/>
          <p:cNvSpPr/>
          <p:nvPr/>
        </p:nvSpPr>
        <p:spPr>
          <a:xfrm>
            <a:off x="5429256" y="5143512"/>
            <a:ext cx="3429024" cy="1214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 smtClean="0">
                <a:solidFill>
                  <a:schemeClr val="tx1"/>
                </a:solidFill>
              </a:rPr>
              <a:t>Servidor Público ou Empregado </a:t>
            </a:r>
            <a:endParaRPr lang="pt-BR" sz="2200" b="1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428596" y="5143512"/>
            <a:ext cx="3571900" cy="1214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 smtClean="0">
                <a:solidFill>
                  <a:schemeClr val="tx1"/>
                </a:solidFill>
              </a:rPr>
              <a:t>Analisa cenários, cria ideias, inova, atua com o chamado “espírito de dono”</a:t>
            </a:r>
            <a:endParaRPr lang="pt-BR" sz="2200" b="1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5357818" y="1571612"/>
            <a:ext cx="3429024" cy="1214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 smtClean="0">
                <a:solidFill>
                  <a:schemeClr val="tx1"/>
                </a:solidFill>
              </a:rPr>
              <a:t>Empresa ou Órgão Público</a:t>
            </a:r>
            <a:endParaRPr lang="pt-BR" sz="2200" b="1" dirty="0">
              <a:solidFill>
                <a:schemeClr val="tx1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357158" y="1571612"/>
            <a:ext cx="3429024" cy="1214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 smtClean="0">
                <a:solidFill>
                  <a:schemeClr val="tx1"/>
                </a:solidFill>
              </a:rPr>
              <a:t>Fortalecimento e aprimoramento institucional e profissional</a:t>
            </a:r>
            <a:endParaRPr lang="pt-BR" sz="2200" b="1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-1"/>
            <a:ext cx="6732240" cy="11967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i="1" dirty="0">
                <a:solidFill>
                  <a:schemeClr val="tx1"/>
                </a:solidFill>
                <a:latin typeface="Corbel" pitchFamily="34" charset="0"/>
                <a:ea typeface="Gulim" pitchFamily="34" charset="-127"/>
                <a:cs typeface="Lao UI" pitchFamily="34" charset="0"/>
              </a:rPr>
              <a:t>INTRAEMPREENDEDORISMO </a:t>
            </a:r>
            <a:br>
              <a:rPr lang="pt-BR" sz="2800" b="1" i="1" dirty="0">
                <a:solidFill>
                  <a:schemeClr val="tx1"/>
                </a:solidFill>
                <a:latin typeface="Corbel" pitchFamily="34" charset="0"/>
                <a:ea typeface="Gulim" pitchFamily="34" charset="-127"/>
                <a:cs typeface="Lao UI" pitchFamily="34" charset="0"/>
              </a:rPr>
            </a:br>
            <a:r>
              <a:rPr lang="pt-BR" sz="2800" b="1" i="1" dirty="0">
                <a:solidFill>
                  <a:schemeClr val="tx1"/>
                </a:solidFill>
                <a:latin typeface="Corbel" pitchFamily="34" charset="0"/>
                <a:ea typeface="Gulim" pitchFamily="34" charset="-127"/>
                <a:cs typeface="Lao UI" pitchFamily="34" charset="0"/>
              </a:rPr>
              <a:t>(ou Empreendedorismo  Corporativo</a:t>
            </a:r>
            <a:r>
              <a:rPr lang="pt-BR" sz="2800" b="1" dirty="0" smtClean="0">
                <a:solidFill>
                  <a:schemeClr val="tx1"/>
                </a:solidFill>
                <a:latin typeface="Corbel" pitchFamily="34" charset="0"/>
                <a:ea typeface="Gulim" pitchFamily="34" charset="-127"/>
                <a:cs typeface="Lao UI" pitchFamily="34" charset="0"/>
              </a:rPr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28736"/>
          </a:xfrm>
          <a:solidFill>
            <a:srgbClr val="FFCC66"/>
          </a:solidFill>
        </p:spPr>
        <p:txBody>
          <a:bodyPr>
            <a:normAutofit/>
          </a:bodyPr>
          <a:lstStyle/>
          <a:p>
            <a:r>
              <a:rPr lang="pt-BR" sz="3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Coisas que </a:t>
            </a:r>
            <a:r>
              <a:rPr lang="pt-BR" sz="3800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Filermino</a:t>
            </a:r>
            <a:r>
              <a:rPr lang="pt-BR" sz="3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precisava saber sobre. . .</a:t>
            </a:r>
            <a:endParaRPr lang="pt-BR" sz="3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4797152"/>
            <a:ext cx="6400800" cy="1275624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lang="pt-BR" b="1" i="1" dirty="0" smtClean="0">
                <a:solidFill>
                  <a:schemeClr val="tx1"/>
                </a:solidFill>
                <a:latin typeface="Century Schoolbook" pitchFamily="18" charset="0"/>
              </a:rPr>
              <a:t>. . . </a:t>
            </a:r>
            <a:r>
              <a:rPr lang="pt-BR" sz="3400" b="1" i="1" dirty="0">
                <a:solidFill>
                  <a:schemeClr val="tx1"/>
                </a:solidFill>
                <a:latin typeface="Century Schoolbook" pitchFamily="18" charset="0"/>
              </a:rPr>
              <a:t>q</a:t>
            </a:r>
            <a:r>
              <a:rPr lang="pt-BR" sz="3400" b="1" i="1" dirty="0" smtClean="0">
                <a:solidFill>
                  <a:schemeClr val="tx1"/>
                </a:solidFill>
                <a:latin typeface="Century Schoolbook" pitchFamily="18" charset="0"/>
              </a:rPr>
              <a:t>ue teriam evitado que ele “batesse” a cabeça</a:t>
            </a:r>
            <a:endParaRPr lang="pt-BR" sz="3400" dirty="0">
              <a:solidFill>
                <a:schemeClr val="tx1"/>
              </a:solidFill>
              <a:latin typeface="Century Schoolbook" pitchFamily="18" charset="0"/>
            </a:endParaRPr>
          </a:p>
        </p:txBody>
      </p:sp>
      <p:sp>
        <p:nvSpPr>
          <p:cNvPr id="5" name="Ondulado duplo 4"/>
          <p:cNvSpPr/>
          <p:nvPr/>
        </p:nvSpPr>
        <p:spPr>
          <a:xfrm>
            <a:off x="642910" y="2071678"/>
            <a:ext cx="7786742" cy="2214578"/>
          </a:xfrm>
          <a:prstGeom prst="doubleWave">
            <a:avLst/>
          </a:prstGeom>
          <a:solidFill>
            <a:srgbClr val="88A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. . Empreendedorismo Corporativo . . .</a:t>
            </a:r>
            <a:endParaRPr lang="pt-BR" sz="3400" dirty="0"/>
          </a:p>
        </p:txBody>
      </p:sp>
    </p:spTree>
    <p:extLst>
      <p:ext uri="{BB962C8B-B14F-4D97-AF65-F5344CB8AC3E}">
        <p14:creationId xmlns:p14="http://schemas.microsoft.com/office/powerpoint/2010/main" val="311243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18" name="Canto dobrado 17"/>
          <p:cNvSpPr/>
          <p:nvPr/>
        </p:nvSpPr>
        <p:spPr>
          <a:xfrm>
            <a:off x="857224" y="1500174"/>
            <a:ext cx="3222445" cy="141933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2300" b="1" dirty="0" smtClean="0">
                <a:solidFill>
                  <a:schemeClr val="tx1"/>
                </a:solidFill>
              </a:rPr>
              <a:t>Elevada capacidade de implementar soluções</a:t>
            </a:r>
          </a:p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20" name="Canto dobrado 19"/>
          <p:cNvSpPr/>
          <p:nvPr/>
        </p:nvSpPr>
        <p:spPr>
          <a:xfrm>
            <a:off x="1763688" y="4843269"/>
            <a:ext cx="5616624" cy="961995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Pensa fora da “caixa” </a:t>
            </a:r>
          </a:p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(4)</a:t>
            </a:r>
          </a:p>
          <a:p>
            <a:pPr algn="ctr"/>
            <a:endParaRPr lang="pt-BR" sz="2000" b="1" dirty="0" smtClean="0">
              <a:solidFill>
                <a:schemeClr val="tx1"/>
              </a:solidFill>
            </a:endParaRPr>
          </a:p>
        </p:txBody>
      </p:sp>
      <p:sp>
        <p:nvSpPr>
          <p:cNvPr id="22" name="Canto dobrado 21"/>
          <p:cNvSpPr/>
          <p:nvPr/>
        </p:nvSpPr>
        <p:spPr>
          <a:xfrm>
            <a:off x="4857752" y="1500174"/>
            <a:ext cx="3786214" cy="141933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2300" b="1" dirty="0" smtClean="0">
                <a:solidFill>
                  <a:schemeClr val="tx1"/>
                </a:solidFill>
              </a:rPr>
              <a:t>É proativo e sabe</a:t>
            </a:r>
          </a:p>
          <a:p>
            <a:pPr algn="ctr"/>
            <a:r>
              <a:rPr lang="pt-BR" sz="2300" b="1" dirty="0" smtClean="0">
                <a:solidFill>
                  <a:schemeClr val="tx1"/>
                </a:solidFill>
              </a:rPr>
              <a:t>trabalhar em equipe</a:t>
            </a:r>
          </a:p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(2)</a:t>
            </a:r>
            <a:r>
              <a:rPr lang="pt-BR" sz="2000" b="1" dirty="0" smtClean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23" name="Canto dobrado 22"/>
          <p:cNvSpPr/>
          <p:nvPr/>
        </p:nvSpPr>
        <p:spPr>
          <a:xfrm>
            <a:off x="3071802" y="3284984"/>
            <a:ext cx="3000396" cy="1071570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2300" b="1" dirty="0" smtClean="0">
                <a:solidFill>
                  <a:schemeClr val="tx1"/>
                </a:solidFill>
              </a:rPr>
              <a:t>Enxerga a empresa de forma sistêmica</a:t>
            </a:r>
          </a:p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(3)</a:t>
            </a:r>
          </a:p>
          <a:p>
            <a:pPr algn="ctr"/>
            <a:r>
              <a:rPr lang="pt-BR" sz="2000" b="1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o explicativo em seta para baixo 5"/>
          <p:cNvSpPr/>
          <p:nvPr/>
        </p:nvSpPr>
        <p:spPr>
          <a:xfrm>
            <a:off x="0" y="0"/>
            <a:ext cx="9144000" cy="1393017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tx2">
                    <a:lumMod val="75000"/>
                  </a:schemeClr>
                </a:solidFill>
              </a:rPr>
              <a:t>PERFIL DO EMPREENDEDOR CORPORATIVO </a:t>
            </a:r>
            <a:endParaRPr lang="pt-B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53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www.sacariaourobranco.com.br/octopus/design/images/37/products/b/puxa-saco-verde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1785926"/>
            <a:ext cx="2428860" cy="2208054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10" name="Texto explicativo em seta para baixo 9"/>
          <p:cNvSpPr/>
          <p:nvPr/>
        </p:nvSpPr>
        <p:spPr>
          <a:xfrm>
            <a:off x="785786" y="285728"/>
            <a:ext cx="3429024" cy="1214446"/>
          </a:xfrm>
          <a:prstGeom prst="downArrowCallout">
            <a:avLst>
              <a:gd name="adj1" fmla="val 25000"/>
              <a:gd name="adj2" fmla="val 25000"/>
              <a:gd name="adj3" fmla="val 23795"/>
              <a:gd name="adj4" fmla="val 6497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</a:rPr>
              <a:t>O Empreendedor Corporativo não é . . .</a:t>
            </a:r>
            <a:endParaRPr lang="pt-BR" sz="2800" b="1" dirty="0">
              <a:solidFill>
                <a:schemeClr val="tx1"/>
              </a:solidFill>
            </a:endParaRPr>
          </a:p>
        </p:txBody>
      </p:sp>
      <p:pic>
        <p:nvPicPr>
          <p:cNvPr id="53250" name="Picture 2" descr="Escada de abrir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4414" y="3857628"/>
            <a:ext cx="2571768" cy="2571769"/>
          </a:xfrm>
          <a:prstGeom prst="rect">
            <a:avLst/>
          </a:prstGeom>
          <a:noFill/>
        </p:spPr>
      </p:pic>
      <p:pic>
        <p:nvPicPr>
          <p:cNvPr id="53251" name="Picture 3" descr="Хранение мокрой обуви в прихожей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20" y="1714488"/>
            <a:ext cx="1928826" cy="2121709"/>
          </a:xfrm>
          <a:prstGeom prst="rect">
            <a:avLst/>
          </a:prstGeom>
          <a:noFill/>
        </p:spPr>
      </p:pic>
      <p:sp>
        <p:nvSpPr>
          <p:cNvPr id="12" name="Retângulo 11"/>
          <p:cNvSpPr/>
          <p:nvPr/>
        </p:nvSpPr>
        <p:spPr>
          <a:xfrm>
            <a:off x="4429124" y="0"/>
            <a:ext cx="4714876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2800" b="1" dirty="0" smtClean="0">
                <a:solidFill>
                  <a:schemeClr val="tx1"/>
                </a:solidFill>
              </a:rPr>
              <a:t>Ele está mais para . . .</a:t>
            </a:r>
          </a:p>
          <a:p>
            <a:pPr algn="ctr"/>
            <a:endParaRPr lang="pt-BR" sz="2800" b="1" dirty="0" smtClean="0">
              <a:solidFill>
                <a:schemeClr val="tx1"/>
              </a:solidFill>
            </a:endParaRPr>
          </a:p>
          <a:p>
            <a:pPr algn="ctr"/>
            <a:endParaRPr lang="pt-BR" sz="2800" b="1" dirty="0" smtClean="0">
              <a:solidFill>
                <a:schemeClr val="tx1"/>
              </a:solidFill>
            </a:endParaRPr>
          </a:p>
          <a:p>
            <a:pPr algn="ctr"/>
            <a:endParaRPr lang="pt-BR" sz="2800" b="1" dirty="0" smtClean="0">
              <a:solidFill>
                <a:schemeClr val="tx1"/>
              </a:solidFill>
            </a:endParaRPr>
          </a:p>
          <a:p>
            <a:pPr algn="ctr"/>
            <a:endParaRPr lang="pt-BR" sz="2800" b="1" dirty="0" smtClean="0">
              <a:solidFill>
                <a:schemeClr val="tx1"/>
              </a:solidFill>
            </a:endParaRPr>
          </a:p>
          <a:p>
            <a:pPr algn="ctr"/>
            <a:endParaRPr lang="pt-BR" sz="2800" b="1" dirty="0" smtClean="0">
              <a:solidFill>
                <a:schemeClr val="tx1"/>
              </a:solidFill>
            </a:endParaRPr>
          </a:p>
          <a:p>
            <a:pPr algn="ctr"/>
            <a:endParaRPr lang="pt-BR" sz="2800" b="1" dirty="0" smtClean="0">
              <a:solidFill>
                <a:schemeClr val="tx1"/>
              </a:solidFill>
            </a:endParaRPr>
          </a:p>
          <a:p>
            <a:pPr algn="ctr"/>
            <a:endParaRPr lang="pt-BR" sz="2800" b="1" dirty="0" smtClean="0">
              <a:solidFill>
                <a:schemeClr val="tx1"/>
              </a:solidFill>
            </a:endParaRPr>
          </a:p>
          <a:p>
            <a:pPr algn="ctr"/>
            <a:endParaRPr lang="pt-BR" sz="2800" b="1" dirty="0" smtClean="0">
              <a:solidFill>
                <a:schemeClr val="tx1"/>
              </a:solidFill>
            </a:endParaRPr>
          </a:p>
          <a:p>
            <a:pPr algn="ctr"/>
            <a:endParaRPr lang="pt-BR" sz="2800" b="1" dirty="0" smtClean="0">
              <a:solidFill>
                <a:schemeClr val="tx1"/>
              </a:solidFill>
            </a:endParaRPr>
          </a:p>
          <a:p>
            <a:pPr algn="ctr"/>
            <a:endParaRPr lang="pt-BR" sz="2800" b="1" dirty="0" smtClean="0">
              <a:solidFill>
                <a:schemeClr val="tx1"/>
              </a:solidFill>
            </a:endParaRPr>
          </a:p>
          <a:p>
            <a:pPr algn="ctr"/>
            <a:endParaRPr lang="pt-BR" sz="2800" b="1" dirty="0" smtClean="0">
              <a:solidFill>
                <a:schemeClr val="tx1"/>
              </a:solidFill>
            </a:endParaRPr>
          </a:p>
          <a:p>
            <a:pPr algn="ctr"/>
            <a:endParaRPr lang="pt-BR" sz="2800" b="1" dirty="0" smtClean="0">
              <a:solidFill>
                <a:schemeClr val="tx1"/>
              </a:solidFill>
            </a:endParaRPr>
          </a:p>
          <a:p>
            <a:pPr algn="ctr"/>
            <a:endParaRPr lang="pt-BR" sz="28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2800" b="1" dirty="0" smtClean="0">
                <a:solidFill>
                  <a:schemeClr val="tx1"/>
                </a:solidFill>
              </a:rPr>
              <a:t> </a:t>
            </a:r>
            <a:endParaRPr lang="pt-BR" sz="2800" b="1" dirty="0">
              <a:solidFill>
                <a:schemeClr val="tx1"/>
              </a:solidFill>
            </a:endParaRPr>
          </a:p>
        </p:txBody>
      </p:sp>
      <p:pic>
        <p:nvPicPr>
          <p:cNvPr id="53254" name="Picture 6" descr="http://1.bp.blogspot.com/-ptoysT8NBeM/T8y2cZXtGCI/AAAAAAAAY2I/J8AS3mCWEnI/s1600/Zhijinghe-Bridge-China-a-ponte-em-arco-mais-alta-do-mundo.jp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0" y="1000108"/>
            <a:ext cx="2357454" cy="1928826"/>
          </a:xfrm>
          <a:prstGeom prst="rect">
            <a:avLst/>
          </a:prstGeom>
          <a:noFill/>
        </p:spPr>
      </p:pic>
      <p:pic>
        <p:nvPicPr>
          <p:cNvPr id="53260" name="Picture 12" descr="http://www.commerciol.com/WebRoot/StorePT/Shops/ea1248/4A00/78AD/585E/2C57/D712/52DF/A378/EB56/canivetes_0020_5_0020_pe_00E7_as.jpg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00562" y="5072074"/>
            <a:ext cx="2367452" cy="1571636"/>
          </a:xfrm>
          <a:prstGeom prst="rect">
            <a:avLst/>
          </a:prstGeom>
          <a:noFill/>
        </p:spPr>
      </p:pic>
      <p:pic>
        <p:nvPicPr>
          <p:cNvPr id="53262" name="Picture 14" descr="http://cosmublugando.files.wordpress.com/2013/12/download-1.jpg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000892" y="3286124"/>
            <a:ext cx="1892452" cy="1785950"/>
          </a:xfrm>
          <a:prstGeom prst="rect">
            <a:avLst/>
          </a:prstGeom>
          <a:noFill/>
        </p:spPr>
      </p:pic>
      <p:sp>
        <p:nvSpPr>
          <p:cNvPr id="18" name="CaixaDeTexto 17"/>
          <p:cNvSpPr txBox="1"/>
          <p:nvPr/>
        </p:nvSpPr>
        <p:spPr>
          <a:xfrm>
            <a:off x="7000860" y="5643579"/>
            <a:ext cx="192885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Versatilidade</a:t>
            </a:r>
            <a:endParaRPr lang="pt-BR" sz="24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000892" y="1000108"/>
            <a:ext cx="1928826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Situação atual </a:t>
            </a:r>
          </a:p>
          <a:p>
            <a:pPr algn="ctr"/>
            <a:r>
              <a:rPr lang="pt-BR" sz="2400" b="1" dirty="0" smtClean="0"/>
              <a:t>X </a:t>
            </a:r>
          </a:p>
          <a:p>
            <a:pPr algn="ctr"/>
            <a:r>
              <a:rPr lang="pt-BR" sz="2400" b="1" dirty="0" smtClean="0"/>
              <a:t>Situação desejada</a:t>
            </a:r>
            <a:endParaRPr lang="pt-BR" sz="24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714876" y="3571876"/>
            <a:ext cx="214314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Foco no longo prazo</a:t>
            </a:r>
            <a:endParaRPr lang="pt-B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14678" y="0"/>
            <a:ext cx="5929322" cy="92867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pt-BR" sz="2200" b="1" dirty="0" smtClean="0">
                <a:latin typeface="Candara" pitchFamily="34" charset="0"/>
              </a:rPr>
              <a:t>Desvende o mistério: Trata-se da mais nova tecnologia de transporte aéreo</a:t>
            </a:r>
            <a:r>
              <a:rPr lang="pt-BR" sz="2200" b="1" i="1" dirty="0" smtClean="0">
                <a:latin typeface="Candara" pitchFamily="34" charset="0"/>
              </a:rPr>
              <a:t>?</a:t>
            </a:r>
            <a:endParaRPr lang="pt-BR" sz="2200" b="1" i="1" dirty="0">
              <a:latin typeface="Candara" pitchFamily="34" charset="0"/>
            </a:endParaRPr>
          </a:p>
        </p:txBody>
      </p:sp>
      <p:pic>
        <p:nvPicPr>
          <p:cNvPr id="43012" name="Picture 4" descr="As 10 melhores ilusões de ótica para o final de sema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28669"/>
            <a:ext cx="9144000" cy="5929331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0"/>
            <a:ext cx="3143240" cy="928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2000" b="1" dirty="0" smtClean="0">
                <a:latin typeface="Kristen ITC" pitchFamily="66" charset="0"/>
              </a:rPr>
              <a:t>Saudade de nossa aeróbica mental? </a:t>
            </a:r>
            <a:endParaRPr lang="pt-BR" sz="2000" b="1" dirty="0">
              <a:latin typeface="Kristen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0" dirty="0" smtClean="0">
                <a:solidFill>
                  <a:schemeClr val="tx1"/>
                </a:solidFill>
                <a:effectLst/>
              </a:rPr>
              <a:t>Empreendedorismo de Negócios</a:t>
            </a:r>
            <a:endParaRPr lang="pt-BR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3857628"/>
            <a:ext cx="8572560" cy="1199704"/>
          </a:xfrm>
        </p:spPr>
        <p:txBody>
          <a:bodyPr>
            <a:normAutofit/>
          </a:bodyPr>
          <a:lstStyle/>
          <a:p>
            <a:r>
              <a:rPr lang="pt-BR" sz="4000" b="1" dirty="0" smtClean="0">
                <a:solidFill>
                  <a:schemeClr val="tx1"/>
                </a:solidFill>
              </a:rPr>
              <a:t>(Empreendedorismo Empresarial</a:t>
            </a:r>
            <a:r>
              <a:rPr lang="pt-BR" sz="3600" b="1" dirty="0" smtClean="0">
                <a:solidFill>
                  <a:schemeClr val="tx1"/>
                </a:solidFill>
              </a:rPr>
              <a:t>)</a:t>
            </a:r>
            <a:endParaRPr lang="pt-BR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6572264" cy="135729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3000" i="1" dirty="0" smtClean="0">
                <a:latin typeface="Corbel" pitchFamily="34" charset="0"/>
                <a:ea typeface="Gulim" pitchFamily="34" charset="-127"/>
                <a:cs typeface="Lao UI" pitchFamily="34" charset="0"/>
              </a:rPr>
              <a:t>Empreendedorismo de Negócios</a:t>
            </a:r>
            <a:br>
              <a:rPr lang="pt-BR" sz="3000" i="1" dirty="0" smtClean="0">
                <a:latin typeface="Corbel" pitchFamily="34" charset="0"/>
                <a:ea typeface="Gulim" pitchFamily="34" charset="-127"/>
                <a:cs typeface="Lao UI" pitchFamily="34" charset="0"/>
              </a:rPr>
            </a:br>
            <a:r>
              <a:rPr lang="pt-BR" sz="3000" i="1" dirty="0" smtClean="0">
                <a:latin typeface="Corbel" pitchFamily="34" charset="0"/>
                <a:ea typeface="Gulim" pitchFamily="34" charset="-127"/>
                <a:cs typeface="Lao UI" pitchFamily="34" charset="0"/>
              </a:rPr>
              <a:t>(ou  Empreendedorismo  Empresarial</a:t>
            </a:r>
            <a:r>
              <a:rPr lang="pt-BR" sz="3000" dirty="0" smtClean="0">
                <a:latin typeface="Corbel" pitchFamily="34" charset="0"/>
                <a:ea typeface="Gulim" pitchFamily="34" charset="-127"/>
                <a:cs typeface="Lao UI" pitchFamily="34" charset="0"/>
              </a:rPr>
              <a:t>)</a:t>
            </a:r>
            <a:endParaRPr lang="pt-BR" sz="3000" dirty="0">
              <a:latin typeface="Corbel" pitchFamily="34" charset="0"/>
              <a:ea typeface="Gulim" pitchFamily="34" charset="-127"/>
              <a:cs typeface="Lao UI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11" name="Fluxograma: Processo 10"/>
          <p:cNvSpPr/>
          <p:nvPr/>
        </p:nvSpPr>
        <p:spPr>
          <a:xfrm>
            <a:off x="6572264" y="0"/>
            <a:ext cx="2571736" cy="1357298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tx1"/>
                </a:solidFill>
              </a:rPr>
              <a:t>Ficha Técnica</a:t>
            </a:r>
            <a:endParaRPr lang="pt-BR" sz="3200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Diagrama 12"/>
          <p:cNvGraphicFramePr/>
          <p:nvPr/>
        </p:nvGraphicFramePr>
        <p:xfrm>
          <a:off x="642910" y="1357298"/>
          <a:ext cx="8001056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tângulo de cantos arredondados 13"/>
          <p:cNvSpPr/>
          <p:nvPr/>
        </p:nvSpPr>
        <p:spPr>
          <a:xfrm>
            <a:off x="5429256" y="5143512"/>
            <a:ext cx="3429024" cy="1214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 smtClean="0">
                <a:solidFill>
                  <a:schemeClr val="tx1"/>
                </a:solidFill>
              </a:rPr>
              <a:t>Empresário</a:t>
            </a:r>
            <a:endParaRPr lang="pt-BR" sz="2200" b="1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357158" y="5286388"/>
            <a:ext cx="3429024" cy="1214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 smtClean="0">
                <a:solidFill>
                  <a:schemeClr val="tx1"/>
                </a:solidFill>
              </a:rPr>
              <a:t>Uma ideia é transformada em uma atividade empresarial</a:t>
            </a:r>
            <a:endParaRPr lang="pt-BR" sz="2200" b="1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5357818" y="1500174"/>
            <a:ext cx="3429024" cy="1214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 smtClean="0">
                <a:solidFill>
                  <a:schemeClr val="tx1"/>
                </a:solidFill>
              </a:rPr>
              <a:t>Mercado </a:t>
            </a:r>
          </a:p>
          <a:p>
            <a:pPr algn="ctr"/>
            <a:r>
              <a:rPr lang="pt-BR" sz="2200" b="1" dirty="0" smtClean="0">
                <a:solidFill>
                  <a:schemeClr val="tx1"/>
                </a:solidFill>
              </a:rPr>
              <a:t>(formal / informal)</a:t>
            </a:r>
            <a:endParaRPr lang="pt-BR" sz="2200" b="1" dirty="0">
              <a:solidFill>
                <a:schemeClr val="tx1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357158" y="1571612"/>
            <a:ext cx="3429024" cy="1214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 smtClean="0">
                <a:solidFill>
                  <a:schemeClr val="tx1"/>
                </a:solidFill>
              </a:rPr>
              <a:t>Lucro financeiro (responsabilidade social)</a:t>
            </a:r>
            <a:endParaRPr lang="pt-BR" sz="2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85786" y="1785926"/>
            <a:ext cx="8001056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Arial" pitchFamily="34" charset="0"/>
                <a:cs typeface="Arial" pitchFamily="34" charset="0"/>
              </a:rPr>
              <a:t>Empresário(a) e Empreendedor(a) </a:t>
            </a:r>
          </a:p>
          <a:p>
            <a:pPr algn="ctr"/>
            <a:r>
              <a:rPr lang="pt-BR" sz="2800" b="1" dirty="0" smtClean="0">
                <a:latin typeface="Arial" pitchFamily="34" charset="0"/>
                <a:cs typeface="Arial" pitchFamily="34" charset="0"/>
              </a:rPr>
              <a:t>são sinônimos?</a:t>
            </a:r>
            <a:endParaRPr lang="pt-B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071538" y="3571876"/>
            <a:ext cx="7215238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andara" pitchFamily="34" charset="0"/>
              </a:rPr>
              <a:t>Com base no que está sendo ensinado no seu curso, você se sente adequadamente preparado(a) para enfrentar o mundo do trabalho? </a:t>
            </a:r>
            <a:endParaRPr lang="pt-BR" sz="2800" b="1" dirty="0">
              <a:latin typeface="Candara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7" name="Fluxograma: Conector fora de página 6"/>
          <p:cNvSpPr/>
          <p:nvPr/>
        </p:nvSpPr>
        <p:spPr>
          <a:xfrm>
            <a:off x="0" y="0"/>
            <a:ext cx="9144000" cy="908720"/>
          </a:xfrm>
          <a:prstGeom prst="flowChartOffpage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Para início de conversa:</a:t>
            </a:r>
            <a:endParaRPr lang="pt-BR" sz="3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http://www.endeavor.org.br/images/posts/idea_boostrapping_ok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8878" y="2290536"/>
            <a:ext cx="2751882" cy="2358756"/>
          </a:xfrm>
          <a:prstGeom prst="rect">
            <a:avLst/>
          </a:prstGeom>
          <a:noFill/>
        </p:spPr>
      </p:pic>
      <p:sp>
        <p:nvSpPr>
          <p:cNvPr id="7" name="Texto explicativo retangular com cantos arredondados 6"/>
          <p:cNvSpPr/>
          <p:nvPr/>
        </p:nvSpPr>
        <p:spPr>
          <a:xfrm>
            <a:off x="5715009" y="1285860"/>
            <a:ext cx="2714644" cy="1500198"/>
          </a:xfrm>
          <a:prstGeom prst="wedgeRoundRectCallout">
            <a:avLst>
              <a:gd name="adj1" fmla="val -81894"/>
              <a:gd name="adj2" fmla="val 5426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</a:rPr>
              <a:t>Necessidade</a:t>
            </a:r>
            <a:r>
              <a:rPr lang="pt-BR" sz="2800" dirty="0" smtClean="0"/>
              <a:t> </a:t>
            </a:r>
            <a:endParaRPr lang="pt-BR" sz="2800" dirty="0"/>
          </a:p>
        </p:txBody>
      </p:sp>
      <p:sp>
        <p:nvSpPr>
          <p:cNvPr id="8" name="Texto explicativo em forma de nuvem 7"/>
          <p:cNvSpPr/>
          <p:nvPr/>
        </p:nvSpPr>
        <p:spPr>
          <a:xfrm>
            <a:off x="357158" y="1000108"/>
            <a:ext cx="3500461" cy="1357322"/>
          </a:xfrm>
          <a:prstGeom prst="cloudCallout">
            <a:avLst>
              <a:gd name="adj1" fmla="val 36265"/>
              <a:gd name="adj2" fmla="val 7545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</a:rPr>
              <a:t>Oportunidade</a:t>
            </a:r>
            <a:r>
              <a:rPr lang="pt-BR" sz="2800" dirty="0" smtClean="0"/>
              <a:t> </a:t>
            </a:r>
            <a:endParaRPr lang="pt-BR" sz="2800" dirty="0"/>
          </a:p>
        </p:txBody>
      </p:sp>
      <p:sp>
        <p:nvSpPr>
          <p:cNvPr id="5" name="Texto explicativo retangular 4"/>
          <p:cNvSpPr/>
          <p:nvPr/>
        </p:nvSpPr>
        <p:spPr>
          <a:xfrm rot="10800000" flipV="1">
            <a:off x="2571736" y="4857760"/>
            <a:ext cx="3635429" cy="1112658"/>
          </a:xfrm>
          <a:prstGeom prst="wedgeRectCallout">
            <a:avLst>
              <a:gd name="adj1" fmla="val -3326"/>
              <a:gd name="adj2" fmla="val -12312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20999997" rev="0"/>
              </a:camera>
              <a:lightRig rig="threePt" dir="t"/>
            </a:scene3d>
          </a:bodyPr>
          <a:lstStyle/>
          <a:p>
            <a:pPr algn="ctr"/>
            <a:r>
              <a:rPr lang="pt-B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Lucro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10" name="Fluxograma: Conector fora de página 9"/>
          <p:cNvSpPr/>
          <p:nvPr/>
        </p:nvSpPr>
        <p:spPr>
          <a:xfrm>
            <a:off x="0" y="0"/>
            <a:ext cx="9144000" cy="857232"/>
          </a:xfrm>
          <a:prstGeom prst="flowChartOffpage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i="1" dirty="0" smtClean="0">
                <a:solidFill>
                  <a:schemeClr val="tx1"/>
                </a:solidFill>
                <a:latin typeface="Candara" pitchFamily="34" charset="0"/>
              </a:rPr>
              <a:t>Entendendo o Empreendedorismo de Negócios</a:t>
            </a:r>
            <a:endParaRPr lang="pt-BR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700808"/>
          </a:xfrm>
          <a:solidFill>
            <a:srgbClr val="FFCC66"/>
          </a:solidFill>
        </p:spPr>
        <p:txBody>
          <a:bodyPr>
            <a:normAutofit fontScale="90000"/>
          </a:bodyPr>
          <a:lstStyle/>
          <a:p>
            <a:r>
              <a:rPr lang="pt-BR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 </a:t>
            </a:r>
            <a:r>
              <a:rPr lang="pt-BR" sz="4000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Dromélia</a:t>
            </a:r>
            <a:r>
              <a:rPr lang="pt-BR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sz="38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tivesse prestado atenção antes no </a:t>
            </a:r>
            <a:r>
              <a:rPr lang="pt-BR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Empreendedorismo de Negócios. . .</a:t>
            </a:r>
            <a:endParaRPr lang="pt-BR" sz="3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7290" y="5000636"/>
            <a:ext cx="6400800" cy="857256"/>
          </a:xfrm>
          <a:solidFill>
            <a:schemeClr val="bg1">
              <a:lumMod val="65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pt-BR" b="1" i="1" dirty="0" smtClean="0">
                <a:solidFill>
                  <a:schemeClr val="tx1"/>
                </a:solidFill>
                <a:latin typeface="Century Schoolbook" pitchFamily="18" charset="0"/>
              </a:rPr>
              <a:t>(. . . </a:t>
            </a:r>
            <a:r>
              <a:rPr lang="pt-BR" b="1" i="1" dirty="0">
                <a:solidFill>
                  <a:schemeClr val="tx1"/>
                </a:solidFill>
                <a:latin typeface="Century Schoolbook" pitchFamily="18" charset="0"/>
              </a:rPr>
              <a:t>s</a:t>
            </a:r>
            <a:r>
              <a:rPr lang="pt-BR" b="1" i="1" dirty="0" smtClean="0">
                <a:solidFill>
                  <a:schemeClr val="tx1"/>
                </a:solidFill>
                <a:latin typeface="Century Schoolbook" pitchFamily="18" charset="0"/>
              </a:rPr>
              <a:t>em antes haver pensado nas seguintes questões:)</a:t>
            </a:r>
            <a:endParaRPr lang="pt-BR" dirty="0">
              <a:solidFill>
                <a:schemeClr val="tx1"/>
              </a:solidFill>
              <a:latin typeface="Century Schoolbook" pitchFamily="18" charset="0"/>
            </a:endParaRPr>
          </a:p>
        </p:txBody>
      </p:sp>
      <p:sp>
        <p:nvSpPr>
          <p:cNvPr id="5" name="Ondulado duplo 4"/>
          <p:cNvSpPr/>
          <p:nvPr/>
        </p:nvSpPr>
        <p:spPr>
          <a:xfrm>
            <a:off x="642910" y="2071678"/>
            <a:ext cx="7786742" cy="2214578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. .</a:t>
            </a:r>
            <a:r>
              <a:rPr lang="pt-BR" sz="3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sz="3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lang="pt-BR" sz="3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la saberia que jamais poderia ter iniciado uma empresa . . .</a:t>
            </a:r>
            <a:endParaRPr lang="pt-BR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13" name="Pentágono 12"/>
          <p:cNvSpPr/>
          <p:nvPr/>
        </p:nvSpPr>
        <p:spPr>
          <a:xfrm>
            <a:off x="285720" y="285728"/>
            <a:ext cx="8715436" cy="911024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Qual o público alvo do consultório?</a:t>
            </a:r>
          </a:p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(1)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4" name="Ondulado duplo 13"/>
          <p:cNvSpPr/>
          <p:nvPr/>
        </p:nvSpPr>
        <p:spPr>
          <a:xfrm>
            <a:off x="285720" y="1427343"/>
            <a:ext cx="8462744" cy="1714512"/>
          </a:xfrm>
          <a:prstGeom prst="doubleWav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Qual a necessidade desse público que o consultório pode satisfazer? </a:t>
            </a:r>
          </a:p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(2)</a:t>
            </a:r>
            <a:endParaRPr lang="pt-BR" sz="1600" dirty="0"/>
          </a:p>
        </p:txBody>
      </p:sp>
      <p:sp>
        <p:nvSpPr>
          <p:cNvPr id="24" name="Fluxograma: Processo alternativo 23"/>
          <p:cNvSpPr/>
          <p:nvPr/>
        </p:nvSpPr>
        <p:spPr>
          <a:xfrm>
            <a:off x="285720" y="3357562"/>
            <a:ext cx="4286280" cy="1079550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2200" b="1" dirty="0" smtClean="0">
                <a:solidFill>
                  <a:schemeClr val="tx1"/>
                </a:solidFill>
              </a:rPr>
              <a:t>Qual o melhor local para instalar o consultório? </a:t>
            </a:r>
            <a:r>
              <a:rPr lang="pt-BR" sz="1600" b="1" dirty="0" smtClean="0">
                <a:solidFill>
                  <a:schemeClr val="tx1"/>
                </a:solidFill>
              </a:rPr>
              <a:t>(3)</a:t>
            </a:r>
            <a:endParaRPr lang="pt-BR" sz="1600" dirty="0"/>
          </a:p>
        </p:txBody>
      </p:sp>
      <p:sp>
        <p:nvSpPr>
          <p:cNvPr id="27" name="Canto dobrado 26"/>
          <p:cNvSpPr/>
          <p:nvPr/>
        </p:nvSpPr>
        <p:spPr>
          <a:xfrm>
            <a:off x="285720" y="4581128"/>
            <a:ext cx="8643998" cy="2134020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endParaRPr lang="pt-BR" sz="19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pt-BR" sz="19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Font typeface="Wingdings" pitchFamily="2" charset="2"/>
              <a:buChar char="ü"/>
            </a:pPr>
            <a:r>
              <a:rPr lang="pt-BR" sz="1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Dromélia</a:t>
            </a:r>
            <a:r>
              <a:rPr lang="pt-BR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está disposta a interagir com: Contabilidade, Finanças, Patrimônio, Fornecedores, Qualidade, RH . . .?</a:t>
            </a:r>
          </a:p>
          <a:p>
            <a:pPr algn="ctr">
              <a:buFont typeface="Wingdings" pitchFamily="2" charset="2"/>
              <a:buChar char="ü"/>
            </a:pPr>
            <a:endParaRPr lang="pt-BR" sz="2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Font typeface="Wingdings" pitchFamily="2" charset="2"/>
              <a:buChar char="ü"/>
            </a:pPr>
            <a:r>
              <a:rPr lang="pt-BR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Dromélia</a:t>
            </a:r>
            <a:r>
              <a:rPr lang="pt-BR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sabe administrar uma empresa?                              </a:t>
            </a:r>
            <a:endParaRPr lang="pt-BR" sz="2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</a:t>
            </a:r>
            <a:r>
              <a:rPr lang="pt-BR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(5)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Fluxograma: Processo alternativo 27"/>
          <p:cNvSpPr/>
          <p:nvPr/>
        </p:nvSpPr>
        <p:spPr>
          <a:xfrm>
            <a:off x="4932040" y="3357562"/>
            <a:ext cx="3997678" cy="1079550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2200" b="1" dirty="0" smtClean="0">
                <a:solidFill>
                  <a:schemeClr val="tx1"/>
                </a:solidFill>
              </a:rPr>
              <a:t>Como atrair o cliente? </a:t>
            </a:r>
            <a:r>
              <a:rPr lang="pt-BR" sz="1600" b="1" dirty="0" smtClean="0">
                <a:solidFill>
                  <a:schemeClr val="tx1"/>
                </a:solidFill>
              </a:rPr>
              <a:t>(4)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80" name="Picture 4" descr="http://super.abril.com.br/blogs/superlistas/files/2011/09/ilusao6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674" y="853142"/>
            <a:ext cx="8157028" cy="5889323"/>
          </a:xfrm>
          <a:prstGeom prst="rect">
            <a:avLst/>
          </a:prstGeom>
          <a:noFill/>
        </p:spPr>
      </p:pic>
      <p:sp>
        <p:nvSpPr>
          <p:cNvPr id="7" name="Texto explicativo em seta para baixo 6"/>
          <p:cNvSpPr/>
          <p:nvPr/>
        </p:nvSpPr>
        <p:spPr>
          <a:xfrm>
            <a:off x="1970825" y="260648"/>
            <a:ext cx="5500726" cy="571504"/>
          </a:xfrm>
          <a:prstGeom prst="downArrowCallo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i="1" dirty="0" smtClean="0">
                <a:solidFill>
                  <a:schemeClr val="tx1"/>
                </a:solidFill>
                <a:latin typeface="Arial Rounded MT Bold" pitchFamily="34" charset="0"/>
              </a:rPr>
              <a:t>Onde ele está . . .?</a:t>
            </a:r>
            <a:endParaRPr lang="pt-BR" sz="2400" i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06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1752601"/>
            <a:ext cx="7990656" cy="1829761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  <a:effectLst/>
              </a:rPr>
              <a:t>Empreendedorismo </a:t>
            </a:r>
            <a:br>
              <a:rPr lang="pt-BR" dirty="0" smtClean="0">
                <a:solidFill>
                  <a:schemeClr val="tx1"/>
                </a:solidFill>
                <a:effectLst/>
              </a:rPr>
            </a:br>
            <a:r>
              <a:rPr lang="pt-BR" dirty="0" smtClean="0">
                <a:solidFill>
                  <a:schemeClr val="tx1"/>
                </a:solidFill>
                <a:effectLst/>
              </a:rPr>
              <a:t>Social</a:t>
            </a:r>
            <a:endParaRPr lang="pt-BR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909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11" name="Fluxograma: Processo 10"/>
          <p:cNvSpPr/>
          <p:nvPr/>
        </p:nvSpPr>
        <p:spPr>
          <a:xfrm>
            <a:off x="6572264" y="0"/>
            <a:ext cx="2571736" cy="1124744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tx1"/>
                </a:solidFill>
              </a:rPr>
              <a:t>Ficha Técnica</a:t>
            </a:r>
            <a:endParaRPr lang="pt-BR" sz="3200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Diagrama 12"/>
          <p:cNvGraphicFramePr/>
          <p:nvPr/>
        </p:nvGraphicFramePr>
        <p:xfrm>
          <a:off x="642910" y="1357298"/>
          <a:ext cx="8001056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tângulo de cantos arredondados 13"/>
          <p:cNvSpPr/>
          <p:nvPr/>
        </p:nvSpPr>
        <p:spPr>
          <a:xfrm>
            <a:off x="5286380" y="5214950"/>
            <a:ext cx="3429024" cy="1214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 smtClean="0">
                <a:solidFill>
                  <a:schemeClr val="tx1"/>
                </a:solidFill>
              </a:rPr>
              <a:t>Qualquer pessoa</a:t>
            </a:r>
            <a:endParaRPr lang="pt-BR" sz="2200" b="1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428596" y="5214950"/>
            <a:ext cx="3429024" cy="1214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>
                <a:solidFill>
                  <a:schemeClr val="tx1"/>
                </a:solidFill>
              </a:rPr>
              <a:t>Defesa de grupos ou causas desassistidas ou em situação de risco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5357818" y="1500174"/>
            <a:ext cx="3429024" cy="1214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 smtClean="0">
                <a:solidFill>
                  <a:schemeClr val="tx1"/>
                </a:solidFill>
              </a:rPr>
              <a:t>Sociedade </a:t>
            </a:r>
            <a:endParaRPr lang="pt-BR" sz="2200" b="1" dirty="0">
              <a:solidFill>
                <a:schemeClr val="tx1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357158" y="1571612"/>
            <a:ext cx="3429024" cy="1214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>
                <a:solidFill>
                  <a:schemeClr val="tx1"/>
                </a:solidFill>
                <a:cs typeface="Arial" pitchFamily="34" charset="0"/>
              </a:rPr>
              <a:t>Impacto Social Positivo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6572264" cy="11247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tx1"/>
                </a:solidFill>
              </a:rPr>
              <a:t>Empreendedorismo Social</a:t>
            </a:r>
            <a:endParaRPr lang="pt-B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0" y="811154"/>
            <a:ext cx="2843808" cy="6046846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endParaRPr lang="pt-BR" sz="1800" b="1" dirty="0" smtClean="0">
              <a:latin typeface="Kristen ITC" pitchFamily="66" charset="0"/>
            </a:endParaRPr>
          </a:p>
          <a:p>
            <a:pPr algn="ctr"/>
            <a:r>
              <a:rPr lang="pt-BR" sz="2800" b="1" dirty="0" smtClean="0">
                <a:latin typeface="Kristen ITC" pitchFamily="66" charset="0"/>
              </a:rPr>
              <a:t>Você conhece a história  da</a:t>
            </a:r>
            <a:r>
              <a:rPr lang="pt-BR" sz="2800" b="1" dirty="0" smtClean="0">
                <a:latin typeface="Candara" pitchFamily="34" charset="0"/>
              </a:rPr>
              <a:t>  </a:t>
            </a:r>
            <a:r>
              <a:rPr lang="pt-BR" sz="2800" b="1" dirty="0" err="1" smtClean="0">
                <a:latin typeface="Candara" pitchFamily="34" charset="0"/>
              </a:rPr>
              <a:t>Malala</a:t>
            </a:r>
            <a:r>
              <a:rPr lang="pt-BR" sz="2800" b="1" dirty="0" smtClean="0">
                <a:latin typeface="Candara" pitchFamily="34" charset="0"/>
              </a:rPr>
              <a:t>? </a:t>
            </a:r>
            <a:endParaRPr lang="pt-BR" sz="2800" b="1" dirty="0">
              <a:latin typeface="Candara" pitchFamily="34" charset="0"/>
            </a:endParaRPr>
          </a:p>
        </p:txBody>
      </p:sp>
      <p:pic>
        <p:nvPicPr>
          <p:cNvPr id="76802" name="Picture 2" descr="http://media3.s-nbcnews.com/j/MSNBC/Components/Photo/2012/October/121008/g-cvr-121010-malala-pakistan-935a.grid-6x2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1377" y="2564904"/>
            <a:ext cx="2346518" cy="2367714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36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</a:rPr>
              <a:t>Para entender melhor o Empreendedorismo Social . . .</a:t>
            </a:r>
            <a:endParaRPr lang="pt-BR" sz="28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s2.glbimg.com/bwMxTdPCx6zgsZ1Pu3PKaiGi6Qo=/s.glbimg.com/jo/g1/f/original/2012/10/19/malala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134674"/>
            <a:ext cx="2650157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huffpost.com/gen/1371549/thumbs/o-MALALA-facebook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699" y="3753629"/>
            <a:ext cx="5589774" cy="279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1187624" y="6430780"/>
            <a:ext cx="2520280" cy="2429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2014 (17 anos)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287895" y="1013215"/>
            <a:ext cx="2520280" cy="2429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2012 (15 anos)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lhor ilusão de ótica de todos os tempos?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456" y="526368"/>
            <a:ext cx="8299761" cy="6224822"/>
          </a:xfrm>
          <a:prstGeom prst="rect">
            <a:avLst/>
          </a:prstGeom>
          <a:noFill/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37</a:t>
            </a:fld>
            <a:endParaRPr lang="pt-BR"/>
          </a:p>
        </p:txBody>
      </p:sp>
      <p:sp>
        <p:nvSpPr>
          <p:cNvPr id="2" name="Fluxograma: Conector fora de página 1"/>
          <p:cNvSpPr/>
          <p:nvPr/>
        </p:nvSpPr>
        <p:spPr>
          <a:xfrm>
            <a:off x="0" y="0"/>
            <a:ext cx="9144000" cy="526368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i="1" dirty="0" smtClean="0">
                <a:solidFill>
                  <a:schemeClr val="tx1"/>
                </a:solidFill>
              </a:rPr>
              <a:t>As aspirais estão paradas ou se movendo?</a:t>
            </a:r>
            <a:endParaRPr lang="pt-BR" sz="2200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em um Canto Diagonal 1"/>
          <p:cNvSpPr/>
          <p:nvPr/>
        </p:nvSpPr>
        <p:spPr>
          <a:xfrm>
            <a:off x="0" y="0"/>
            <a:ext cx="9144000" cy="571480"/>
          </a:xfrm>
          <a:prstGeom prst="round2Diag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i="1" dirty="0" smtClean="0"/>
              <a:t>Você já os conhece? </a:t>
            </a:r>
            <a:endParaRPr lang="pt-BR" sz="2800" i="1" dirty="0"/>
          </a:p>
        </p:txBody>
      </p:sp>
      <p:sp>
        <p:nvSpPr>
          <p:cNvPr id="9" name="Canto dobrado 8"/>
          <p:cNvSpPr/>
          <p:nvPr/>
        </p:nvSpPr>
        <p:spPr>
          <a:xfrm>
            <a:off x="500034" y="3786190"/>
            <a:ext cx="2071702" cy="428628"/>
          </a:xfrm>
          <a:prstGeom prst="foldedCorne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pPr algn="ctr"/>
            <a:r>
              <a:rPr lang="pt-BR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Thomas Suarez </a:t>
            </a:r>
            <a:endParaRPr lang="pt-B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4994" name="Picture 2" descr="https://encrypted-tbn2.gstatic.com/images?q=tbn:ANd9GcTFz1ILehtpaCXhDVmy_mhww27j2S8Ji_ujV8T4d6lHclqSyd78L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4214818"/>
            <a:ext cx="1214446" cy="1596245"/>
          </a:xfrm>
          <a:prstGeom prst="rect">
            <a:avLst/>
          </a:prstGeom>
          <a:noFill/>
        </p:spPr>
      </p:pic>
      <p:sp>
        <p:nvSpPr>
          <p:cNvPr id="11" name="Canto dobrado 10"/>
          <p:cNvSpPr/>
          <p:nvPr/>
        </p:nvSpPr>
        <p:spPr>
          <a:xfrm>
            <a:off x="642910" y="6000768"/>
            <a:ext cx="1785950" cy="428628"/>
          </a:xfrm>
          <a:prstGeom prst="foldedCorne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pPr algn="ctr"/>
            <a:r>
              <a:rPr lang="pt-BR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13 anos (2014)</a:t>
            </a:r>
            <a:endParaRPr lang="pt-BR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Canto dobrado 13"/>
          <p:cNvSpPr/>
          <p:nvPr/>
        </p:nvSpPr>
        <p:spPr>
          <a:xfrm>
            <a:off x="2643174" y="3857628"/>
            <a:ext cx="6072230" cy="2214578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pPr algn="ctr"/>
            <a:r>
              <a:rPr lang="pt-BR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Chamado pela mídia global de novo Steve Jobs. </a:t>
            </a:r>
          </a:p>
          <a:p>
            <a:pPr algn="ctr"/>
            <a:endParaRPr lang="pt-BR" sz="2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Ele iniciou criando um aplicativo que troca a cor da terra conforme acumula pontos e outro em que o cantor </a:t>
            </a:r>
            <a:r>
              <a:rPr lang="pt-BR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Justin</a:t>
            </a:r>
            <a:r>
              <a:rPr lang="pt-BR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Bieber</a:t>
            </a:r>
            <a:r>
              <a:rPr lang="pt-BR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apanha dos usuários</a:t>
            </a: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868922" y="908720"/>
            <a:ext cx="19721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Leanna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 Archer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Canto dobrado 16"/>
          <p:cNvSpPr/>
          <p:nvPr/>
        </p:nvSpPr>
        <p:spPr>
          <a:xfrm>
            <a:off x="6786578" y="2857496"/>
            <a:ext cx="1857388" cy="428628"/>
          </a:xfrm>
          <a:prstGeom prst="foldedCorne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pPr algn="ctr"/>
            <a:r>
              <a:rPr lang="pt-BR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 anos (2014)</a:t>
            </a:r>
            <a:endParaRPr lang="pt-BR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5000" name="Picture 8" descr="http://www.entrepreneurrookie.com/images/wordpress/uploads/leanna-archer-facebook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16" y="1278052"/>
            <a:ext cx="1813715" cy="1579444"/>
          </a:xfrm>
          <a:prstGeom prst="rect">
            <a:avLst/>
          </a:prstGeom>
          <a:noFill/>
        </p:spPr>
      </p:pic>
      <p:sp>
        <p:nvSpPr>
          <p:cNvPr id="18" name="Canto dobrado 17"/>
          <p:cNvSpPr/>
          <p:nvPr/>
        </p:nvSpPr>
        <p:spPr>
          <a:xfrm>
            <a:off x="214282" y="908720"/>
            <a:ext cx="6429420" cy="2071702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sz="2000" b="1" dirty="0" smtClean="0">
                <a:solidFill>
                  <a:schemeClr val="tx1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Aos nove anos, a jovem empreendedora iniciou seu negócio após percebeu que os elogios que as pessoas faziam ao seu cabelo eram uma oportunidade empresarial. Ela usava uma pomada caseira de receita familiar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3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39</a:t>
            </a:fld>
            <a:endParaRPr lang="pt-BR" dirty="0"/>
          </a:p>
        </p:txBody>
      </p:sp>
      <p:sp>
        <p:nvSpPr>
          <p:cNvPr id="9" name="Canto dobrado 8"/>
          <p:cNvSpPr/>
          <p:nvPr/>
        </p:nvSpPr>
        <p:spPr>
          <a:xfrm>
            <a:off x="1691680" y="476672"/>
            <a:ext cx="6408712" cy="5112568"/>
          </a:xfrm>
          <a:prstGeom prst="foldedCorner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3200" b="1" dirty="0" smtClean="0">
                <a:solidFill>
                  <a:srgbClr val="C00000"/>
                </a:solidFill>
              </a:rPr>
              <a:t>E A PROFISSÃO QUE VOCÊ ESCOLHEU:</a:t>
            </a:r>
          </a:p>
          <a:p>
            <a:pPr algn="ctr"/>
            <a:endParaRPr lang="pt-BR" sz="3200" b="1" dirty="0" smtClean="0">
              <a:solidFill>
                <a:schemeClr val="tx1"/>
              </a:solidFill>
            </a:endParaRPr>
          </a:p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pt-BR" sz="3200" b="1" dirty="0" smtClean="0">
                <a:solidFill>
                  <a:schemeClr val="tx1"/>
                </a:solidFill>
              </a:rPr>
              <a:t>Ela continuará </a:t>
            </a:r>
            <a:r>
              <a:rPr lang="pt-BR" sz="3200" b="1" dirty="0">
                <a:solidFill>
                  <a:schemeClr val="tx1"/>
                </a:solidFill>
              </a:rPr>
              <a:t>existindo</a:t>
            </a:r>
            <a:r>
              <a:rPr lang="pt-BR" sz="3200" b="1" dirty="0" smtClean="0">
                <a:solidFill>
                  <a:schemeClr val="tx1"/>
                </a:solidFill>
              </a:rPr>
              <a:t> nos próximos 20 anos?</a:t>
            </a:r>
          </a:p>
          <a:p>
            <a:pPr algn="ctr"/>
            <a:endParaRPr lang="pt-BR" sz="3200" b="1" dirty="0" smtClean="0">
              <a:solidFill>
                <a:schemeClr val="tx1"/>
              </a:solidFill>
            </a:endParaRPr>
          </a:p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pt-BR" sz="3200" b="1" dirty="0" smtClean="0">
                <a:solidFill>
                  <a:schemeClr val="tx1"/>
                </a:solidFill>
              </a:rPr>
              <a:t>Se existir, como ela será? </a:t>
            </a:r>
          </a:p>
          <a:p>
            <a:pPr algn="ctr"/>
            <a:r>
              <a:rPr lang="pt-BR" sz="3200" b="1" dirty="0">
                <a:solidFill>
                  <a:schemeClr val="tx1"/>
                </a:solidFill>
              </a:rPr>
              <a:t> </a:t>
            </a:r>
            <a:r>
              <a:rPr lang="pt-BR" sz="3200" b="1" dirty="0" smtClean="0">
                <a:solidFill>
                  <a:schemeClr val="tx1"/>
                </a:solidFill>
              </a:rPr>
              <a:t>   (novas tecnologias? novas competências?)</a:t>
            </a:r>
          </a:p>
          <a:p>
            <a:pPr marL="457200" indent="-457200" algn="ctr">
              <a:buFont typeface="Wingdings" panose="05000000000000000000" pitchFamily="2" charset="2"/>
              <a:buChar char="ü"/>
            </a:pPr>
            <a:endParaRPr lang="pt-BR" sz="2200" b="1" dirty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067944" y="5733256"/>
            <a:ext cx="478802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pt-BR" b="1" i="1" dirty="0"/>
              <a:t>“a melhor maneira de prever o futuro é criá-lo” (Peter Drucker)</a:t>
            </a:r>
          </a:p>
        </p:txBody>
      </p:sp>
    </p:spTree>
    <p:extLst>
      <p:ext uri="{BB962C8B-B14F-4D97-AF65-F5344CB8AC3E}">
        <p14:creationId xmlns:p14="http://schemas.microsoft.com/office/powerpoint/2010/main" val="90974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72008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pt-BR" sz="2500" b="1" i="1" dirty="0" smtClean="0">
                <a:latin typeface="Comic Sans MS" panose="030F0702030302020204" pitchFamily="66" charset="0"/>
              </a:rPr>
              <a:t>Não confie em tudo o que o seu olho vê . . .</a:t>
            </a:r>
            <a:endParaRPr lang="pt-BR" sz="2500" b="1" i="1" dirty="0">
              <a:latin typeface="Comic Sans MS" panose="030F0702030302020204" pitchFamily="66" charset="0"/>
            </a:endParaRPr>
          </a:p>
        </p:txBody>
      </p:sp>
      <p:pic>
        <p:nvPicPr>
          <p:cNvPr id="3074" name="Picture 2" descr="É um objeto impossível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36" y="1500174"/>
            <a:ext cx="4349778" cy="44486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  <a:extLst/>
        </p:spPr>
      </p:pic>
      <p:sp>
        <p:nvSpPr>
          <p:cNvPr id="10" name="CaixaDeTexto 9"/>
          <p:cNvSpPr txBox="1"/>
          <p:nvPr/>
        </p:nvSpPr>
        <p:spPr>
          <a:xfrm>
            <a:off x="3214678" y="5500702"/>
            <a:ext cx="17859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Texto explicativo em seta para a direita 6"/>
          <p:cNvSpPr/>
          <p:nvPr/>
        </p:nvSpPr>
        <p:spPr>
          <a:xfrm>
            <a:off x="785786" y="2714620"/>
            <a:ext cx="1714512" cy="2214578"/>
          </a:xfrm>
          <a:prstGeom prst="right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Quatro barras?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Texto explicativo em seta para a esquerda 7"/>
          <p:cNvSpPr/>
          <p:nvPr/>
        </p:nvSpPr>
        <p:spPr>
          <a:xfrm>
            <a:off x="6929454" y="2786058"/>
            <a:ext cx="1714512" cy="2143140"/>
          </a:xfrm>
          <a:prstGeom prst="leftArrowCallou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Três barras?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77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41865" y="2071678"/>
            <a:ext cx="3851920" cy="467831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25000" lnSpcReduction="20000"/>
          </a:bodyPr>
          <a:lstStyle/>
          <a:p>
            <a:endParaRPr lang="pt-BR" sz="2400" dirty="0" smtClean="0">
              <a:latin typeface="Kristen ITC" pitchFamily="66" charset="0"/>
            </a:endParaRPr>
          </a:p>
          <a:p>
            <a:pPr algn="ctr">
              <a:lnSpc>
                <a:spcPct val="120000"/>
              </a:lnSpc>
            </a:pPr>
            <a:r>
              <a:rPr lang="pt-BR" sz="8000" b="1" dirty="0" smtClean="0">
                <a:latin typeface="Kristen ITC" pitchFamily="66" charset="0"/>
              </a:rPr>
              <a:t>Ok, você está se achando, certo?  </a:t>
            </a:r>
          </a:p>
          <a:p>
            <a:pPr algn="ctr">
              <a:lnSpc>
                <a:spcPct val="220000"/>
              </a:lnSpc>
            </a:pPr>
            <a:r>
              <a:rPr lang="pt-BR" sz="8000" b="1" dirty="0" smtClean="0">
                <a:latin typeface="Kristen ITC" pitchFamily="66" charset="0"/>
              </a:rPr>
              <a:t>Na boa. . ., só para começar: </a:t>
            </a:r>
          </a:p>
          <a:p>
            <a:pPr algn="ctr">
              <a:lnSpc>
                <a:spcPct val="220000"/>
              </a:lnSpc>
            </a:pPr>
            <a:r>
              <a:rPr lang="pt-BR" sz="8000" b="1" dirty="0" smtClean="0">
                <a:latin typeface="Kristen ITC" pitchFamily="66" charset="0"/>
              </a:rPr>
              <a:t>não importa que você tenha acabado de comprá-lo:  esteja certo</a:t>
            </a:r>
            <a:r>
              <a:rPr lang="pt-BR" sz="8000" dirty="0" smtClean="0">
                <a:latin typeface="Kristen ITC" pitchFamily="66" charset="0"/>
              </a:rPr>
              <a:t>, </a:t>
            </a:r>
            <a:r>
              <a:rPr lang="pt-BR" sz="9600" b="1" u="sng" dirty="0" smtClean="0">
                <a:latin typeface="Kristen ITC" pitchFamily="66" charset="0"/>
              </a:rPr>
              <a:t>seu celular já está ultrapassado </a:t>
            </a:r>
            <a:r>
              <a:rPr lang="pt-BR" sz="8000" b="1" dirty="0" smtClean="0">
                <a:latin typeface="Kristen ITC" pitchFamily="66" charset="0"/>
              </a:rPr>
              <a:t>! </a:t>
            </a:r>
            <a:endParaRPr lang="pt-BR" sz="8000" b="1" dirty="0">
              <a:latin typeface="Kristen ITC" pitchFamily="66" charset="0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40</a:t>
            </a:fld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915597" y="836712"/>
            <a:ext cx="4104456" cy="117833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>
                <a:solidFill>
                  <a:schemeClr val="tx1"/>
                </a:solidFill>
                <a:latin typeface="Kristen ITC" pitchFamily="66" charset="0"/>
              </a:rPr>
              <a:t>Quando jovens, seus avós não conheciam o </a:t>
            </a:r>
            <a:r>
              <a:rPr lang="pt-BR" sz="2200" b="1" dirty="0" smtClean="0">
                <a:solidFill>
                  <a:schemeClr val="tx1"/>
                </a:solidFill>
                <a:latin typeface="Kristen ITC" pitchFamily="66" charset="0"/>
              </a:rPr>
              <a:t>celular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6" name="Fluxograma: Documento 5"/>
          <p:cNvSpPr/>
          <p:nvPr/>
        </p:nvSpPr>
        <p:spPr>
          <a:xfrm>
            <a:off x="164834" y="1556792"/>
            <a:ext cx="4623190" cy="4536504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accent1">
                  <a:lumMod val="75000"/>
                </a:schemeClr>
              </a:solidFill>
              <a:latin typeface="Kristen ITC" pitchFamily="66" charset="0"/>
            </a:endParaRPr>
          </a:p>
          <a:p>
            <a:pPr algn="ctr"/>
            <a:endParaRPr lang="pt-BR" b="1" dirty="0">
              <a:solidFill>
                <a:schemeClr val="accent1">
                  <a:lumMod val="75000"/>
                </a:schemeClr>
              </a:solidFill>
              <a:latin typeface="Kristen ITC" pitchFamily="66" charset="0"/>
            </a:endParaRPr>
          </a:p>
          <a:p>
            <a:pPr algn="ctr"/>
            <a:endParaRPr lang="pt-BR" sz="2200" b="1" dirty="0" smtClean="0">
              <a:solidFill>
                <a:schemeClr val="accent1">
                  <a:lumMod val="75000"/>
                </a:schemeClr>
              </a:solidFill>
              <a:latin typeface="Kristen ITC" pitchFamily="66" charset="0"/>
            </a:endParaRPr>
          </a:p>
          <a:p>
            <a:pPr algn="ctr"/>
            <a:r>
              <a:rPr lang="pt-BR" sz="2200" b="1" dirty="0" smtClean="0">
                <a:solidFill>
                  <a:schemeClr val="tx1"/>
                </a:solidFill>
                <a:latin typeface="Kristen ITC" pitchFamily="66" charset="0"/>
              </a:rPr>
              <a:t>Quando jovens, seus pais não tinham a menor ideia do significado de “</a:t>
            </a:r>
            <a:r>
              <a:rPr lang="pt-BR" sz="2200" b="1" dirty="0" err="1" smtClean="0">
                <a:solidFill>
                  <a:schemeClr val="tx1"/>
                </a:solidFill>
                <a:latin typeface="Iskoola Pota" pitchFamily="34" charset="0"/>
                <a:cs typeface="Iskoola Pota" pitchFamily="34" charset="0"/>
              </a:rPr>
              <a:t>retuitar</a:t>
            </a:r>
            <a:r>
              <a:rPr lang="pt-BR" sz="2200" b="1" dirty="0" smtClean="0">
                <a:solidFill>
                  <a:schemeClr val="tx1"/>
                </a:solidFill>
                <a:latin typeface="Kristen ITC" pitchFamily="66" charset="0"/>
              </a:rPr>
              <a:t>”. </a:t>
            </a:r>
          </a:p>
          <a:p>
            <a:pPr algn="ctr"/>
            <a:endParaRPr lang="pt-BR" sz="2200" b="1" dirty="0">
              <a:solidFill>
                <a:schemeClr val="tx1"/>
              </a:solidFill>
              <a:latin typeface="Kristen ITC" pitchFamily="66" charset="0"/>
            </a:endParaRPr>
          </a:p>
          <a:p>
            <a:pPr algn="ctr"/>
            <a:r>
              <a:rPr lang="pt-BR" sz="2200" b="1" dirty="0" smtClean="0">
                <a:solidFill>
                  <a:schemeClr val="tx1"/>
                </a:solidFill>
                <a:latin typeface="Kristen ITC" pitchFamily="66" charset="0"/>
              </a:rPr>
              <a:t>Para eles, “status”, “postagem” e “curtida” </a:t>
            </a:r>
            <a:r>
              <a:rPr lang="pt-BR" sz="2200" b="1" dirty="0">
                <a:solidFill>
                  <a:schemeClr val="tx1"/>
                </a:solidFill>
                <a:latin typeface="Kristen ITC" pitchFamily="66" charset="0"/>
              </a:rPr>
              <a:t>tinham outro </a:t>
            </a:r>
            <a:r>
              <a:rPr lang="pt-BR" sz="2000" b="1" dirty="0">
                <a:solidFill>
                  <a:schemeClr val="tx1"/>
                </a:solidFill>
                <a:latin typeface="Kristen ITC" pitchFamily="66" charset="0"/>
              </a:rPr>
              <a:t>significado  que passava  mu i </a:t>
            </a:r>
            <a:r>
              <a:rPr lang="pt-BR" sz="2000" b="1" dirty="0" err="1">
                <a:solidFill>
                  <a:schemeClr val="tx1"/>
                </a:solidFill>
                <a:latin typeface="Kristen ITC" pitchFamily="66" charset="0"/>
              </a:rPr>
              <a:t>i</a:t>
            </a:r>
            <a:r>
              <a:rPr lang="pt-BR" sz="2000" b="1" dirty="0">
                <a:solidFill>
                  <a:schemeClr val="tx1"/>
                </a:solidFill>
                <a:latin typeface="Kristen ITC" pitchFamily="66" charset="0"/>
              </a:rPr>
              <a:t> t o </a:t>
            </a:r>
            <a:r>
              <a:rPr lang="pt-BR" sz="2200" b="1" dirty="0">
                <a:solidFill>
                  <a:schemeClr val="tx1"/>
                </a:solidFill>
                <a:latin typeface="Kristen ITC" pitchFamily="66" charset="0"/>
              </a:rPr>
              <a:t>longe do Face (que, por sinal, ainda não existia)</a:t>
            </a:r>
          </a:p>
          <a:p>
            <a:pPr algn="ctr"/>
            <a:endParaRPr lang="pt-BR" dirty="0"/>
          </a:p>
        </p:txBody>
      </p:sp>
      <p:sp>
        <p:nvSpPr>
          <p:cNvPr id="7" name="Texto explicativo em seta para baixo 6"/>
          <p:cNvSpPr/>
          <p:nvPr/>
        </p:nvSpPr>
        <p:spPr>
          <a:xfrm>
            <a:off x="0" y="0"/>
            <a:ext cx="9144000" cy="1071546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Kristen ITC" pitchFamily="66" charset="0"/>
              </a:rPr>
              <a:t>Pare ai onde você está e pense um pouco: </a:t>
            </a:r>
          </a:p>
        </p:txBody>
      </p:sp>
      <p:sp>
        <p:nvSpPr>
          <p:cNvPr id="8" name="Seta em curva para a direita 7"/>
          <p:cNvSpPr/>
          <p:nvPr/>
        </p:nvSpPr>
        <p:spPr>
          <a:xfrm rot="4344329">
            <a:off x="4270293" y="1144740"/>
            <a:ext cx="576064" cy="936104"/>
          </a:xfrm>
          <a:prstGeom prst="curv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Seta em curva para a direita 9"/>
          <p:cNvSpPr/>
          <p:nvPr/>
        </p:nvSpPr>
        <p:spPr>
          <a:xfrm rot="15913608">
            <a:off x="4559631" y="4710359"/>
            <a:ext cx="576064" cy="791887"/>
          </a:xfrm>
          <a:prstGeom prst="curved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5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257544" cy="727058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2200" dirty="0" smtClean="0">
                <a:latin typeface="Candara" pitchFamily="34" charset="0"/>
              </a:rPr>
              <a:t>Muitos desafios, enormes possibilidades . . 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86182" y="273051"/>
            <a:ext cx="5072098" cy="512743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pt-BR" sz="2400" b="1" dirty="0" err="1" smtClean="0">
                <a:latin typeface="Kristen ITC" pitchFamily="66" charset="0"/>
              </a:rPr>
              <a:t>Quiz</a:t>
            </a:r>
            <a:r>
              <a:rPr lang="pt-BR" sz="2400" b="1" dirty="0" smtClean="0">
                <a:latin typeface="Kristen ITC" pitchFamily="66" charset="0"/>
              </a:rPr>
              <a:t>: “Você se considera antenado?” </a:t>
            </a:r>
            <a:endParaRPr lang="pt-BR" sz="2400" b="1" dirty="0">
              <a:latin typeface="Kristen ITC" pitchFamily="66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699792" y="1916832"/>
            <a:ext cx="3672408" cy="33695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3600" b="1" dirty="0" smtClean="0">
                <a:solidFill>
                  <a:schemeClr val="tx1"/>
                </a:solidFill>
                <a:latin typeface="Agency FB" pitchFamily="34" charset="0"/>
              </a:rPr>
              <a:t>Qual o profissional que  será mais procurado nos próximos anos? </a:t>
            </a:r>
            <a:endParaRPr lang="pt-BR" sz="3600" b="1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1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257544" cy="727058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2200" dirty="0" smtClean="0">
                <a:latin typeface="Candara" pitchFamily="34" charset="0"/>
              </a:rPr>
              <a:t>Muitos desafios, enormes possibilidades . . 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86182" y="273051"/>
            <a:ext cx="5072098" cy="512743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pt-BR" sz="2400" b="1" dirty="0" err="1" smtClean="0">
                <a:latin typeface="Kristen ITC" pitchFamily="66" charset="0"/>
              </a:rPr>
              <a:t>Quiz</a:t>
            </a:r>
            <a:r>
              <a:rPr lang="pt-BR" sz="2400" b="1" dirty="0" smtClean="0">
                <a:latin typeface="Kristen ITC" pitchFamily="66" charset="0"/>
              </a:rPr>
              <a:t>: “Você se considera antenado?” </a:t>
            </a:r>
            <a:endParaRPr lang="pt-BR" sz="2400" b="1" dirty="0">
              <a:latin typeface="Kristen ITC" pitchFamily="66" charset="0"/>
            </a:endParaRPr>
          </a:p>
        </p:txBody>
      </p:sp>
      <p:sp>
        <p:nvSpPr>
          <p:cNvPr id="9" name="Texto explicativo em elipse 8"/>
          <p:cNvSpPr/>
          <p:nvPr/>
        </p:nvSpPr>
        <p:spPr>
          <a:xfrm>
            <a:off x="2051720" y="2060848"/>
            <a:ext cx="5173176" cy="3218700"/>
          </a:xfrm>
          <a:prstGeom prst="wedgeEllipseCallout">
            <a:avLst>
              <a:gd name="adj1" fmla="val 61532"/>
              <a:gd name="adj2" fmla="val -5276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tx1"/>
                </a:solidFill>
              </a:rPr>
              <a:t>Aquele que estiver disposto a se reinventar !</a:t>
            </a:r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1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257544" cy="727058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2200" dirty="0" smtClean="0">
                <a:latin typeface="Candara" pitchFamily="34" charset="0"/>
              </a:rPr>
              <a:t>Muitos desafios, enormes possibilidades . . 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86182" y="273051"/>
            <a:ext cx="5072098" cy="512743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pt-BR" sz="2400" b="1" dirty="0" err="1" smtClean="0">
                <a:latin typeface="Kristen ITC" pitchFamily="66" charset="0"/>
              </a:rPr>
              <a:t>Quiz</a:t>
            </a:r>
            <a:r>
              <a:rPr lang="pt-BR" sz="2400" b="1" dirty="0" smtClean="0">
                <a:latin typeface="Kristen ITC" pitchFamily="66" charset="0"/>
              </a:rPr>
              <a:t>: “Você se considera antenado?” </a:t>
            </a:r>
            <a:endParaRPr lang="pt-BR" sz="2400" b="1" dirty="0">
              <a:latin typeface="Kristen ITC" pitchFamily="66" charset="0"/>
            </a:endParaRPr>
          </a:p>
        </p:txBody>
      </p:sp>
      <p:sp>
        <p:nvSpPr>
          <p:cNvPr id="10" name="Arredondar Retângulo em um Canto Diagonal 9"/>
          <p:cNvSpPr/>
          <p:nvPr/>
        </p:nvSpPr>
        <p:spPr>
          <a:xfrm>
            <a:off x="2267744" y="1916832"/>
            <a:ext cx="4392488" cy="3024336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tx1"/>
                </a:solidFill>
              </a:rPr>
              <a:t>Em vinte anos, qual será a plataforma que os celulares  estarão usando? </a:t>
            </a:r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72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257544" cy="727058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2200" dirty="0" smtClean="0">
                <a:latin typeface="Candara" pitchFamily="34" charset="0"/>
              </a:rPr>
              <a:t>Muitos desafios, enormes possibilidades . . 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86182" y="273051"/>
            <a:ext cx="5072098" cy="512743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pt-BR" sz="2400" b="1" dirty="0" err="1" smtClean="0">
                <a:latin typeface="Kristen ITC" pitchFamily="66" charset="0"/>
              </a:rPr>
              <a:t>Quiz</a:t>
            </a:r>
            <a:r>
              <a:rPr lang="pt-BR" sz="2400" b="1" dirty="0" smtClean="0">
                <a:latin typeface="Kristen ITC" pitchFamily="66" charset="0"/>
              </a:rPr>
              <a:t>: “Você se considera antenado?” </a:t>
            </a:r>
            <a:endParaRPr lang="pt-BR" sz="2400" b="1" dirty="0">
              <a:latin typeface="Kristen ITC" pitchFamily="66" charset="0"/>
            </a:endParaRPr>
          </a:p>
        </p:txBody>
      </p:sp>
      <p:sp>
        <p:nvSpPr>
          <p:cNvPr id="6" name="Texto explicativo em forma de nuvem 5"/>
          <p:cNvSpPr/>
          <p:nvPr/>
        </p:nvSpPr>
        <p:spPr>
          <a:xfrm>
            <a:off x="2339752" y="1481051"/>
            <a:ext cx="5357850" cy="3714776"/>
          </a:xfrm>
          <a:prstGeom prst="cloudCallout">
            <a:avLst>
              <a:gd name="adj1" fmla="val -80922"/>
              <a:gd name="adj2" fmla="val 3910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Quem foi que   te disse que haverá celular daqui a vinte anos???</a:t>
            </a:r>
            <a:endParaRPr lang="pt-BR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52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59632" y="2852936"/>
            <a:ext cx="6696744" cy="14927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3200" b="1" i="1" dirty="0"/>
              <a:t>E a “Saga de </a:t>
            </a:r>
            <a:r>
              <a:rPr lang="pt-BR" sz="3200" b="1" i="1" dirty="0" err="1"/>
              <a:t>Filermino</a:t>
            </a:r>
            <a:r>
              <a:rPr lang="pt-BR" sz="3200" b="1" i="1" dirty="0"/>
              <a:t> e </a:t>
            </a:r>
            <a:r>
              <a:rPr lang="pt-BR" sz="3200" b="1" i="1" dirty="0" err="1"/>
              <a:t>Dromélia</a:t>
            </a:r>
            <a:r>
              <a:rPr lang="pt-BR" sz="3200" b="1" i="1" dirty="0"/>
              <a:t>”, como vai terminar?</a:t>
            </a:r>
          </a:p>
          <a:p>
            <a:pPr algn="ctr"/>
            <a:endParaRPr lang="pt-BR" sz="27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45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54771" y="908720"/>
            <a:ext cx="8424935" cy="1974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30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 tocada que vai levando, </a:t>
            </a:r>
            <a:r>
              <a:rPr lang="pt-BR" sz="3000" b="1" dirty="0" err="1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Filermino</a:t>
            </a:r>
            <a:r>
              <a:rPr lang="pt-BR" sz="30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vai acabar sendo demitido ou se anulando para permanecer empregado</a:t>
            </a:r>
            <a:endParaRPr lang="pt-BR" sz="3000" b="1" dirty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46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54771" y="3573016"/>
            <a:ext cx="8424935" cy="2365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400" b="1" dirty="0"/>
              <a:t>Caso nada seja feito, </a:t>
            </a:r>
            <a:r>
              <a:rPr lang="pt-BR" sz="3400" b="1" dirty="0" err="1" smtClean="0"/>
              <a:t>Dromélia</a:t>
            </a:r>
            <a:r>
              <a:rPr lang="pt-BR" sz="3400" b="1" dirty="0" smtClean="0"/>
              <a:t> </a:t>
            </a:r>
            <a:r>
              <a:rPr lang="pt-BR" sz="3400" b="1" dirty="0"/>
              <a:t>terá que </a:t>
            </a:r>
            <a:r>
              <a:rPr lang="pt-BR" sz="3400" b="1" dirty="0" smtClean="0"/>
              <a:t>fechar </a:t>
            </a:r>
            <a:r>
              <a:rPr lang="pt-BR" sz="3400" b="1" dirty="0"/>
              <a:t>o consultório , vender seus equipamentos e buscar outra fonte de renda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0" y="3789040"/>
            <a:ext cx="91440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0" y="0"/>
            <a:ext cx="914400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47</a:t>
            </a:fld>
            <a:endParaRPr lang="pt-BR" dirty="0"/>
          </a:p>
        </p:txBody>
      </p:sp>
      <p:sp>
        <p:nvSpPr>
          <p:cNvPr id="18" name="Canto dobrado 17"/>
          <p:cNvSpPr/>
          <p:nvPr/>
        </p:nvSpPr>
        <p:spPr>
          <a:xfrm>
            <a:off x="2013996" y="1922336"/>
            <a:ext cx="3435294" cy="1143008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 smtClean="0">
                <a:solidFill>
                  <a:schemeClr val="tx1"/>
                </a:solidFill>
              </a:rPr>
              <a:t>Estabelecer suas “marcas profissionais”</a:t>
            </a:r>
          </a:p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20" name="Canto dobrado 19"/>
          <p:cNvSpPr/>
          <p:nvPr/>
        </p:nvSpPr>
        <p:spPr>
          <a:xfrm>
            <a:off x="5818166" y="1922336"/>
            <a:ext cx="2857520" cy="1024072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2200" b="1" dirty="0" smtClean="0">
                <a:solidFill>
                  <a:schemeClr val="tx1"/>
                </a:solidFill>
              </a:rPr>
              <a:t>Ser </a:t>
            </a:r>
            <a:r>
              <a:rPr lang="pt-BR" sz="2200" b="1" dirty="0" err="1" smtClean="0">
                <a:solidFill>
                  <a:schemeClr val="tx1"/>
                </a:solidFill>
              </a:rPr>
              <a:t>resiliente</a:t>
            </a:r>
            <a:r>
              <a:rPr lang="pt-BR" sz="2200" b="1" dirty="0" smtClean="0">
                <a:solidFill>
                  <a:schemeClr val="tx1"/>
                </a:solidFill>
              </a:rPr>
              <a:t> evitando  a arrogância </a:t>
            </a:r>
            <a:r>
              <a:rPr lang="pt-BR" sz="1600" b="1" dirty="0" smtClean="0">
                <a:solidFill>
                  <a:schemeClr val="tx1"/>
                </a:solidFill>
              </a:rPr>
              <a:t>(4)</a:t>
            </a:r>
          </a:p>
          <a:p>
            <a:pPr algn="ctr"/>
            <a:endParaRPr lang="pt-BR" sz="2000" b="1" dirty="0" smtClean="0">
              <a:solidFill>
                <a:schemeClr val="tx1"/>
              </a:solidFill>
            </a:endParaRPr>
          </a:p>
        </p:txBody>
      </p:sp>
      <p:sp>
        <p:nvSpPr>
          <p:cNvPr id="24" name="Canto dobrado 23"/>
          <p:cNvSpPr/>
          <p:nvPr/>
        </p:nvSpPr>
        <p:spPr>
          <a:xfrm>
            <a:off x="5627108" y="407512"/>
            <a:ext cx="3179616" cy="1071570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 smtClean="0">
              <a:solidFill>
                <a:schemeClr val="tx1"/>
              </a:solidFill>
            </a:endParaRPr>
          </a:p>
          <a:p>
            <a:pPr algn="ctr"/>
            <a:endParaRPr lang="pt-BR" sz="2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2200" b="1" dirty="0" smtClean="0">
                <a:solidFill>
                  <a:schemeClr val="tx1"/>
                </a:solidFill>
              </a:rPr>
              <a:t>Identificar os objetivos estratégicos da empresa </a:t>
            </a:r>
          </a:p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(2)</a:t>
            </a:r>
          </a:p>
          <a:p>
            <a:pPr algn="ctr"/>
            <a:endParaRPr lang="pt-BR" sz="2000" b="1" dirty="0" smtClean="0">
              <a:solidFill>
                <a:schemeClr val="tx1"/>
              </a:solidFill>
            </a:endParaRPr>
          </a:p>
        </p:txBody>
      </p:sp>
      <p:sp>
        <p:nvSpPr>
          <p:cNvPr id="6" name="Fluxograma: Conector fora de página 5"/>
          <p:cNvSpPr/>
          <p:nvPr/>
        </p:nvSpPr>
        <p:spPr>
          <a:xfrm rot="16200000">
            <a:off x="-576587" y="576587"/>
            <a:ext cx="3068960" cy="1915786"/>
          </a:xfrm>
          <a:prstGeom prst="flowChartOffpageConnector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lnSpc>
                <a:spcPct val="150000"/>
              </a:lnSpc>
            </a:pPr>
            <a:r>
              <a:rPr lang="pt-BR" sz="2800" b="1" dirty="0" smtClean="0">
                <a:solidFill>
                  <a:schemeClr val="tx1"/>
                </a:solidFill>
              </a:rPr>
              <a:t>O que </a:t>
            </a:r>
            <a:r>
              <a:rPr lang="pt-BR" sz="2800" b="1" dirty="0" err="1" smtClean="0">
                <a:solidFill>
                  <a:schemeClr val="tx1"/>
                </a:solidFill>
              </a:rPr>
              <a:t>Filermino</a:t>
            </a:r>
            <a:r>
              <a:rPr lang="pt-BR" sz="2800" b="1" dirty="0" smtClean="0">
                <a:solidFill>
                  <a:schemeClr val="tx1"/>
                </a:solidFill>
              </a:rPr>
              <a:t> pode fazer?</a:t>
            </a:r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30" name="Canto dobrado 29"/>
          <p:cNvSpPr/>
          <p:nvPr/>
        </p:nvSpPr>
        <p:spPr>
          <a:xfrm>
            <a:off x="2013995" y="407512"/>
            <a:ext cx="3503597" cy="1071570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2200" b="1" dirty="0" smtClean="0">
                <a:solidFill>
                  <a:schemeClr val="tx1"/>
                </a:solidFill>
              </a:rPr>
              <a:t>Definir o seu foco</a:t>
            </a:r>
          </a:p>
          <a:p>
            <a:pPr algn="ctr"/>
            <a:r>
              <a:rPr lang="pt-BR" sz="2200" b="1" dirty="0" smtClean="0">
                <a:solidFill>
                  <a:schemeClr val="tx1"/>
                </a:solidFill>
              </a:rPr>
              <a:t>pessoa</a:t>
            </a:r>
            <a:r>
              <a:rPr lang="pt-BR" sz="2000" b="1" dirty="0" smtClean="0">
                <a:solidFill>
                  <a:schemeClr val="tx1"/>
                </a:solidFill>
              </a:rPr>
              <a:t>l</a:t>
            </a:r>
            <a:r>
              <a:rPr lang="pt-BR" sz="1600" b="1" dirty="0" smtClean="0">
                <a:solidFill>
                  <a:schemeClr val="tx1"/>
                </a:solidFill>
              </a:rPr>
              <a:t> (1)</a:t>
            </a:r>
          </a:p>
        </p:txBody>
      </p:sp>
      <p:sp>
        <p:nvSpPr>
          <p:cNvPr id="12" name="Fluxograma: Conector fora de página 11"/>
          <p:cNvSpPr/>
          <p:nvPr/>
        </p:nvSpPr>
        <p:spPr>
          <a:xfrm rot="16200000">
            <a:off x="-495788" y="4446422"/>
            <a:ext cx="2907366" cy="1915789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>
              <a:lnSpc>
                <a:spcPct val="150000"/>
              </a:lnSpc>
            </a:pPr>
            <a:r>
              <a:rPr lang="pt-BR" sz="2800" b="1" dirty="0" smtClean="0">
                <a:solidFill>
                  <a:schemeClr val="tx1"/>
                </a:solidFill>
              </a:rPr>
              <a:t>O que </a:t>
            </a:r>
            <a:r>
              <a:rPr lang="pt-BR" sz="2800" b="1" dirty="0" err="1" smtClean="0">
                <a:solidFill>
                  <a:schemeClr val="tx1"/>
                </a:solidFill>
              </a:rPr>
              <a:t>Dromélia</a:t>
            </a:r>
            <a:r>
              <a:rPr lang="pt-BR" sz="2800" b="1" dirty="0" smtClean="0">
                <a:solidFill>
                  <a:schemeClr val="tx1"/>
                </a:solidFill>
              </a:rPr>
              <a:t> pode fazer?</a:t>
            </a:r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982020" y="3935065"/>
            <a:ext cx="3467270" cy="27699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b="1" dirty="0"/>
              <a:t>SE </a:t>
            </a:r>
            <a:r>
              <a:rPr lang="pt-BR" sz="2000" b="1" dirty="0" smtClean="0"/>
              <a:t>DIFERENCIAR</a:t>
            </a:r>
            <a:endParaRPr lang="pt-BR" sz="20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b="1" i="1" dirty="0"/>
              <a:t>“</a:t>
            </a:r>
            <a:r>
              <a:rPr lang="pt-BR" sz="1900" b="1" i="1" dirty="0"/>
              <a:t>Dentista Sem Dor”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900" b="1" i="1" dirty="0"/>
              <a:t>Substituir o medo por uma experiência agradável</a:t>
            </a:r>
          </a:p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900" b="1" i="1" dirty="0"/>
              <a:t>Atender em dias e em horários   </a:t>
            </a:r>
            <a:r>
              <a:rPr lang="pt-BR" sz="1900" b="1" i="1" dirty="0" smtClean="0"/>
              <a:t>alternativos </a:t>
            </a:r>
            <a:r>
              <a:rPr lang="pt-BR" sz="1600" b="1" dirty="0" smtClean="0"/>
              <a:t>(5)</a:t>
            </a:r>
            <a:endParaRPr lang="pt-BR" sz="1900" b="1" i="1" dirty="0"/>
          </a:p>
        </p:txBody>
      </p:sp>
      <p:sp>
        <p:nvSpPr>
          <p:cNvPr id="8" name="Retângulo 7"/>
          <p:cNvSpPr/>
          <p:nvPr/>
        </p:nvSpPr>
        <p:spPr>
          <a:xfrm>
            <a:off x="5487474" y="4123577"/>
            <a:ext cx="3518904" cy="2392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b="1" dirty="0"/>
              <a:t>INVESTIR EM INOVAÇÃO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900" b="1" dirty="0"/>
              <a:t>Substituir a “broca” pelo laser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900" b="1" dirty="0" smtClean="0"/>
              <a:t> Fazer Promoções</a:t>
            </a:r>
            <a:r>
              <a:rPr lang="pt-BR" sz="1900" b="1" dirty="0"/>
              <a:t>: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pt-BR" sz="1900" b="1" dirty="0"/>
              <a:t>“pacote família”</a:t>
            </a:r>
          </a:p>
          <a:p>
            <a:pPr marL="457200" indent="-457200" algn="r">
              <a:buFont typeface="+mj-lt"/>
              <a:buAutoNum type="alphaLcParenR"/>
            </a:pPr>
            <a:r>
              <a:rPr lang="pt-BR" sz="1900" b="1" dirty="0"/>
              <a:t>“</a:t>
            </a:r>
            <a:r>
              <a:rPr lang="pt-BR" sz="1900" b="1" dirty="0" smtClean="0"/>
              <a:t>manutenção programada” </a:t>
            </a:r>
            <a:r>
              <a:rPr lang="pt-BR" sz="1500" b="1" dirty="0" smtClean="0"/>
              <a:t>(6) </a:t>
            </a:r>
            <a:endParaRPr lang="pt-BR" sz="1500" b="1" dirty="0"/>
          </a:p>
        </p:txBody>
      </p:sp>
    </p:spTree>
    <p:extLst>
      <p:ext uri="{BB962C8B-B14F-4D97-AF65-F5344CB8AC3E}">
        <p14:creationId xmlns:p14="http://schemas.microsoft.com/office/powerpoint/2010/main" val="413955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edondar Retângulo em um Canto Diagonal 12"/>
          <p:cNvSpPr/>
          <p:nvPr/>
        </p:nvSpPr>
        <p:spPr>
          <a:xfrm>
            <a:off x="1691680" y="1484784"/>
            <a:ext cx="7022584" cy="792088"/>
          </a:xfrm>
          <a:prstGeom prst="round2Diag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</a:rPr>
              <a:t>“Não errar!</a:t>
            </a:r>
            <a:r>
              <a:rPr lang="pt-BR" sz="2800" dirty="0" smtClean="0">
                <a:solidFill>
                  <a:schemeClr val="tx1"/>
                </a:solidFill>
              </a:rPr>
              <a:t>”  </a:t>
            </a:r>
          </a:p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Lindo . . . mas não é humano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4" name="Arredondar Retângulo em um Canto Diagonal 13"/>
          <p:cNvSpPr/>
          <p:nvPr/>
        </p:nvSpPr>
        <p:spPr>
          <a:xfrm>
            <a:off x="2071670" y="2500306"/>
            <a:ext cx="6590536" cy="90038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</a:rPr>
              <a:t>“Aprender com seus próprios erros!</a:t>
            </a:r>
            <a:r>
              <a:rPr lang="pt-BR" sz="2800" dirty="0" smtClean="0">
                <a:solidFill>
                  <a:schemeClr val="tx1"/>
                </a:solidFill>
              </a:rPr>
              <a:t>” </a:t>
            </a:r>
          </a:p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Doe mais 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5" name="Arredondar Retângulo em um Canto Diagonal 14"/>
          <p:cNvSpPr/>
          <p:nvPr/>
        </p:nvSpPr>
        <p:spPr>
          <a:xfrm>
            <a:off x="2000232" y="3714752"/>
            <a:ext cx="6878568" cy="950679"/>
          </a:xfrm>
          <a:prstGeom prst="round2DiagRect">
            <a:avLst/>
          </a:prstGeom>
          <a:solidFill>
            <a:srgbClr val="B9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</a:rPr>
              <a:t>“Aprender com os erros dos outros!</a:t>
            </a:r>
            <a:r>
              <a:rPr lang="pt-BR" sz="2800" dirty="0" smtClean="0">
                <a:solidFill>
                  <a:schemeClr val="tx1"/>
                </a:solidFill>
              </a:rPr>
              <a:t>” </a:t>
            </a:r>
          </a:p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É mais barato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48</a:t>
            </a:fld>
            <a:endParaRPr lang="pt-BR" dirty="0"/>
          </a:p>
        </p:txBody>
      </p:sp>
      <p:sp>
        <p:nvSpPr>
          <p:cNvPr id="3" name="Pentágono 2"/>
          <p:cNvSpPr/>
          <p:nvPr/>
        </p:nvSpPr>
        <p:spPr>
          <a:xfrm>
            <a:off x="0" y="1124744"/>
            <a:ext cx="1979712" cy="5733256"/>
          </a:xfrm>
          <a:prstGeom prst="homePlate">
            <a:avLst>
              <a:gd name="adj" fmla="val 4830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00" b="1" dirty="0">
              <a:solidFill>
                <a:srgbClr val="C0000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2800" b="1" dirty="0" err="1" smtClean="0">
                <a:solidFill>
                  <a:schemeClr val="tx1"/>
                </a:solidFill>
              </a:rPr>
              <a:t>Filermino</a:t>
            </a:r>
            <a:r>
              <a:rPr lang="pt-BR" sz="2800" b="1" dirty="0" smtClean="0">
                <a:solidFill>
                  <a:schemeClr val="tx1"/>
                </a:solidFill>
              </a:rPr>
              <a:t> </a:t>
            </a:r>
            <a:r>
              <a:rPr lang="pt-BR" sz="2800" b="1" dirty="0">
                <a:solidFill>
                  <a:schemeClr val="tx1"/>
                </a:solidFill>
              </a:rPr>
              <a:t>e </a:t>
            </a:r>
            <a:r>
              <a:rPr lang="pt-BR" sz="2800" b="1" dirty="0" err="1">
                <a:solidFill>
                  <a:schemeClr val="tx1"/>
                </a:solidFill>
              </a:rPr>
              <a:t>Dromélia</a:t>
            </a:r>
            <a:r>
              <a:rPr lang="pt-BR" sz="2800" b="1" dirty="0">
                <a:solidFill>
                  <a:schemeClr val="tx1"/>
                </a:solidFill>
              </a:rPr>
              <a:t>:  </a:t>
            </a:r>
            <a:endParaRPr lang="pt-BR" sz="28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4000" b="1" i="1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Só ficção ou uma triste </a:t>
            </a:r>
            <a:r>
              <a:rPr lang="pt-BR" sz="4000" b="1" i="1" dirty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realidade? </a:t>
            </a:r>
            <a:endParaRPr lang="pt-BR" sz="4000" i="1" dirty="0">
              <a:solidFill>
                <a:schemeClr val="tx1"/>
              </a:solidFill>
              <a:latin typeface="Aparajita" pitchFamily="34" charset="0"/>
              <a:cs typeface="Aparajita" pitchFamily="34" charset="0"/>
            </a:endParaRPr>
          </a:p>
          <a:p>
            <a:pPr algn="ctr"/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6135" y="3789040"/>
            <a:ext cx="194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C00000"/>
                </a:solidFill>
              </a:rPr>
              <a:t>LEMBRE-SE:</a:t>
            </a:r>
            <a:endParaRPr lang="pt-BR" sz="2800" b="1" dirty="0">
              <a:solidFill>
                <a:srgbClr val="C00000"/>
              </a:solidFill>
            </a:endParaRPr>
          </a:p>
        </p:txBody>
      </p:sp>
      <p:sp>
        <p:nvSpPr>
          <p:cNvPr id="11" name="Ondulado duplo 10"/>
          <p:cNvSpPr/>
          <p:nvPr/>
        </p:nvSpPr>
        <p:spPr>
          <a:xfrm>
            <a:off x="2143108" y="5000636"/>
            <a:ext cx="6500858" cy="1571636"/>
          </a:xfrm>
          <a:prstGeom prst="doubleWav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/>
          </a:p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Castelos são projetos feitos para durar.  </a:t>
            </a:r>
          </a:p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O da sua vida, você está construindo sobre a areia ou sobre a Rocha?</a:t>
            </a:r>
          </a:p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85786" y="1785926"/>
            <a:ext cx="8001056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 smtClean="0">
                <a:latin typeface="Arial" pitchFamily="34" charset="0"/>
                <a:cs typeface="Arial" pitchFamily="34" charset="0"/>
              </a:rPr>
              <a:t>Empresário(a) e Empreendedor(a) </a:t>
            </a:r>
          </a:p>
          <a:p>
            <a:pPr algn="ctr"/>
            <a:r>
              <a:rPr lang="pt-BR" sz="2500" b="1" dirty="0" smtClean="0">
                <a:latin typeface="Arial" pitchFamily="34" charset="0"/>
                <a:cs typeface="Arial" pitchFamily="34" charset="0"/>
              </a:rPr>
              <a:t>são sinônimos?</a:t>
            </a:r>
            <a:endParaRPr lang="pt-BR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071538" y="3286124"/>
            <a:ext cx="7215238" cy="12464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 smtClean="0">
                <a:latin typeface="Candara" pitchFamily="34" charset="0"/>
              </a:rPr>
              <a:t>Com base no que está sendo ensinado no seu curso, você se sente adequadamente preparado(a) para enfrentar o mundo do trabalho? </a:t>
            </a:r>
            <a:endParaRPr lang="pt-BR" sz="2500" b="1" dirty="0">
              <a:latin typeface="Candara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49</a:t>
            </a:fld>
            <a:endParaRPr lang="pt-BR"/>
          </a:p>
        </p:txBody>
      </p:sp>
      <p:sp>
        <p:nvSpPr>
          <p:cNvPr id="7" name="Fluxograma: Conector fora de página 6"/>
          <p:cNvSpPr/>
          <p:nvPr/>
        </p:nvSpPr>
        <p:spPr>
          <a:xfrm>
            <a:off x="0" y="0"/>
            <a:ext cx="9144000" cy="908720"/>
          </a:xfrm>
          <a:prstGeom prst="flowChartOffpage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Você ainda lembra de nossas questões iniciais: </a:t>
            </a:r>
          </a:p>
        </p:txBody>
      </p:sp>
      <p:sp>
        <p:nvSpPr>
          <p:cNvPr id="8" name="Texto explicativo em seta para cima 7"/>
          <p:cNvSpPr/>
          <p:nvPr/>
        </p:nvSpPr>
        <p:spPr>
          <a:xfrm>
            <a:off x="0" y="5429240"/>
            <a:ext cx="9144000" cy="142876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71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 smtClean="0">
                <a:solidFill>
                  <a:schemeClr val="tx1"/>
                </a:solidFill>
                <a:latin typeface="Century Schoolbook" pitchFamily="18" charset="0"/>
              </a:rPr>
              <a:t>Já tem respostas para elas?</a:t>
            </a:r>
            <a:endParaRPr lang="pt-BR" sz="2400" b="1" i="1" dirty="0">
              <a:solidFill>
                <a:schemeClr val="tx1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pt-BR" sz="2500" b="1" i="1" dirty="0" smtClean="0">
                <a:latin typeface="Candara" panose="020E0502030303020204" pitchFamily="34" charset="0"/>
              </a:rPr>
              <a:t>Quantos pontos pretos existem?</a:t>
            </a:r>
            <a:endParaRPr lang="pt-BR" sz="2500" b="1" i="1" dirty="0">
              <a:latin typeface="Candara" panose="020E0502030303020204" pitchFamily="34" charset="0"/>
            </a:endParaRPr>
          </a:p>
        </p:txBody>
      </p:sp>
      <p:pic>
        <p:nvPicPr>
          <p:cNvPr id="45058" name="Picture 2" descr="http://static.maniadescraps.com/imagens/cybergan38/ilu/ilusao02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836712"/>
            <a:ext cx="7488832" cy="5753617"/>
          </a:xfrm>
          <a:prstGeom prst="rect">
            <a:avLst/>
          </a:prstGeom>
          <a:noFill/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5</a:t>
            </a:fld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r"/>
            <a:r>
              <a:rPr lang="pt-BR" sz="2400" b="1" i="1" dirty="0" smtClean="0">
                <a:latin typeface="Comic Sans MS" pitchFamily="66" charset="0"/>
              </a:rPr>
              <a:t>Coisas que podem acontecer </a:t>
            </a:r>
            <a:r>
              <a:rPr lang="pt-BR" sz="2400" b="1" i="1" dirty="0">
                <a:latin typeface="Comic Sans MS" pitchFamily="66" charset="0"/>
              </a:rPr>
              <a:t>q</a:t>
            </a:r>
            <a:r>
              <a:rPr lang="pt-BR" sz="2400" b="1" i="1" dirty="0" smtClean="0">
                <a:latin typeface="Comic Sans MS" pitchFamily="66" charset="0"/>
              </a:rPr>
              <a:t>uando se olha muito para as estrelas.</a:t>
            </a:r>
            <a:r>
              <a:rPr lang="pt-BR" sz="2400" b="1" dirty="0" smtClean="0">
                <a:latin typeface="Comic Sans MS" pitchFamily="66" charset="0"/>
              </a:rPr>
              <a:t>..</a:t>
            </a:r>
            <a:endParaRPr lang="pt-BR" sz="2400" b="1" dirty="0">
              <a:latin typeface="Comic Sans MS" pitchFamily="66" charset="0"/>
            </a:endParaRPr>
          </a:p>
        </p:txBody>
      </p:sp>
      <p:pic>
        <p:nvPicPr>
          <p:cNvPr id="1026" name="Picture 2" descr="http://estadoendo.com/wp-content/uploads/2011/12/torcicolo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6502689" cy="447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72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014" y="-8292"/>
            <a:ext cx="9144000" cy="917011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r"/>
            <a:r>
              <a:rPr lang="pt-BR" sz="2200" b="1" i="1" dirty="0" smtClean="0">
                <a:latin typeface="Comic Sans MS" pitchFamily="66" charset="0"/>
              </a:rPr>
              <a:t>Coisas que podem acontecer </a:t>
            </a:r>
            <a:r>
              <a:rPr lang="pt-BR" sz="2200" b="1" i="1" dirty="0">
                <a:latin typeface="Comic Sans MS" pitchFamily="66" charset="0"/>
              </a:rPr>
              <a:t>q</a:t>
            </a:r>
            <a:r>
              <a:rPr lang="pt-BR" sz="2200" b="1" i="1" dirty="0" smtClean="0">
                <a:latin typeface="Comic Sans MS" pitchFamily="66" charset="0"/>
              </a:rPr>
              <a:t>uando se olha muito para as estrelas.</a:t>
            </a:r>
            <a:r>
              <a:rPr lang="pt-BR" sz="2200" b="1" dirty="0" smtClean="0">
                <a:latin typeface="Comic Sans MS" pitchFamily="66" charset="0"/>
              </a:rPr>
              <a:t>..</a:t>
            </a:r>
            <a:endParaRPr lang="pt-BR" sz="2200" b="1" dirty="0">
              <a:latin typeface="Comic Sans MS" pitchFamily="66" charset="0"/>
            </a:endParaRPr>
          </a:p>
        </p:txBody>
      </p:sp>
      <p:pic>
        <p:nvPicPr>
          <p:cNvPr id="1028" name="Picture 4" descr="http://api.ning.com/files/8l--NuzR*jF2HwAh-dCJ-sqPiCKHOX0RAOupAja2P8Q42cdPcT2owP0035iTFV1Sq30rcocajFjOx7nU2VAf3MkM82ArX8vp/poesiaefloresfrasessobreapoesiaumabelaexpressaodearteesentimentos1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4784"/>
            <a:ext cx="557380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55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r"/>
            <a:r>
              <a:rPr lang="pt-BR" sz="2300" b="1" i="1" dirty="0" smtClean="0">
                <a:latin typeface="Comic Sans MS" pitchFamily="66" charset="0"/>
              </a:rPr>
              <a:t>Coisas que podem acontecer </a:t>
            </a:r>
            <a:r>
              <a:rPr lang="pt-BR" sz="2300" b="1" i="1" dirty="0">
                <a:latin typeface="Comic Sans MS" pitchFamily="66" charset="0"/>
              </a:rPr>
              <a:t>q</a:t>
            </a:r>
            <a:r>
              <a:rPr lang="pt-BR" sz="2300" b="1" i="1" dirty="0" smtClean="0">
                <a:latin typeface="Comic Sans MS" pitchFamily="66" charset="0"/>
              </a:rPr>
              <a:t>uando se olha muito para as estrelas.</a:t>
            </a:r>
            <a:r>
              <a:rPr lang="pt-BR" sz="2300" b="1" dirty="0" smtClean="0">
                <a:latin typeface="Comic Sans MS" pitchFamily="66" charset="0"/>
              </a:rPr>
              <a:t>..</a:t>
            </a:r>
            <a:endParaRPr lang="pt-BR" sz="2300" b="1" dirty="0">
              <a:latin typeface="Comic Sans MS" pitchFamily="66" charset="0"/>
            </a:endParaRPr>
          </a:p>
        </p:txBody>
      </p:sp>
      <p:pic>
        <p:nvPicPr>
          <p:cNvPr id="1030" name="Picture 6" descr="http://perlbal.hi-pi.com/blog-images/534744/gd/12892267687/NASA-PROJETA-NAVE-ESPACIAL-PILOTADA-PARA-EXPLORAR-O-ESPACO-SO-COM-PASSAGEM-DE-IDA-SEM-VOLTA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01" y="1156314"/>
            <a:ext cx="7176797" cy="538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57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53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-13585" y="933301"/>
            <a:ext cx="9171170" cy="5970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200" b="1" dirty="0">
                <a:latin typeface="Candara" panose="020E0502030303020204" pitchFamily="34" charset="0"/>
              </a:rPr>
              <a:t>Ouse,</a:t>
            </a:r>
            <a:r>
              <a:rPr lang="pt-BR" sz="3200" b="1" dirty="0"/>
              <a:t>  </a:t>
            </a:r>
            <a:endParaRPr lang="pt-BR" sz="3200" b="1" dirty="0" smtClean="0"/>
          </a:p>
          <a:p>
            <a:pPr algn="ctr">
              <a:lnSpc>
                <a:spcPct val="150000"/>
              </a:lnSpc>
            </a:pPr>
            <a:r>
              <a:rPr lang="pt-BR" sz="3600" dirty="0" smtClean="0">
                <a:latin typeface="Haettenschweiler" panose="020B0706040902060204" pitchFamily="34" charset="0"/>
                <a:cs typeface="Aparajita" panose="020B0604020202020204" pitchFamily="34" charset="0"/>
              </a:rPr>
              <a:t>vá </a:t>
            </a:r>
            <a:r>
              <a:rPr lang="pt-BR" sz="3600" dirty="0">
                <a:latin typeface="Haettenschweiler" panose="020B0706040902060204" pitchFamily="34" charset="0"/>
                <a:cs typeface="Aparajita" panose="020B0604020202020204" pitchFamily="34" charset="0"/>
              </a:rPr>
              <a:t>além</a:t>
            </a:r>
            <a:r>
              <a:rPr lang="pt-BR" sz="3600" dirty="0"/>
              <a:t>, </a:t>
            </a:r>
          </a:p>
          <a:p>
            <a:pPr algn="ctr">
              <a:lnSpc>
                <a:spcPct val="200000"/>
              </a:lnSpc>
            </a:pPr>
            <a:r>
              <a:rPr lang="pt-BR" sz="3400" b="1" dirty="0">
                <a:latin typeface="Vijaya" panose="020B0604020202020204" pitchFamily="34" charset="0"/>
                <a:cs typeface="Vijaya" panose="020B0604020202020204" pitchFamily="34" charset="0"/>
              </a:rPr>
              <a:t>foque mais no conteúdo do que na forma</a:t>
            </a:r>
            <a:r>
              <a:rPr lang="pt-BR" sz="3400" dirty="0"/>
              <a:t>, </a:t>
            </a:r>
          </a:p>
          <a:p>
            <a:pPr algn="ctr">
              <a:lnSpc>
                <a:spcPct val="200000"/>
              </a:lnSpc>
            </a:pPr>
            <a:r>
              <a:rPr lang="pt-BR" sz="3200" b="1" dirty="0">
                <a:latin typeface="Script MT Bold" panose="03040602040607080904" pitchFamily="66" charset="0"/>
              </a:rPr>
              <a:t>não sacrifique o possível em nome do ideal</a:t>
            </a:r>
            <a:r>
              <a:rPr lang="pt-BR" sz="3200" b="1" dirty="0"/>
              <a:t>,  </a:t>
            </a:r>
          </a:p>
          <a:p>
            <a:pPr algn="ctr">
              <a:lnSpc>
                <a:spcPct val="200000"/>
              </a:lnSpc>
            </a:pPr>
            <a:r>
              <a:rPr lang="pt-BR" sz="3100" dirty="0"/>
              <a:t>m</a:t>
            </a:r>
            <a:r>
              <a:rPr lang="pt-BR" sz="3100" dirty="0" smtClean="0"/>
              <a:t>antenha </a:t>
            </a:r>
            <a:r>
              <a:rPr lang="pt-BR" sz="3100" dirty="0"/>
              <a:t>sua cabeça no céu e os seus pés na terra</a:t>
            </a:r>
            <a:r>
              <a:rPr lang="pt-BR" sz="3100" dirty="0">
                <a:latin typeface="Pristina" panose="03060402040406080204" pitchFamily="66" charset="0"/>
              </a:rPr>
              <a:t>...</a:t>
            </a:r>
            <a:r>
              <a:rPr lang="pt-BR" sz="3200" dirty="0">
                <a:latin typeface="Pristina" panose="03060402040406080204" pitchFamily="66" charset="0"/>
              </a:rPr>
              <a:t>                                </a:t>
            </a:r>
          </a:p>
          <a:p>
            <a:pPr algn="ctr">
              <a:lnSpc>
                <a:spcPct val="200000"/>
              </a:lnSpc>
            </a:pPr>
            <a:r>
              <a:rPr lang="pt-BR" sz="4200" dirty="0">
                <a:latin typeface="Kristen ITC" panose="03050502040202030202" pitchFamily="66" charset="0"/>
              </a:rPr>
              <a:t>Empreenda a partir de sua mente!</a:t>
            </a:r>
          </a:p>
        </p:txBody>
      </p:sp>
      <p:sp>
        <p:nvSpPr>
          <p:cNvPr id="7" name="Retângulo 6"/>
          <p:cNvSpPr/>
          <p:nvPr/>
        </p:nvSpPr>
        <p:spPr>
          <a:xfrm>
            <a:off x="-13585" y="-1"/>
            <a:ext cx="9144000" cy="9333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  <a:latin typeface="Comic Sans MS" panose="030F0702030302020204" pitchFamily="66" charset="0"/>
              </a:rPr>
              <a:t>Sonhar, é só o </a:t>
            </a:r>
            <a:r>
              <a:rPr lang="pt-BR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começo</a:t>
            </a:r>
            <a:r>
              <a:rPr lang="pt-BR" sz="2400" b="1" dirty="0" smtClean="0">
                <a:solidFill>
                  <a:schemeClr val="tx1"/>
                </a:solidFill>
              </a:rPr>
              <a:t> </a:t>
            </a:r>
            <a:endParaRPr lang="pt-B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88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357298"/>
            <a:ext cx="543879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54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55</a:t>
            </a:fld>
            <a:endParaRPr lang="pt-BR"/>
          </a:p>
        </p:txBody>
      </p:sp>
      <p:sp>
        <p:nvSpPr>
          <p:cNvPr id="3" name="Fluxograma: Conector fora de página 2"/>
          <p:cNvSpPr/>
          <p:nvPr/>
        </p:nvSpPr>
        <p:spPr>
          <a:xfrm>
            <a:off x="0" y="0"/>
            <a:ext cx="9144000" cy="1196752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i="1" dirty="0" smtClean="0">
                <a:solidFill>
                  <a:schemeClr val="tx1"/>
                </a:solidFill>
              </a:rPr>
              <a:t>Então . . .</a:t>
            </a:r>
            <a:endParaRPr lang="pt-BR" sz="3200" b="1" i="1" dirty="0">
              <a:solidFill>
                <a:schemeClr val="tx1"/>
              </a:solidFill>
            </a:endParaRPr>
          </a:p>
        </p:txBody>
      </p:sp>
      <p:sp>
        <p:nvSpPr>
          <p:cNvPr id="6" name="Pentágono 5"/>
          <p:cNvSpPr/>
          <p:nvPr/>
        </p:nvSpPr>
        <p:spPr>
          <a:xfrm>
            <a:off x="467544" y="2060848"/>
            <a:ext cx="8496944" cy="3096344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3200" b="1" dirty="0" smtClean="0">
                <a:solidFill>
                  <a:schemeClr val="tx1"/>
                </a:solidFill>
              </a:rPr>
              <a:t>O que fazer diante de tudo o que foi dito nesta palestra? </a:t>
            </a:r>
          </a:p>
        </p:txBody>
      </p:sp>
    </p:spTree>
    <p:extLst>
      <p:ext uri="{BB962C8B-B14F-4D97-AF65-F5344CB8AC3E}">
        <p14:creationId xmlns:p14="http://schemas.microsoft.com/office/powerpoint/2010/main" val="406034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2" y="786320"/>
            <a:ext cx="9143999" cy="1540668"/>
          </a:xfrm>
          <a:prstGeom prst="rect">
            <a:avLst/>
          </a:prstGeom>
          <a:solidFill>
            <a:srgbClr val="64B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3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pt-BR" sz="3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igar o piloto automático e fazer de conta que não é com você</a:t>
            </a:r>
            <a:endParaRPr lang="pt-BR" sz="3000" dirty="0"/>
          </a:p>
        </p:txBody>
      </p:sp>
      <p:sp>
        <p:nvSpPr>
          <p:cNvPr id="17" name="Retângulo 16"/>
          <p:cNvSpPr/>
          <p:nvPr/>
        </p:nvSpPr>
        <p:spPr>
          <a:xfrm>
            <a:off x="2" y="2315050"/>
            <a:ext cx="9144000" cy="19780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Deixar para mais tarde: </a:t>
            </a:r>
          </a:p>
          <a:p>
            <a:pPr algn="ctr">
              <a:lnSpc>
                <a:spcPct val="150000"/>
              </a:lnSpc>
            </a:pPr>
            <a:r>
              <a:rPr lang="pt-BR" sz="3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“o assunto é importante, mas fica para depois</a:t>
            </a:r>
            <a:r>
              <a:rPr lang="pt-BR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pt-BR" sz="3200" dirty="0" smtClean="0">
                <a:solidFill>
                  <a:schemeClr val="tx1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pt-BR" sz="2200" b="1" i="1" dirty="0" smtClean="0">
                <a:solidFill>
                  <a:schemeClr val="tx1"/>
                </a:solidFill>
              </a:rPr>
              <a:t>(talvez </a:t>
            </a:r>
            <a:r>
              <a:rPr lang="pt-BR" sz="2200" b="1" i="1" dirty="0" err="1" smtClean="0">
                <a:solidFill>
                  <a:schemeClr val="tx1"/>
                </a:solidFill>
              </a:rPr>
              <a:t>Filermino</a:t>
            </a:r>
            <a:r>
              <a:rPr lang="pt-BR" sz="2200" b="1" i="1" dirty="0" smtClean="0">
                <a:solidFill>
                  <a:schemeClr val="tx1"/>
                </a:solidFill>
              </a:rPr>
              <a:t> e </a:t>
            </a:r>
            <a:r>
              <a:rPr lang="pt-BR" sz="2200" b="1" i="1" dirty="0" err="1" smtClean="0">
                <a:solidFill>
                  <a:schemeClr val="tx1"/>
                </a:solidFill>
              </a:rPr>
              <a:t>Dromélia</a:t>
            </a:r>
            <a:r>
              <a:rPr lang="pt-BR" sz="2200" b="1" i="1" dirty="0" smtClean="0">
                <a:solidFill>
                  <a:schemeClr val="tx1"/>
                </a:solidFill>
              </a:rPr>
              <a:t> também pensassem assim)</a:t>
            </a:r>
          </a:p>
          <a:p>
            <a:pPr algn="ctr"/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56</a:t>
            </a:fld>
            <a:endParaRPr lang="pt-BR" dirty="0"/>
          </a:p>
        </p:txBody>
      </p:sp>
      <p:sp>
        <p:nvSpPr>
          <p:cNvPr id="3" name="Texto explicativo em seta para baixo 2"/>
          <p:cNvSpPr/>
          <p:nvPr/>
        </p:nvSpPr>
        <p:spPr>
          <a:xfrm>
            <a:off x="1" y="-35625"/>
            <a:ext cx="9144000" cy="1143008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tx1"/>
                </a:solidFill>
                <a:latin typeface="Candara" pitchFamily="34" charset="0"/>
              </a:rPr>
              <a:t>Caminhos Possíveis:</a:t>
            </a:r>
            <a:endParaRPr lang="pt-BR" sz="3200" b="1" dirty="0">
              <a:solidFill>
                <a:schemeClr val="tx1"/>
              </a:solidFill>
              <a:latin typeface="Candara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0" y="4293096"/>
            <a:ext cx="9144000" cy="2564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  <a:defRPr/>
            </a:pPr>
            <a:r>
              <a:rPr lang="pt-BR" sz="3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Assumir uma postura proativa, uma postura 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pt-BR" sz="3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Empreendedora</a:t>
            </a:r>
          </a:p>
        </p:txBody>
      </p:sp>
    </p:spTree>
    <p:extLst>
      <p:ext uri="{BB962C8B-B14F-4D97-AF65-F5344CB8AC3E}">
        <p14:creationId xmlns:p14="http://schemas.microsoft.com/office/powerpoint/2010/main" val="419490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57</a:t>
            </a:fld>
            <a:endParaRPr lang="pt-BR"/>
          </a:p>
        </p:txBody>
      </p:sp>
      <p:sp>
        <p:nvSpPr>
          <p:cNvPr id="4" name="Fluxograma: Documento 3"/>
          <p:cNvSpPr/>
          <p:nvPr/>
        </p:nvSpPr>
        <p:spPr>
          <a:xfrm>
            <a:off x="1475656" y="1441019"/>
            <a:ext cx="5976664" cy="3744416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tx1"/>
                </a:solidFill>
              </a:rPr>
              <a:t>Existe  uma forma segura para se testar as características empreendedoras ?</a:t>
            </a:r>
            <a:endParaRPr lang="pt-B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58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58</a:t>
            </a:fld>
            <a:endParaRPr lang="pt-BR"/>
          </a:p>
        </p:txBody>
      </p:sp>
      <p:pic>
        <p:nvPicPr>
          <p:cNvPr id="3" name="Imagem 5" descr="Capa-pp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1438"/>
            <a:ext cx="10010088" cy="692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031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6553200" y="6124909"/>
            <a:ext cx="2133600" cy="365125"/>
          </a:xfrm>
        </p:spPr>
        <p:txBody>
          <a:bodyPr/>
          <a:lstStyle/>
          <a:p>
            <a:pPr algn="r"/>
            <a:fld id="{07138D6F-88C7-4425-8EFB-A00FE0135260}" type="slidenum">
              <a:rPr lang="pt-BR" smtClean="0"/>
              <a:pPr algn="r"/>
              <a:t>59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3568" y="908720"/>
            <a:ext cx="8064896" cy="100219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1000"/>
              </a:lnSpc>
            </a:pPr>
            <a:endParaRPr lang="pt-BR" sz="3200" b="1" dirty="0" smtClean="0"/>
          </a:p>
          <a:p>
            <a:pPr algn="ctr">
              <a:lnSpc>
                <a:spcPts val="3000"/>
              </a:lnSpc>
            </a:pPr>
            <a:r>
              <a:rPr lang="pt-BR" sz="3200" b="1" dirty="0" smtClean="0">
                <a:solidFill>
                  <a:schemeClr val="bg1"/>
                </a:solidFill>
              </a:rPr>
              <a:t>Desafio Universitário Empreendedor </a:t>
            </a:r>
            <a:r>
              <a:rPr lang="pt-BR" sz="20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www.desafio.sebrae.com.br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83568" y="2765389"/>
            <a:ext cx="3960000" cy="324191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ts val="800"/>
              </a:lnSpc>
              <a:buFont typeface="Wingdings" panose="05000000000000000000" pitchFamily="2" charset="2"/>
              <a:buChar char="ü"/>
            </a:pPr>
            <a:endParaRPr lang="pt-BR" b="1" dirty="0" smtClean="0"/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b="1" dirty="0" smtClean="0"/>
              <a:t>é </a:t>
            </a:r>
            <a:r>
              <a:rPr lang="pt-BR" b="1" dirty="0"/>
              <a:t>uma competição </a:t>
            </a:r>
            <a:r>
              <a:rPr lang="pt-BR" b="1" dirty="0" smtClean="0"/>
              <a:t>nacional;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b="1" dirty="0" smtClean="0"/>
              <a:t>caráter educacional;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b="1" dirty="0" smtClean="0"/>
              <a:t>gerenciada por uma </a:t>
            </a:r>
            <a:br>
              <a:rPr lang="pt-BR" b="1" dirty="0" smtClean="0"/>
            </a:br>
            <a:r>
              <a:rPr lang="pt-BR" b="1" dirty="0" smtClean="0"/>
              <a:t>plataforma virtual;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b="1" dirty="0" smtClean="0"/>
              <a:t>composta </a:t>
            </a:r>
            <a:r>
              <a:rPr lang="pt-BR" b="1" dirty="0"/>
              <a:t>por </a:t>
            </a:r>
            <a:r>
              <a:rPr lang="pt-BR" b="1" dirty="0" smtClean="0"/>
              <a:t>um conjunto </a:t>
            </a:r>
            <a:br>
              <a:rPr lang="pt-BR" b="1" dirty="0" smtClean="0"/>
            </a:br>
            <a:r>
              <a:rPr lang="pt-BR" b="1" dirty="0" smtClean="0"/>
              <a:t>de jogos empresariais e atividades </a:t>
            </a:r>
            <a:r>
              <a:rPr lang="pt-BR" b="1" dirty="0"/>
              <a:t>virtuais e </a:t>
            </a:r>
            <a:r>
              <a:rPr lang="pt-BR" b="1" dirty="0" smtClean="0"/>
              <a:t>presenciais.</a:t>
            </a:r>
            <a:endParaRPr lang="pt-BR" b="1" dirty="0"/>
          </a:p>
        </p:txBody>
      </p:sp>
      <p:sp>
        <p:nvSpPr>
          <p:cNvPr id="9" name="Fluxograma: Conector fora de página 8"/>
          <p:cNvSpPr/>
          <p:nvPr/>
        </p:nvSpPr>
        <p:spPr>
          <a:xfrm>
            <a:off x="683568" y="2052960"/>
            <a:ext cx="3960000" cy="900000"/>
          </a:xfrm>
          <a:prstGeom prst="flowChartOffpage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300" b="1" dirty="0" smtClean="0">
                <a:solidFill>
                  <a:schemeClr val="bg1"/>
                </a:solidFill>
              </a:rPr>
              <a:t>O que </a:t>
            </a:r>
            <a:r>
              <a:rPr lang="pt-BR" sz="2300" b="1" dirty="0">
                <a:solidFill>
                  <a:schemeClr val="bg1"/>
                </a:solidFill>
              </a:rPr>
              <a:t>é</a:t>
            </a:r>
            <a:r>
              <a:rPr lang="pt-BR" sz="2300" b="1" dirty="0" smtClean="0">
                <a:solidFill>
                  <a:schemeClr val="bg1"/>
                </a:solidFill>
              </a:rPr>
              <a:t> </a:t>
            </a:r>
            <a:r>
              <a:rPr lang="pt-BR" sz="2300" b="1" dirty="0">
                <a:solidFill>
                  <a:schemeClr val="bg1"/>
                </a:solidFill>
              </a:rPr>
              <a:t>o</a:t>
            </a:r>
            <a:r>
              <a:rPr lang="pt-BR" sz="2300" b="1" dirty="0" smtClean="0">
                <a:solidFill>
                  <a:schemeClr val="bg1"/>
                </a:solidFill>
              </a:rPr>
              <a:t> Desafio Universitário Empreendedor?</a:t>
            </a:r>
            <a:endParaRPr lang="pt-BR" sz="2300" b="1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788464" y="2636912"/>
            <a:ext cx="3960000" cy="39138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ts val="1000"/>
              </a:lnSpc>
              <a:buFont typeface="Wingdings" panose="05000000000000000000" pitchFamily="2" charset="2"/>
              <a:buChar char="ü"/>
            </a:pPr>
            <a:endParaRPr lang="pt-BR" sz="2000" b="1" dirty="0" smtClean="0"/>
          </a:p>
          <a:p>
            <a:pPr marL="342900" indent="-342900">
              <a:lnSpc>
                <a:spcPts val="24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pt-BR" b="1" dirty="0" smtClean="0"/>
              <a:t>pela motivação, liderança, criatividade, inovação e capacidade de pensar  “</a:t>
            </a:r>
            <a:r>
              <a:rPr lang="pt-BR" b="1" dirty="0"/>
              <a:t>fora da caixa</a:t>
            </a:r>
            <a:r>
              <a:rPr lang="pt-BR" b="1" dirty="0" smtClean="0"/>
              <a:t>”;</a:t>
            </a:r>
            <a:endParaRPr lang="pt-BR" b="1" dirty="0"/>
          </a:p>
          <a:p>
            <a:pPr marL="342900" indent="-342900">
              <a:lnSpc>
                <a:spcPts val="24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pt-BR" b="1" dirty="0" smtClean="0"/>
              <a:t>desenvolvendo comportamentos empreendedores;</a:t>
            </a:r>
            <a:endParaRPr lang="pt-BR" b="1" dirty="0"/>
          </a:p>
          <a:p>
            <a:pPr marL="342900" indent="-342900">
              <a:lnSpc>
                <a:spcPts val="24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pt-BR" b="1" dirty="0" smtClean="0"/>
              <a:t>desenvolvendo </a:t>
            </a:r>
            <a:r>
              <a:rPr lang="pt-BR" b="1" dirty="0"/>
              <a:t>competências 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básicas de gestão;</a:t>
            </a:r>
            <a:endParaRPr lang="pt-BR" b="1" dirty="0"/>
          </a:p>
          <a:p>
            <a:pPr marL="342900" indent="-342900">
              <a:lnSpc>
                <a:spcPts val="24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pt-BR" b="1" dirty="0" smtClean="0"/>
              <a:t>interação </a:t>
            </a:r>
            <a:r>
              <a:rPr lang="pt-BR" b="1" dirty="0"/>
              <a:t>entre estudantes, 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professores </a:t>
            </a:r>
            <a:r>
              <a:rPr lang="pt-BR" b="1" dirty="0"/>
              <a:t>e </a:t>
            </a:r>
            <a:r>
              <a:rPr lang="pt-BR" b="1" dirty="0" smtClean="0"/>
              <a:t>Instituições de Ensino Superior (IES).</a:t>
            </a:r>
            <a:endParaRPr lang="pt-BR" b="1" dirty="0"/>
          </a:p>
        </p:txBody>
      </p:sp>
      <p:sp>
        <p:nvSpPr>
          <p:cNvPr id="11" name="Fluxograma: Conector fora de página 10"/>
          <p:cNvSpPr/>
          <p:nvPr/>
        </p:nvSpPr>
        <p:spPr>
          <a:xfrm>
            <a:off x="4788464" y="2052960"/>
            <a:ext cx="3960000" cy="900000"/>
          </a:xfrm>
          <a:prstGeom prst="flowChartOffpageConnector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 smtClean="0">
                <a:solidFill>
                  <a:schemeClr val="bg1"/>
                </a:solidFill>
              </a:rPr>
              <a:t>Por que participar?</a:t>
            </a:r>
            <a:endParaRPr lang="pt-BR" sz="2200" b="1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11560" y="404664"/>
            <a:ext cx="6552728" cy="442674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Palestra Empreendedorismo Em</a:t>
            </a:r>
            <a:r>
              <a:rPr kumimoji="0" lang="pt-BR" sz="2000" b="1" i="0" u="none" strike="noStrike" kern="0" cap="none" spc="0" normalizeH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 Dois Tempos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783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72264" y="6286520"/>
            <a:ext cx="2133600" cy="365125"/>
          </a:xfrm>
        </p:spPr>
        <p:txBody>
          <a:bodyPr/>
          <a:lstStyle/>
          <a:p>
            <a:fld id="{07138D6F-88C7-4425-8EFB-A00FE0135260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142976" y="1857364"/>
            <a:ext cx="6786610" cy="2857520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Empreendedorismo</a:t>
            </a:r>
            <a:endParaRPr lang="pt-BR" sz="4400" b="1" i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itchFamily="82" charset="0"/>
            </a:endParaRPr>
          </a:p>
        </p:txBody>
      </p:sp>
      <p:sp>
        <p:nvSpPr>
          <p:cNvPr id="4" name="Fluxograma: Conector fora de página 3"/>
          <p:cNvSpPr/>
          <p:nvPr/>
        </p:nvSpPr>
        <p:spPr>
          <a:xfrm>
            <a:off x="0" y="0"/>
            <a:ext cx="9144000" cy="1204186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Novas formas de enxergar</a:t>
            </a:r>
          </a:p>
        </p:txBody>
      </p:sp>
      <p:sp>
        <p:nvSpPr>
          <p:cNvPr id="5" name="Texto explicativo em seta para cima 4"/>
          <p:cNvSpPr/>
          <p:nvPr/>
        </p:nvSpPr>
        <p:spPr>
          <a:xfrm>
            <a:off x="0" y="5000636"/>
            <a:ext cx="9144000" cy="1857364"/>
          </a:xfrm>
          <a:prstGeom prst="upArrowCallout">
            <a:avLst>
              <a:gd name="adj1" fmla="val 25000"/>
              <a:gd name="adj2" fmla="val 25000"/>
              <a:gd name="adj3" fmla="val 18387"/>
              <a:gd name="adj4" fmla="val 7746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Conceito em permanente evolução</a:t>
            </a:r>
          </a:p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60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51520" y="2204864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pt-BR" sz="32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www.desafio.sebrae.com.br</a:t>
            </a:r>
            <a:endParaRPr lang="pt-BR" sz="2900" b="1" dirty="0">
              <a:solidFill>
                <a:srgbClr val="0000FF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3429000"/>
            <a:ext cx="3024336" cy="286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luxograma: Conector fora de página 4"/>
          <p:cNvSpPr/>
          <p:nvPr/>
        </p:nvSpPr>
        <p:spPr>
          <a:xfrm>
            <a:off x="0" y="0"/>
            <a:ext cx="9144000" cy="1196752"/>
          </a:xfrm>
          <a:prstGeom prst="flowChartOffpageConnec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</a:rPr>
              <a:t>Inscrições pelo Site:</a:t>
            </a:r>
            <a:endParaRPr lang="pt-B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27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61</a:t>
            </a:fld>
            <a:endParaRPr lang="pt-BR"/>
          </a:p>
        </p:txBody>
      </p:sp>
      <p:sp>
        <p:nvSpPr>
          <p:cNvPr id="3" name="Fluxograma: Conector 2"/>
          <p:cNvSpPr/>
          <p:nvPr/>
        </p:nvSpPr>
        <p:spPr>
          <a:xfrm>
            <a:off x="2714612" y="1142984"/>
            <a:ext cx="3571900" cy="2357454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i="1" dirty="0" smtClean="0"/>
              <a:t>Obrigado!</a:t>
            </a:r>
            <a:endParaRPr lang="pt-BR" sz="3200" i="1" dirty="0"/>
          </a:p>
        </p:txBody>
      </p:sp>
      <p:sp>
        <p:nvSpPr>
          <p:cNvPr id="4" name="Retângulo 3"/>
          <p:cNvSpPr/>
          <p:nvPr/>
        </p:nvSpPr>
        <p:spPr>
          <a:xfrm>
            <a:off x="2285984" y="4143380"/>
            <a:ext cx="46169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 smtClean="0">
                <a:latin typeface="Candara" pitchFamily="34" charset="0"/>
              </a:rPr>
              <a:t>www.sebrae.com.br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6143636" cy="8572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 smtClean="0">
                <a:solidFill>
                  <a:prstClr val="blac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Empreendedorismo</a:t>
            </a:r>
            <a:endParaRPr lang="pt-BR" sz="3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Pentágono 8"/>
          <p:cNvSpPr/>
          <p:nvPr/>
        </p:nvSpPr>
        <p:spPr>
          <a:xfrm>
            <a:off x="142844" y="1214422"/>
            <a:ext cx="3857652" cy="1571636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Um dos primeiros usos da palavra Empreendedorismo</a:t>
            </a:r>
            <a:r>
              <a:rPr lang="pt-BR" sz="20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 </a:t>
            </a:r>
            <a:endParaRPr lang="pt-BR" sz="2000" b="1" dirty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215074" y="0"/>
            <a:ext cx="2928926" cy="8572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i="1" dirty="0" smtClean="0">
                <a:solidFill>
                  <a:prstClr val="blac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“Registros Arqueológicos”</a:t>
            </a:r>
            <a:endParaRPr lang="pt-BR" sz="2500" i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Canto dobrado 10"/>
          <p:cNvSpPr/>
          <p:nvPr/>
        </p:nvSpPr>
        <p:spPr>
          <a:xfrm>
            <a:off x="4071934" y="1142984"/>
            <a:ext cx="4929222" cy="1500198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000" dirty="0" smtClean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pt-BR" sz="22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Sentido militar: </a:t>
            </a:r>
          </a:p>
          <a:p>
            <a:endParaRPr lang="pt-BR" sz="2200" b="1" dirty="0" smtClean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r"/>
            <a:r>
              <a:rPr lang="pt-BR" sz="2200" b="1" i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“assumir empreitada que exigia esforço e muito empenho”</a:t>
            </a:r>
          </a:p>
          <a:p>
            <a:pPr algn="ctr"/>
            <a:endParaRPr lang="pt-BR" dirty="0"/>
          </a:p>
        </p:txBody>
      </p:sp>
      <p:sp>
        <p:nvSpPr>
          <p:cNvPr id="12" name="Pentágono 11"/>
          <p:cNvSpPr/>
          <p:nvPr/>
        </p:nvSpPr>
        <p:spPr>
          <a:xfrm>
            <a:off x="214282" y="3143248"/>
            <a:ext cx="3786214" cy="1714512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Posteriormente, evoluiu para:</a:t>
            </a:r>
            <a:endParaRPr lang="pt-BR" sz="2200" b="1" dirty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Canto dobrado 13"/>
          <p:cNvSpPr/>
          <p:nvPr/>
        </p:nvSpPr>
        <p:spPr>
          <a:xfrm>
            <a:off x="4071934" y="2786058"/>
            <a:ext cx="4857784" cy="2143140"/>
          </a:xfrm>
          <a:prstGeom prst="foldedCorner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000" dirty="0" smtClean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pt-BR" sz="2200" b="1" dirty="0" smtClean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pt-BR" sz="2200" b="1" dirty="0" smtClean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pt-BR" sz="2200" b="1" dirty="0" smtClean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pt-BR" sz="22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Sentido econômico: </a:t>
            </a:r>
          </a:p>
          <a:p>
            <a:endParaRPr lang="pt-BR" sz="2200" b="1" dirty="0" smtClean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r"/>
            <a:r>
              <a:rPr lang="pt-BR" sz="2200" b="1" i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“esforço característico do ato de convencer alguém a comprar determinado produto”.</a:t>
            </a:r>
          </a:p>
          <a:p>
            <a:r>
              <a:rPr lang="pt-BR" sz="22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endParaRPr lang="pt-BR" sz="2200" b="1" dirty="0" smtClean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endParaRPr lang="pt-BR" dirty="0"/>
          </a:p>
        </p:txBody>
      </p:sp>
      <p:sp>
        <p:nvSpPr>
          <p:cNvPr id="16" name="Texto explicativo em seta para cima 15"/>
          <p:cNvSpPr/>
          <p:nvPr/>
        </p:nvSpPr>
        <p:spPr>
          <a:xfrm>
            <a:off x="0" y="5000636"/>
            <a:ext cx="9144000" cy="1857364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rgbClr val="EBC8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Surgia, assim, o conceito de </a:t>
            </a:r>
            <a:r>
              <a:rPr lang="pt-BR" sz="2400" b="1" i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Empreendedorismo  </a:t>
            </a:r>
            <a:r>
              <a:rPr lang="pt-BR" sz="24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associado à atividade empresarial</a:t>
            </a:r>
            <a:endParaRPr lang="pt-BR" sz="2400" b="1" dirty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200" b="1" dirty="0" smtClean="0">
                <a:solidFill>
                  <a:schemeClr val="tx1"/>
                </a:solidFill>
                <a:latin typeface="Candara" pitchFamily="34" charset="0"/>
              </a:rPr>
              <a:t>E hoje, qual o conceito de Empreendedorismo?? </a:t>
            </a:r>
            <a:r>
              <a:rPr lang="pt-BR" sz="2400" b="1" dirty="0" smtClean="0">
                <a:solidFill>
                  <a:schemeClr val="tx1"/>
                </a:solidFill>
                <a:latin typeface="Candara" pitchFamily="34" charset="0"/>
              </a:rPr>
              <a:t> </a:t>
            </a:r>
            <a:endParaRPr lang="pt-BR" sz="2400" b="1" dirty="0">
              <a:solidFill>
                <a:schemeClr val="tx1"/>
              </a:solidFill>
              <a:latin typeface="Candara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57224" y="1857364"/>
            <a:ext cx="7632848" cy="39703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b="1" u="sng" dirty="0" smtClean="0">
                <a:solidFill>
                  <a:srgbClr val="C00000"/>
                </a:solidFill>
              </a:rPr>
              <a:t>COMPORTAMENTO</a:t>
            </a:r>
            <a:r>
              <a:rPr lang="pt-BR" sz="3600" b="1" dirty="0" smtClean="0"/>
              <a:t> </a:t>
            </a:r>
          </a:p>
          <a:p>
            <a:pPr algn="ctr"/>
            <a:r>
              <a:rPr lang="pt-BR" sz="3600" b="1" dirty="0" smtClean="0"/>
              <a:t>caracterizado por um conjunto de atitudes transformadoras presentes em quem, seja por </a:t>
            </a:r>
            <a:r>
              <a:rPr lang="pt-BR" sz="3600" b="1" dirty="0" smtClean="0">
                <a:solidFill>
                  <a:srgbClr val="C00000"/>
                </a:solidFill>
              </a:rPr>
              <a:t>NECESSIDADE</a:t>
            </a:r>
            <a:r>
              <a:rPr lang="pt-BR" sz="3600" b="1" dirty="0" smtClean="0"/>
              <a:t> ou </a:t>
            </a:r>
            <a:r>
              <a:rPr lang="pt-BR" sz="3600" b="1" dirty="0" smtClean="0">
                <a:solidFill>
                  <a:srgbClr val="C00000"/>
                </a:solidFill>
              </a:rPr>
              <a:t>OPORTUNIDADE</a:t>
            </a:r>
            <a:r>
              <a:rPr lang="pt-BR" sz="3600" b="1" dirty="0" smtClean="0"/>
              <a:t>, resolve agir  para produzir os resultados por ele esperados</a:t>
            </a:r>
            <a:endParaRPr lang="pt-BR" sz="3600" dirty="0">
              <a:latin typeface="Candara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8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1000108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tx1"/>
                </a:solidFill>
                <a:latin typeface="Candara" pitchFamily="34" charset="0"/>
              </a:rPr>
              <a:t>Empreendedorismo: Um conceito em evolução</a:t>
            </a:r>
            <a:r>
              <a:rPr lang="pt-BR" sz="2400" b="1" dirty="0" smtClean="0">
                <a:solidFill>
                  <a:schemeClr val="tx1"/>
                </a:solidFill>
                <a:latin typeface="Candara" pitchFamily="34" charset="0"/>
              </a:rPr>
              <a:t> . . . </a:t>
            </a:r>
            <a:endParaRPr lang="pt-BR" sz="2400" b="1" dirty="0">
              <a:solidFill>
                <a:schemeClr val="tx1"/>
              </a:solidFill>
              <a:latin typeface="Candara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D6F-88C7-4425-8EFB-A00FE0135260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7" name="Texto explicativo em seta para a direita 6"/>
          <p:cNvSpPr/>
          <p:nvPr/>
        </p:nvSpPr>
        <p:spPr>
          <a:xfrm rot="5400000">
            <a:off x="1285852" y="785794"/>
            <a:ext cx="1000132" cy="2000264"/>
          </a:xfrm>
          <a:prstGeom prst="rightArrowCallout">
            <a:avLst>
              <a:gd name="adj1" fmla="val 38017"/>
              <a:gd name="adj2" fmla="val 25000"/>
              <a:gd name="adj3" fmla="val 7260"/>
              <a:gd name="adj4" fmla="val 83188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FOCO</a:t>
            </a:r>
          </a:p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(ontem)</a:t>
            </a:r>
            <a:endParaRPr lang="pt-BR" sz="2400" b="1" dirty="0"/>
          </a:p>
        </p:txBody>
      </p:sp>
      <p:sp>
        <p:nvSpPr>
          <p:cNvPr id="10" name="Pergaminho vertical 9"/>
          <p:cNvSpPr/>
          <p:nvPr/>
        </p:nvSpPr>
        <p:spPr>
          <a:xfrm>
            <a:off x="357158" y="2500306"/>
            <a:ext cx="2714644" cy="3714776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ü"/>
            </a:pPr>
            <a:r>
              <a:rPr lang="pt-BR" sz="24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Em uma profissão</a:t>
            </a:r>
          </a:p>
          <a:p>
            <a:pPr algn="ctr">
              <a:buFont typeface="Wingdings" pitchFamily="2" charset="2"/>
              <a:buChar char="ü"/>
            </a:pPr>
            <a:endParaRPr lang="pt-BR" sz="2400" b="1" dirty="0" smtClean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>
              <a:buFont typeface="Wingdings" pitchFamily="2" charset="2"/>
              <a:buChar char="ü"/>
            </a:pPr>
            <a:r>
              <a:rPr lang="pt-BR" sz="24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Em uma atividade</a:t>
            </a:r>
          </a:p>
          <a:p>
            <a:pPr algn="ctr">
              <a:buFont typeface="Wingdings" pitchFamily="2" charset="2"/>
              <a:buChar char="ü"/>
            </a:pPr>
            <a:endParaRPr lang="pt-BR" sz="2400" b="1" dirty="0" smtClean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>
              <a:buFont typeface="Wingdings" pitchFamily="2" charset="2"/>
              <a:buChar char="ü"/>
            </a:pPr>
            <a:r>
              <a:rPr lang="pt-BR" sz="24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Sentido só  empresarial </a:t>
            </a:r>
            <a:endParaRPr lang="pt-BR" sz="2400" b="1" dirty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o explicativo em seta para a direita 10"/>
          <p:cNvSpPr/>
          <p:nvPr/>
        </p:nvSpPr>
        <p:spPr>
          <a:xfrm rot="1627620">
            <a:off x="3578576" y="2001043"/>
            <a:ext cx="1285884" cy="2650994"/>
          </a:xfrm>
          <a:prstGeom prst="rightArrowCallout">
            <a:avLst>
              <a:gd name="adj1" fmla="val 25000"/>
              <a:gd name="adj2" fmla="val 25000"/>
              <a:gd name="adj3" fmla="val 7260"/>
              <a:gd name="adj4" fmla="val 8318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FOCO </a:t>
            </a:r>
          </a:p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(hoje)</a:t>
            </a:r>
            <a:endParaRPr lang="pt-BR" sz="24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591318045"/>
              </p:ext>
            </p:extLst>
          </p:nvPr>
        </p:nvGraphicFramePr>
        <p:xfrm>
          <a:off x="4143372" y="1785926"/>
          <a:ext cx="4643470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13168</TotalTime>
  <Words>1906</Words>
  <Application>Microsoft Office PowerPoint</Application>
  <PresentationFormat>Apresentação na tela (4:3)</PresentationFormat>
  <Paragraphs>464</Paragraphs>
  <Slides>61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61</vt:i4>
      </vt:variant>
    </vt:vector>
  </HeadingPairs>
  <TitlesOfParts>
    <vt:vector size="63" baseType="lpstr">
      <vt:lpstr>Tema do Office</vt:lpstr>
      <vt:lpstr>Concurso</vt:lpstr>
      <vt:lpstr>Apresentação do PowerPoint</vt:lpstr>
      <vt:lpstr>Apresentação do PowerPoint</vt:lpstr>
      <vt:lpstr>Apresentação do PowerPoint</vt:lpstr>
      <vt:lpstr>Não confie em tudo o que o seu olho vê . . .</vt:lpstr>
      <vt:lpstr>Quantos pontos pretos existem?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SEGUNDO ATO: O desafio  </vt:lpstr>
      <vt:lpstr> TERCEIRO ATO: O drama 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Nossos heróis precisam urgentemente ampliar seu campo de visão sobre o Empreendedorismo </vt:lpstr>
      <vt:lpstr>Apresentação do PowerPoint</vt:lpstr>
      <vt:lpstr>INTRAEMPREENDEDORISMO</vt:lpstr>
      <vt:lpstr>Apresentação do PowerPoint</vt:lpstr>
      <vt:lpstr>Coisas que Filermino precisava saber sobre. . .</vt:lpstr>
      <vt:lpstr>Apresentação do PowerPoint</vt:lpstr>
      <vt:lpstr>Apresentação do PowerPoint</vt:lpstr>
      <vt:lpstr>Desvende o mistério: Trata-se da mais nova tecnologia de transporte aéreo?</vt:lpstr>
      <vt:lpstr>Empreendedorismo de Negócios</vt:lpstr>
      <vt:lpstr>Empreendedorismo de Negócios (ou  Empreendedorismo  Empresarial)</vt:lpstr>
      <vt:lpstr>Apresentação do PowerPoint</vt:lpstr>
      <vt:lpstr>Se Dromélia tivesse prestado atenção antes no Empreendedorismo de Negócios. . .</vt:lpstr>
      <vt:lpstr>Apresentação do PowerPoint</vt:lpstr>
      <vt:lpstr>Apresentação do PowerPoint</vt:lpstr>
      <vt:lpstr>Empreendedorismo  Social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 Muitos desafios, enormes possibilidades . . .</vt:lpstr>
      <vt:lpstr>  Muitos desafios, enormes possibilidades . . .</vt:lpstr>
      <vt:lpstr>  Muitos desafios, enormes possibilidades . . .</vt:lpstr>
      <vt:lpstr>  Muitos desafios, enormes possibilidades . . 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Coisas que podem acontecer quando se olha muito para as estrelas...</vt:lpstr>
      <vt:lpstr>Coisas que podem acontecer quando se olha muito para as estrelas...</vt:lpstr>
      <vt:lpstr>Coisas que podem acontecer quando se olha muito para as estrelas...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sedinc</dc:creator>
  <cp:lastModifiedBy>Emerson Montenegro Lima</cp:lastModifiedBy>
  <cp:revision>610</cp:revision>
  <cp:lastPrinted>2014-08-22T14:49:57Z</cp:lastPrinted>
  <dcterms:created xsi:type="dcterms:W3CDTF">2014-05-10T12:28:42Z</dcterms:created>
  <dcterms:modified xsi:type="dcterms:W3CDTF">2016-10-20T12:59:05Z</dcterms:modified>
</cp:coreProperties>
</file>