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 New Roman"/>
              </a:defRPr>
            </a:pPr>
            <a:r>
              <a:rPr b="0" i="0" strike="noStrike" sz="1800" u="none">
                <a:solidFill>
                  <a:srgbClr val="FFFFFF"/>
                </a:solidFill>
                <a:latin typeface="Times New Roman"/>
              </a:rPr>
              <a:t>Gráfico de Interação dos Usuários</a:t>
            </a:r>
          </a:p>
        </c:rich>
      </c:tx>
      <c:layout>
        <c:manualLayout>
          <c:xMode val="edge"/>
          <c:yMode val="edge"/>
          <c:x val="0.310947"/>
          <c:y val="0"/>
          <c:w val="0.378106"/>
          <c:h val="0.12300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706803"/>
          <c:y val="0.123005"/>
          <c:w val="0.92432"/>
          <c:h val="0.7696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Usuários</c:v>
                </c:pt>
              </c:strCache>
            </c:strRef>
          </c:tx>
          <c:spPr>
            <a:solidFill>
              <a:srgbClr val="4D8178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Grau 1</c:v>
                </c:pt>
                <c:pt idx="1">
                  <c:v>Grau 2</c:v>
                </c:pt>
                <c:pt idx="2">
                  <c:v>Grau 3</c:v>
                </c:pt>
                <c:pt idx="3">
                  <c:v>Grau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104.000000</c:v>
                </c:pt>
                <c:pt idx="1">
                  <c:v>9.000000</c:v>
                </c:pt>
                <c:pt idx="2">
                  <c:v>5.000000</c:v>
                </c:pt>
                <c:pt idx="3">
                  <c:v>4.000000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/>
            </c:strRef>
          </c:tx>
          <c:spPr>
            <a:solidFill>
              <a:srgbClr val="95BC89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Grau 1</c:v>
                </c:pt>
                <c:pt idx="1">
                  <c:v>Grau 2</c:v>
                </c:pt>
                <c:pt idx="2">
                  <c:v>Grau 3</c:v>
                </c:pt>
                <c:pt idx="3">
                  <c:v>Grau 4</c:v>
                </c:pt>
              </c:strCache>
            </c:strRef>
          </c:cat>
          <c:val>
            <c:numRef>
              <c:f>Sheet1!$B$3:$E$3</c:f>
              <c:numCache>
                <c:ptCount val="0"/>
              </c:numCache>
            </c:numRef>
          </c:val>
        </c:ser>
        <c:gapWidth val="15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 New Roman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 New Roman"/>
              </a:defRPr>
            </a:pPr>
          </a:p>
        </c:txPr>
        <c:crossAx val="2094734552"/>
        <c:crosses val="autoZero"/>
        <c:crossBetween val="between"/>
        <c:majorUnit val="30"/>
        <c:minorUnit val="15"/>
      </c:valAx>
      <c:spPr>
        <a:noFill/>
        <a:ln w="12700" cap="flat">
          <a:solidFill>
            <a:srgbClr val="FFFFFF"/>
          </a:solidFill>
          <a:prstDash val="solid"/>
          <a:round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 New Roman"/>
              </a:defRPr>
            </a:pPr>
            <a:r>
              <a:rPr b="0" i="0" strike="noStrike" sz="1800" u="none">
                <a:solidFill>
                  <a:srgbClr val="FFFFFF"/>
                </a:solidFill>
                <a:latin typeface="Times New Roman"/>
              </a:rPr>
              <a:t>Gráfico de Postagens</a:t>
            </a:r>
          </a:p>
        </c:rich>
      </c:tx>
      <c:layout>
        <c:manualLayout>
          <c:xMode val="edge"/>
          <c:yMode val="edge"/>
          <c:x val="0.360876"/>
          <c:y val="0"/>
          <c:w val="0.154022"/>
          <c:h val="0.11633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5917"/>
          <c:y val="0.116331"/>
          <c:w val="0.585092"/>
          <c:h val="0.72785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Photo</c:v>
                </c:pt>
              </c:strCache>
            </c:strRef>
          </c:tx>
          <c:spPr>
            <a:solidFill>
              <a:schemeClr val="accent1"/>
            </a:solidFill>
            <a:ln w="47625" cap="flat">
              <a:solidFill>
                <a:srgbClr val="4A7EB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12</c:v>
                </c:pt>
                <c:pt idx="10">
                  <c:v>28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26.000000</c:v>
                </c:pt>
                <c:pt idx="1">
                  <c:v>6.000000</c:v>
                </c:pt>
                <c:pt idx="2">
                  <c:v>5.000000</c:v>
                </c:pt>
                <c:pt idx="3">
                  <c:v>2.000000</c:v>
                </c:pt>
                <c:pt idx="4">
                  <c:v>1.000000</c:v>
                </c:pt>
                <c:pt idx="5">
                  <c:v>0.000000</c:v>
                </c:pt>
                <c:pt idx="6">
                  <c:v>0.000000</c:v>
                </c:pt>
                <c:pt idx="7">
                  <c:v>0.000000</c:v>
                </c:pt>
                <c:pt idx="8">
                  <c:v>1.000000</c:v>
                </c:pt>
                <c:pt idx="9">
                  <c:v>1.000000</c:v>
                </c:pt>
                <c:pt idx="10">
                  <c:v>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Status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BE4B48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 cap="flat">
                <a:solidFill>
                  <a:srgbClr val="BE4B48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12</c:v>
                </c:pt>
                <c:pt idx="10">
                  <c:v>28</c:v>
                </c:pt>
              </c:strCache>
            </c:strRef>
          </c:cat>
          <c:val>
            <c:numRef>
              <c:f>Sheet1!$B$3:$L$3</c:f>
              <c:numCache>
                <c:ptCount val="11"/>
                <c:pt idx="0">
                  <c:v>22.000000</c:v>
                </c:pt>
                <c:pt idx="1">
                  <c:v>7.000000</c:v>
                </c:pt>
                <c:pt idx="2">
                  <c:v>1.000000</c:v>
                </c:pt>
                <c:pt idx="3">
                  <c:v>1.000000</c:v>
                </c:pt>
                <c:pt idx="4">
                  <c:v>1.000000</c:v>
                </c:pt>
                <c:pt idx="5">
                  <c:v>2.000000</c:v>
                </c:pt>
                <c:pt idx="6">
                  <c:v>1.000000</c:v>
                </c:pt>
                <c:pt idx="7">
                  <c:v>1.000000</c:v>
                </c:pt>
                <c:pt idx="8">
                  <c:v>0.000000</c:v>
                </c:pt>
                <c:pt idx="9">
                  <c:v>1.000000</c:v>
                </c:pt>
                <c:pt idx="10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Link</c:v>
                </c:pt>
              </c:strCache>
            </c:strRef>
          </c:tx>
          <c:spPr>
            <a:solidFill>
              <a:schemeClr val="accent3"/>
            </a:solidFill>
            <a:ln w="47625" cap="flat">
              <a:solidFill>
                <a:srgbClr val="98B955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 cap="flat">
                <a:solidFill>
                  <a:srgbClr val="98B955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12</c:v>
                </c:pt>
                <c:pt idx="10">
                  <c:v>28</c:v>
                </c:pt>
              </c:strCache>
            </c:strRef>
          </c:cat>
          <c:val>
            <c:numRef>
              <c:f>Sheet1!$B$4:$L$4</c:f>
              <c:numCache>
                <c:ptCount val="11"/>
                <c:pt idx="0">
                  <c:v>4.000000</c:v>
                </c:pt>
                <c:pt idx="1">
                  <c:v>2.000000</c:v>
                </c:pt>
                <c:pt idx="2">
                  <c:v>3.000000</c:v>
                </c:pt>
                <c:pt idx="3">
                  <c:v>0.000000</c:v>
                </c:pt>
                <c:pt idx="4">
                  <c:v>0.000000</c:v>
                </c:pt>
                <c:pt idx="5">
                  <c:v>0.000000</c:v>
                </c:pt>
                <c:pt idx="6">
                  <c:v>0.000000</c:v>
                </c:pt>
                <c:pt idx="7">
                  <c:v>0.000000</c:v>
                </c:pt>
                <c:pt idx="8">
                  <c:v>1.000000</c:v>
                </c:pt>
                <c:pt idx="9">
                  <c:v>0.000000</c:v>
                </c:pt>
                <c:pt idx="10">
                  <c:v>0.000000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4"/>
            </a:solidFill>
            <a:ln w="47625" cap="flat">
              <a:solidFill>
                <a:srgbClr val="7D60A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 cap="flat">
                <a:solidFill>
                  <a:srgbClr val="7D60A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12</c:v>
                </c:pt>
                <c:pt idx="10">
                  <c:v>28</c:v>
                </c:pt>
              </c:strCache>
            </c:strRef>
          </c:cat>
          <c:val>
            <c:numRef>
              <c:f>Sheet1!$B$5:$L$5</c:f>
              <c:numCache>
                <c:ptCount val="11"/>
                <c:pt idx="0">
                  <c:v>5.000000</c:v>
                </c:pt>
                <c:pt idx="1">
                  <c:v>2.000000</c:v>
                </c:pt>
                <c:pt idx="2">
                  <c:v>0.000000</c:v>
                </c:pt>
                <c:pt idx="3">
                  <c:v>0.000000</c:v>
                </c:pt>
                <c:pt idx="4">
                  <c:v>0.000000</c:v>
                </c:pt>
                <c:pt idx="5">
                  <c:v>0.000000</c:v>
                </c:pt>
                <c:pt idx="6">
                  <c:v>0.000000</c:v>
                </c:pt>
                <c:pt idx="7">
                  <c:v>0.000000</c:v>
                </c:pt>
                <c:pt idx="8">
                  <c:v>0.000000</c:v>
                </c:pt>
                <c:pt idx="9">
                  <c:v>0.000000</c:v>
                </c:pt>
                <c:pt idx="10">
                  <c:v>0.000000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Event</c:v>
                </c:pt>
              </c:strCache>
            </c:strRef>
          </c:tx>
          <c:spPr>
            <a:solidFill>
              <a:schemeClr val="accent5"/>
            </a:solidFill>
            <a:ln w="47625" cap="flat">
              <a:solidFill>
                <a:srgbClr val="46AAC4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 cap="flat">
                <a:solidFill>
                  <a:srgbClr val="46AAC4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12</c:v>
                </c:pt>
                <c:pt idx="10">
                  <c:v>28</c:v>
                </c:pt>
              </c:strCache>
            </c:strRef>
          </c:cat>
          <c:val>
            <c:numRef>
              <c:f>Sheet1!$B$6:$L$6</c:f>
              <c:numCache>
                <c:ptCount val="11"/>
                <c:pt idx="0">
                  <c:v>1.000000</c:v>
                </c:pt>
                <c:pt idx="1">
                  <c:v>1.000000</c:v>
                </c:pt>
                <c:pt idx="2">
                  <c:v>0.000000</c:v>
                </c:pt>
                <c:pt idx="3">
                  <c:v>0.000000</c:v>
                </c:pt>
                <c:pt idx="4">
                  <c:v>0.000000</c:v>
                </c:pt>
                <c:pt idx="5">
                  <c:v>0.000000</c:v>
                </c:pt>
                <c:pt idx="6">
                  <c:v>0.000000</c:v>
                </c:pt>
                <c:pt idx="7">
                  <c:v>0.000000</c:v>
                </c:pt>
                <c:pt idx="8">
                  <c:v>0.000000</c:v>
                </c:pt>
                <c:pt idx="9">
                  <c:v>0.000000</c:v>
                </c:pt>
                <c:pt idx="10">
                  <c:v>0.000000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Note</c:v>
                </c:pt>
              </c:strCache>
            </c:strRef>
          </c:tx>
          <c:spPr>
            <a:solidFill>
              <a:schemeClr val="accent6"/>
            </a:solidFill>
            <a:ln w="47625" cap="flat">
              <a:solidFill>
                <a:srgbClr val="F6924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 cap="flat">
                <a:solidFill>
                  <a:srgbClr val="F6924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12</c:v>
                </c:pt>
                <c:pt idx="10">
                  <c:v>28</c:v>
                </c:pt>
              </c:strCache>
            </c:strRef>
          </c:cat>
          <c:val>
            <c:numRef>
              <c:f>Sheet1!$B$7:$L$7</c:f>
              <c:numCache>
                <c:ptCount val="11"/>
                <c:pt idx="0">
                  <c:v>1.000000</c:v>
                </c:pt>
                <c:pt idx="1">
                  <c:v>0.000000</c:v>
                </c:pt>
                <c:pt idx="2">
                  <c:v>0.000000</c:v>
                </c:pt>
                <c:pt idx="3">
                  <c:v>0.000000</c:v>
                </c:pt>
                <c:pt idx="4">
                  <c:v>0.000000</c:v>
                </c:pt>
                <c:pt idx="5">
                  <c:v>0.000000</c:v>
                </c:pt>
                <c:pt idx="6">
                  <c:v>0.000000</c:v>
                </c:pt>
                <c:pt idx="7">
                  <c:v>0.000000</c:v>
                </c:pt>
                <c:pt idx="8">
                  <c:v>0.000000</c:v>
                </c:pt>
                <c:pt idx="9">
                  <c:v>0.000000</c:v>
                </c:pt>
                <c:pt idx="10">
                  <c:v>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 New Roman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 New Roman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solidFill>
            <a:srgbClr val="FFFFFF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0"/>
          <c:y val="0.929334"/>
          <c:w val="1"/>
          <c:h val="0.070665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FFFFFF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0638" y="-6350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5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18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20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123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2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135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6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Texto do Título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9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8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0" name="Shape 50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51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0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3" name="Shape 63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pic>
        <p:nvPicPr>
          <p:cNvPr id="64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3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pic>
        <p:nvPicPr>
          <p:cNvPr id="75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4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94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do Título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7" name="Shape 97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pic>
        <p:nvPicPr>
          <p:cNvPr id="98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07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do Título</a:t>
            </a:r>
          </a:p>
        </p:txBody>
      </p:sp>
      <p:sp>
        <p:nvSpPr>
          <p:cNvPr id="109" name="Shape 109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111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0638" y="0"/>
            <a:ext cx="9164639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" name="image1.png" descr="C:\Users\Felipe Reis\Desktop\Faixa Slid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049"/>
          <a:stretch>
            <a:fillRect/>
          </a:stretch>
        </p:blipFill>
        <p:spPr>
          <a:xfrm>
            <a:off x="2719192" y="1211578"/>
            <a:ext cx="3684943" cy="564642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6" name="image2.png" descr="C:\Users\Felipe Reis\Desktop\logo SN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256" y="6076950"/>
            <a:ext cx="4067944" cy="75858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8430260" y="6401179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640079">
              <a:defRPr b="1" sz="3080"/>
            </a:pPr>
            <a:r>
              <a:t>ANÁLISE DE REDE SOCIAL ATRAVÉS DE GRAFO EXTRAÍDO DA PLATAFORMA DE MÍDIA SOCIAL </a:t>
            </a:r>
            <a:r>
              <a:rPr i="1"/>
              <a:t>FACEBOOK</a:t>
            </a:r>
          </a:p>
        </p:txBody>
      </p:sp>
      <p:sp>
        <p:nvSpPr>
          <p:cNvPr id="146" name="Shape 146"/>
          <p:cNvSpPr/>
          <p:nvPr>
            <p:ph type="subTitle" sz="quarter" idx="1"/>
          </p:nvPr>
        </p:nvSpPr>
        <p:spPr>
          <a:xfrm>
            <a:off x="1371600" y="4051300"/>
            <a:ext cx="6400800" cy="1752600"/>
          </a:xfrm>
          <a:prstGeom prst="rect">
            <a:avLst/>
          </a:prstGeom>
        </p:spPr>
        <p:txBody>
          <a:bodyPr/>
          <a:lstStyle/>
          <a:p>
            <a:pPr/>
            <a:r>
              <a:t>Lorraine Patiele Pereira Bispo</a:t>
            </a:r>
          </a:p>
          <a:p>
            <a:pPr/>
            <a:r>
              <a:t>Paulo Sérgio Atavila Júnior</a:t>
            </a:r>
          </a:p>
          <a:p>
            <a:pPr/>
            <a:r>
              <a:t>Tanilson Dias dos Santos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Captura de Tela 2016-10-20 às 07.12.29.png"/>
          <p:cNvPicPr>
            <a:picLocks noChangeAspect="1"/>
          </p:cNvPicPr>
          <p:nvPr/>
        </p:nvPicPr>
        <p:blipFill>
          <a:blip r:embed="rId2">
            <a:extLst/>
          </a:blip>
          <a:srcRect l="0" t="3041" r="0" b="10026"/>
          <a:stretch>
            <a:fillRect/>
          </a:stretch>
        </p:blipFill>
        <p:spPr>
          <a:xfrm>
            <a:off x="175233" y="479369"/>
            <a:ext cx="8793513" cy="477776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title"/>
          </p:nvPr>
        </p:nvSpPr>
        <p:spPr>
          <a:xfrm>
            <a:off x="1818481" y="5236368"/>
            <a:ext cx="5486401" cy="566739"/>
          </a:xfrm>
          <a:prstGeom prst="rect">
            <a:avLst/>
          </a:prstGeom>
        </p:spPr>
        <p:txBody>
          <a:bodyPr/>
          <a:lstStyle/>
          <a:p>
            <a:pPr/>
            <a:r>
              <a:t>Figura 1 - Dados extraídos com o Netvizz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Gephi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Ferramenta para elaboração, análise e compreensão de grafos.</a:t>
            </a:r>
          </a:p>
          <a:p>
            <a:pPr algn="just"/>
            <a:r>
              <a:t>Utilizado para gerar o grafo estudado a partir dos dados colhidos no facebook.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1818481" y="5205188"/>
            <a:ext cx="5486401" cy="566739"/>
          </a:xfrm>
          <a:prstGeom prst="rect">
            <a:avLst/>
          </a:prstGeom>
        </p:spPr>
        <p:txBody>
          <a:bodyPr/>
          <a:lstStyle/>
          <a:p>
            <a:pPr/>
            <a:r>
              <a:t>Figura 2 - Grafo inicial gerado pelo Gephi</a:t>
            </a:r>
          </a:p>
        </p:txBody>
      </p:sp>
      <p:pic>
        <p:nvPicPr>
          <p:cNvPr id="181" name="slide22.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502" y="397605"/>
            <a:ext cx="8390358" cy="4719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Resultados e Discussão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grafo possui 222 vértices e 154 arestas. </a:t>
            </a:r>
          </a:p>
          <a:p>
            <a:pPr/>
            <a:r>
              <a:t>Vértices são usuários ou postagens.</a:t>
            </a:r>
          </a:p>
          <a:p>
            <a:pPr/>
            <a:r>
              <a:t>Arestas são curtidas, compartilhamentos ou comentários de usuários nas postagens, ou seja, ações dos usuários.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1818481" y="5296638"/>
            <a:ext cx="5486401" cy="566739"/>
          </a:xfrm>
          <a:prstGeom prst="rect">
            <a:avLst/>
          </a:prstGeom>
        </p:spPr>
        <p:txBody>
          <a:bodyPr/>
          <a:lstStyle>
            <a:lvl1pPr algn="just" defTabSz="749808">
              <a:defRPr sz="1640"/>
            </a:lvl1pPr>
          </a:lstStyle>
          <a:p>
            <a:pPr/>
            <a:r>
              <a:t>Figura 3 -  Grafo que retrata a rede social da UFT campus de Palmas.</a:t>
            </a:r>
          </a:p>
        </p:txBody>
      </p:sp>
      <p:pic>
        <p:nvPicPr>
          <p:cNvPr id="187" name="slideeeee.00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541" y="326408"/>
            <a:ext cx="8456280" cy="4756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Resultados e Discussão</a:t>
            </a:r>
          </a:p>
        </p:txBody>
      </p:sp>
      <p:graphicFrame>
        <p:nvGraphicFramePr>
          <p:cNvPr id="190" name="Chart 190"/>
          <p:cNvGraphicFramePr/>
          <p:nvPr/>
        </p:nvGraphicFramePr>
        <p:xfrm>
          <a:off x="431968" y="1280886"/>
          <a:ext cx="8259426" cy="417851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1" name="Shape 191"/>
          <p:cNvSpPr/>
          <p:nvPr/>
        </p:nvSpPr>
        <p:spPr>
          <a:xfrm>
            <a:off x="312775" y="5529261"/>
            <a:ext cx="8497813" cy="40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300"/>
            </a:lvl1pPr>
          </a:lstStyle>
          <a:p>
            <a:pPr/>
            <a:r>
              <a:t>Obs.: de 5064 membros, apenas 122 usuários participaram da amostra.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Resultados e Discussão</a:t>
            </a:r>
          </a:p>
        </p:txBody>
      </p:sp>
      <p:graphicFrame>
        <p:nvGraphicFramePr>
          <p:cNvPr id="194" name="Chart 194"/>
          <p:cNvGraphicFramePr/>
          <p:nvPr/>
        </p:nvGraphicFramePr>
        <p:xfrm>
          <a:off x="-723269" y="1166665"/>
          <a:ext cx="12612128" cy="44182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5" name="Shape 195"/>
          <p:cNvSpPr/>
          <p:nvPr/>
        </p:nvSpPr>
        <p:spPr>
          <a:xfrm>
            <a:off x="312775" y="5666471"/>
            <a:ext cx="8497813" cy="40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300"/>
            </a:lvl1pPr>
          </a:lstStyle>
          <a:p>
            <a:pPr/>
            <a:r>
              <a:t>Obs.: 58% das postagens foram ignoradas pelos usuários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Resultados e Discussão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Uma quantidade reduzida dos usuários interage em diversas postagens.</a:t>
            </a:r>
          </a:p>
          <a:p>
            <a:pPr algn="just"/>
            <a:r>
              <a:t>Postagens com assuntos voltados a vida acadêmica geram maior interação dos usuários.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1818481" y="5296638"/>
            <a:ext cx="5486401" cy="566739"/>
          </a:xfrm>
          <a:prstGeom prst="rect">
            <a:avLst/>
          </a:prstGeom>
        </p:spPr>
        <p:txBody>
          <a:bodyPr/>
          <a:lstStyle/>
          <a:p>
            <a:pPr/>
            <a:r>
              <a:t>Figura 4 - Análise isolada de alguns vértices</a:t>
            </a:r>
          </a:p>
        </p:txBody>
      </p:sp>
      <p:pic>
        <p:nvPicPr>
          <p:cNvPr id="201" name="slideeeee.00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445" y="378344"/>
            <a:ext cx="8671110" cy="487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Conclusões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A maior parte do conteúdo que circulou no grupo, na época da extração dos dados, não é de interesse dos membros.</a:t>
            </a:r>
          </a:p>
          <a:p>
            <a:pPr algn="just"/>
            <a:r>
              <a:t>Postagens com notícias ou informações acadêmicas são as de maior interesse dos usuários.</a:t>
            </a:r>
          </a:p>
          <a:p>
            <a:pPr algn="just"/>
            <a:r>
              <a:t>O grupo pode focar em conteúdo de interesse dos usuários.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Resumo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FontTx/>
              <a:buNone/>
            </a:pPr>
            <a:r>
              <a:t>Análise de um grafo da rede social gerada a partir do grupo UFT - Palmas da mídia social </a:t>
            </a:r>
            <a:r>
              <a:rPr i="1"/>
              <a:t>Facebook.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Sugestões de Trabalhos Futuros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Expandir a amostragem para uma análise mais abrangente.</a:t>
            </a:r>
          </a:p>
          <a:p>
            <a:pPr/>
            <a:r>
              <a:t>Realizar análise sob outras redes sociais que os acadêmicos utilizam com frequência.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Referências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606" indent="-284606" defTabSz="758951">
              <a:spcBef>
                <a:spcPts val="600"/>
              </a:spcBef>
              <a:defRPr sz="2656"/>
            </a:pPr>
            <a:r>
              <a:t>BRAGA, M. J. D. C. ; GOMES, L. F. A. M.; RUEDIGER, M. A. Mundos pequenos, produção acadêmica e grafos de colaboração: um estudo de caso dos Enanpads. rap—rio de Janeiro, v. 42, n. 1, p. 133-154, 2008.</a:t>
            </a:r>
          </a:p>
          <a:p>
            <a:pPr marL="284606" indent="-284606" defTabSz="758951">
              <a:spcBef>
                <a:spcPts val="600"/>
              </a:spcBef>
              <a:defRPr sz="2656"/>
            </a:pPr>
            <a:r>
              <a:t>EULER, L. Solutio problematis ad geometriam situs pertinentis.Commentarii academiae scientiarum Petropolitanae, v. 8, p. 128-140, 1741.</a:t>
            </a:r>
          </a:p>
          <a:p>
            <a:pPr marL="284606" indent="-284606" defTabSz="758951">
              <a:spcBef>
                <a:spcPts val="600"/>
              </a:spcBef>
              <a:defRPr sz="2656"/>
            </a:pPr>
            <a:r>
              <a:t>FEOFILOFF, P.; KOHAYAKAWA, Y.; WAKABAYASHI, Y. Uma introdução sucinta à teoria dos grafos. 2011.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Referências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600"/>
              </a:spcBef>
              <a:defRPr sz="2848"/>
            </a:pPr>
            <a:r>
              <a:t>JURKIEWICZ, S. Grafos–Uma Introdução. São Paulo: OBMEP, 2009.</a:t>
            </a:r>
          </a:p>
          <a:p>
            <a:pPr marL="305180" indent="-305180" defTabSz="813816">
              <a:spcBef>
                <a:spcPts val="600"/>
              </a:spcBef>
              <a:defRPr sz="2848"/>
            </a:pPr>
            <a:r>
              <a:t>KIETZMANN, J. H.; HERMKENS, K.; MCCARTHY, I. P.; SILVESTRE, B. S. Social media? Get serious! Understanding the functional building blocks of social media. Business Horizons, v. 54, p. 241-251, 2011.</a:t>
            </a:r>
          </a:p>
          <a:p>
            <a:pPr marL="305180" indent="-305180" defTabSz="813816">
              <a:spcBef>
                <a:spcPts val="600"/>
              </a:spcBef>
              <a:defRPr sz="2848"/>
            </a:pPr>
            <a:r>
              <a:t>MARTELETO, R. M. Análise de redes sociais: aplicação nos estudos de transferência da informação. Ciência da informação, v. 30, n. 1, p. 71-81, 2001.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ctrTitle"/>
          </p:nvPr>
        </p:nvSpPr>
        <p:spPr>
          <a:xfrm>
            <a:off x="675481" y="2693987"/>
            <a:ext cx="7772401" cy="1470026"/>
          </a:xfrm>
          <a:prstGeom prst="rect">
            <a:avLst/>
          </a:prstGeom>
        </p:spPr>
        <p:txBody>
          <a:bodyPr/>
          <a:lstStyle>
            <a:lvl1pPr>
              <a:defRPr b="1" sz="5000"/>
            </a:lvl1pPr>
          </a:lstStyle>
          <a:p>
            <a:pPr/>
            <a:r>
              <a:t>Obrigado!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Conceitos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Rede Social</a:t>
            </a:r>
          </a:p>
          <a:p>
            <a:pPr/>
            <a:r>
              <a:t>Mídia Social</a:t>
            </a:r>
          </a:p>
          <a:p>
            <a:pPr/>
            <a:r>
              <a:t>Grafos</a:t>
            </a:r>
          </a:p>
          <a:p>
            <a:pPr/>
            <a:r>
              <a:t>Grau e Adjacência de Vértices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Rede Social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FontTx/>
              <a:buNone/>
            </a:pPr>
            <a:r>
              <a:t>“grupo de pessoas, de organizações ou de outros relacionamentos, conectados por um conjunto de relações sociais, como as amizades, o trabalho em conjunto ou a simples troca de informações”</a:t>
            </a:r>
            <a:br/>
            <a:endParaRPr sz="1600"/>
          </a:p>
          <a:p>
            <a:pPr marL="0" indent="0" algn="r">
              <a:buSzTx/>
              <a:buFontTx/>
              <a:buNone/>
              <a:defRPr sz="2100"/>
            </a:pPr>
            <a:r>
              <a:t>(BRAGA et al, 2008, p. 134)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Mídia Social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FontTx/>
              <a:buNone/>
            </a:pPr>
            <a:r>
              <a:t>“Social media employ mobile and web-based technologies to create highly interactive platforms which individuals and communities share, co-create, discuss, and modify user-generated content.”</a:t>
            </a:r>
            <a:br/>
            <a:endParaRPr sz="1600"/>
          </a:p>
          <a:p>
            <a:pPr marL="0" indent="0" algn="r">
              <a:buSzTx/>
              <a:buFontTx/>
              <a:buNone/>
              <a:defRPr sz="2100"/>
            </a:pPr>
            <a:r>
              <a:t>(KIETZMANN et al, 2011, p. 241)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Grafos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FontTx/>
              <a:buNone/>
            </a:pPr>
            <a:r>
              <a:t>Estrutura formada por “um par (V, A) em que V é um conjunto arbitrário e A é um subconjunto de V( 2 ). Os elementos de V são chamados vértices e os de A são chamados arestas”</a:t>
            </a:r>
            <a:br/>
            <a:endParaRPr sz="1600"/>
          </a:p>
          <a:p>
            <a:pPr marL="0" indent="0" algn="r">
              <a:buSzTx/>
              <a:buFontTx/>
              <a:buNone/>
              <a:defRPr sz="2100"/>
            </a:pPr>
            <a:r>
              <a:t>(FEOFILOFF et al, 2011, p. 08)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Grau e Adjacência de Vértices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 algn="just">
              <a:buFontTx/>
            </a:pPr>
            <a:r>
              <a:t>O grau de um vértice é o número de arestas que incidem sobre este.</a:t>
            </a:r>
          </a:p>
          <a:p>
            <a:pPr marL="320842" indent="-320842" algn="just">
              <a:buFontTx/>
            </a:pPr>
            <a:r>
              <a:t>Vértices são ditos adjacentes quando estão ligados por arestas.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Materiais e Métodos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Netvizz</a:t>
            </a:r>
          </a:p>
          <a:p>
            <a:pPr/>
            <a:r>
              <a:t>Gephi</a:t>
            </a:r>
          </a:p>
        </p:txBody>
      </p:sp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3529" t="5020" r="85099" b="73071"/>
          <a:stretch>
            <a:fillRect/>
          </a:stretch>
        </p:blipFill>
        <p:spPr>
          <a:xfrm>
            <a:off x="5071824" y="1806150"/>
            <a:ext cx="1871807" cy="18647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41300" dist="175596" dir="2191042">
              <a:srgbClr val="000000">
                <a:alpha val="75000"/>
              </a:srgbClr>
            </a:outerShdw>
          </a:effectLst>
        </p:spPr>
      </p:pic>
      <p:pic>
        <p:nvPicPr>
          <p:cNvPr id="16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9204" y="3154390"/>
            <a:ext cx="1897460" cy="18974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41300" dist="175596" dir="2191042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Netvizz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Ferramenta que extrai dados do Facebook para fins de pesquisa.</a:t>
            </a:r>
          </a:p>
          <a:p>
            <a:pPr algn="just"/>
            <a:r>
              <a:t>Utilizado para extrair dados do grupo UFT - Palmas no Facebook.</a:t>
            </a:r>
          </a:p>
          <a:p>
            <a:pPr algn="just"/>
            <a:r>
              <a:t>Dados a respeito de 100 postagens foram extraídos no dia 6 de outubro às 18 horas.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