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72" r:id="rId6"/>
    <p:sldId id="259" r:id="rId7"/>
    <p:sldId id="260" r:id="rId8"/>
    <p:sldId id="267" r:id="rId9"/>
    <p:sldId id="266" r:id="rId10"/>
    <p:sldId id="261" r:id="rId11"/>
    <p:sldId id="265" r:id="rId12"/>
    <p:sldId id="263" r:id="rId13"/>
    <p:sldId id="268" r:id="rId14"/>
    <p:sldId id="269" r:id="rId15"/>
    <p:sldId id="270" r:id="rId16"/>
    <p:sldId id="271" r:id="rId17"/>
    <p:sldId id="26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6"/>
          <p:cNvSpPr>
            <a:spLocks noChangeArrowheads="1"/>
          </p:cNvSpPr>
          <p:nvPr userDrawn="1"/>
        </p:nvSpPr>
        <p:spPr bwMode="auto">
          <a:xfrm>
            <a:off x="-20638" y="0"/>
            <a:ext cx="9164638" cy="6946900"/>
          </a:xfrm>
          <a:prstGeom prst="roundRect">
            <a:avLst>
              <a:gd name="adj" fmla="val 79"/>
            </a:avLst>
          </a:prstGeom>
          <a:solidFill>
            <a:srgbClr val="082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 descr="C:\Users\Felipe Reis\Desktop\Faixa Slide.pn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92" t="-15868" r="-74353" b="26049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Felipe Reis\Desktop\logo SNC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188314"/>
            <a:ext cx="4067944" cy="75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ATRIBUIÇÃO AUTOMÁTICA DE AUTORIA EM ARTIGOS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Thiago Brauer Ribeiro</a:t>
            </a:r>
          </a:p>
          <a:p>
            <a:r>
              <a:rPr lang="pt-BR" dirty="0" smtClean="0"/>
              <a:t>Sofia Mara de Souza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8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Preparação do texto</a:t>
            </a:r>
          </a:p>
          <a:p>
            <a:endParaRPr lang="pt-BR" dirty="0"/>
          </a:p>
          <a:p>
            <a:r>
              <a:rPr lang="pt-BR" dirty="0" smtClean="0"/>
              <a:t>Extração dos atributos</a:t>
            </a:r>
          </a:p>
          <a:p>
            <a:endParaRPr lang="pt-BR" dirty="0"/>
          </a:p>
          <a:p>
            <a:r>
              <a:rPr lang="pt-BR" dirty="0" smtClean="0"/>
              <a:t>Criação do arquivo </a:t>
            </a:r>
            <a:r>
              <a:rPr lang="pt-BR" i="1" dirty="0" smtClean="0"/>
              <a:t>.</a:t>
            </a:r>
            <a:r>
              <a:rPr lang="pt-BR" i="1" dirty="0" err="1" smtClean="0"/>
              <a:t>arff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45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Sequential Minimal Optimization </a:t>
            </a:r>
            <a:r>
              <a:rPr lang="pt-BR" dirty="0" smtClean="0"/>
              <a:t>–</a:t>
            </a:r>
            <a:r>
              <a:rPr lang="pt-BR" i="1" dirty="0" smtClean="0"/>
              <a:t> </a:t>
            </a:r>
            <a:r>
              <a:rPr lang="pt-BR" dirty="0" smtClean="0"/>
              <a:t>SMO</a:t>
            </a:r>
          </a:p>
          <a:p>
            <a:pPr lvl="1"/>
            <a:r>
              <a:rPr lang="pt-BR" i="1" dirty="0" smtClean="0"/>
              <a:t>Normalize training data</a:t>
            </a:r>
          </a:p>
          <a:p>
            <a:pPr lvl="1"/>
            <a:r>
              <a:rPr lang="pt-BR" i="1" dirty="0" smtClean="0"/>
              <a:t>Standardize training data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J48</a:t>
            </a:r>
            <a:r>
              <a:rPr lang="pt-BR" dirty="0" smtClean="0"/>
              <a:t>, árvore </a:t>
            </a:r>
            <a:r>
              <a:rPr lang="pt-BR" dirty="0" smtClean="0"/>
              <a:t>C4.5</a:t>
            </a:r>
          </a:p>
          <a:p>
            <a:endParaRPr lang="pt-BR" dirty="0"/>
          </a:p>
          <a:p>
            <a:r>
              <a:rPr lang="pt-BR" dirty="0" smtClean="0"/>
              <a:t>15 atributos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44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10 autores do site O GLOBO, com 8 textos cada</a:t>
            </a:r>
          </a:p>
          <a:p>
            <a:endParaRPr lang="pt-BR" dirty="0"/>
          </a:p>
          <a:p>
            <a:r>
              <a:rPr lang="pt-BR" i="1" dirty="0" smtClean="0"/>
              <a:t>Cross-validation, </a:t>
            </a:r>
            <a:r>
              <a:rPr lang="pt-BR" dirty="0" smtClean="0"/>
              <a:t>ou validação cruzada</a:t>
            </a:r>
          </a:p>
          <a:p>
            <a:endParaRPr lang="pt-BR" i="1" dirty="0"/>
          </a:p>
          <a:p>
            <a:r>
              <a:rPr lang="pt-BR" dirty="0" smtClean="0"/>
              <a:t>8 </a:t>
            </a:r>
            <a:r>
              <a:rPr lang="pt-BR" i="1" dirty="0" smtClean="0"/>
              <a:t>folds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79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268760"/>
            <a:ext cx="8075240" cy="892696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Matriz de confusão com C4.5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95536" y="5344616"/>
            <a:ext cx="8352928" cy="10367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Taxa de acertos de 72.5</a:t>
            </a:r>
            <a:r>
              <a:rPr lang="pt-BR" dirty="0" smtClean="0"/>
              <a:t>%, 22 atribuições incorretas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7" t="33618" r="21463" b="15815"/>
          <a:stretch/>
        </p:blipFill>
        <p:spPr bwMode="auto">
          <a:xfrm>
            <a:off x="1372816" y="1844824"/>
            <a:ext cx="6120680" cy="33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7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892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Matriz de confusão com SVM e “</a:t>
            </a:r>
            <a:r>
              <a:rPr lang="pt-BR" i="1" dirty="0"/>
              <a:t>normalize data</a:t>
            </a:r>
            <a:r>
              <a:rPr lang="pt-BR" dirty="0"/>
              <a:t>”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95536" y="5344616"/>
            <a:ext cx="807524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Taxa de acertos de </a:t>
            </a:r>
            <a:r>
              <a:rPr lang="pt-BR" dirty="0"/>
              <a:t>82.5 </a:t>
            </a:r>
            <a:r>
              <a:rPr lang="pt-BR" dirty="0" smtClean="0"/>
              <a:t>%</a:t>
            </a:r>
            <a:r>
              <a:rPr lang="pt-BR" dirty="0" smtClean="0"/>
              <a:t>, 14 atribuições incorretas 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6" t="20643" r="15332" b="16270"/>
          <a:stretch/>
        </p:blipFill>
        <p:spPr bwMode="auto">
          <a:xfrm>
            <a:off x="1677218" y="1916832"/>
            <a:ext cx="578956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2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892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Matriz de confusão com SVM e </a:t>
            </a:r>
            <a:r>
              <a:rPr lang="pt-BR" dirty="0" smtClean="0"/>
              <a:t>“</a:t>
            </a:r>
            <a:r>
              <a:rPr lang="pt-BR" i="1" dirty="0" smtClean="0"/>
              <a:t>standardize </a:t>
            </a:r>
            <a:r>
              <a:rPr lang="pt-BR" i="1" dirty="0"/>
              <a:t>data</a:t>
            </a:r>
            <a:r>
              <a:rPr lang="pt-BR" dirty="0"/>
              <a:t>”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95536" y="5344616"/>
            <a:ext cx="8496944" cy="12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Taxa de acertos de </a:t>
            </a:r>
            <a:r>
              <a:rPr lang="pt-BR" dirty="0"/>
              <a:t>98.75 </a:t>
            </a:r>
            <a:r>
              <a:rPr lang="pt-BR" dirty="0" smtClean="0"/>
              <a:t>%, 1 atribuição incorreta 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4" t="19224" r="15605" b="17711"/>
          <a:stretch/>
        </p:blipFill>
        <p:spPr bwMode="auto">
          <a:xfrm>
            <a:off x="1755417" y="1988840"/>
            <a:ext cx="5633167" cy="317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0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 e 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SVM: </a:t>
            </a:r>
            <a:r>
              <a:rPr lang="pt-BR" i="1" dirty="0" smtClean="0"/>
              <a:t>normalize </a:t>
            </a:r>
            <a:r>
              <a:rPr lang="pt-BR" dirty="0" smtClean="0"/>
              <a:t>e </a:t>
            </a:r>
            <a:r>
              <a:rPr lang="pt-BR" i="1" dirty="0" smtClean="0"/>
              <a:t>standardize</a:t>
            </a:r>
          </a:p>
          <a:p>
            <a:endParaRPr lang="pt-BR" i="1" dirty="0"/>
          </a:p>
          <a:p>
            <a:r>
              <a:rPr lang="pt-BR" dirty="0" smtClean="0"/>
              <a:t>Árvore de decisão</a:t>
            </a:r>
          </a:p>
          <a:p>
            <a:endParaRPr lang="pt-BR" dirty="0"/>
          </a:p>
          <a:p>
            <a:r>
              <a:rPr lang="pt-BR" dirty="0" smtClean="0"/>
              <a:t>Seleção de atributos</a:t>
            </a:r>
          </a:p>
          <a:p>
            <a:endParaRPr lang="pt-BR" dirty="0"/>
          </a:p>
          <a:p>
            <a:r>
              <a:rPr lang="pt-BR" dirty="0" smtClean="0"/>
              <a:t>Redes Sociais</a:t>
            </a:r>
          </a:p>
          <a:p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7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CORNEY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, M. W. </a:t>
            </a:r>
            <a:r>
              <a:rPr lang="en-US" b="1" dirty="0" err="1">
                <a:solidFill>
                  <a:schemeClr val="bg1"/>
                </a:solidFill>
                <a:latin typeface="Arial" pitchFamily="34" charset="0"/>
              </a:rPr>
              <a:t>Analysing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</a:rPr>
              <a:t> E­mail Text Authorship for Forensic Purposes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. </a:t>
            </a:r>
            <a:r>
              <a:rPr lang="pt-BR" dirty="0">
                <a:solidFill>
                  <a:schemeClr val="bg1"/>
                </a:solidFill>
                <a:latin typeface="Arial" pitchFamily="34" charset="0"/>
              </a:rPr>
              <a:t>Dissertação (Mestrado em Tecnologia da Informação) ­ Queensland University </a:t>
            </a:r>
            <a:r>
              <a:rPr lang="pt-BR" dirty="0" err="1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pt-BR" dirty="0">
                <a:solidFill>
                  <a:schemeClr val="bg1"/>
                </a:solidFill>
                <a:latin typeface="Arial" pitchFamily="34" charset="0"/>
              </a:rPr>
              <a:t> Technology, 2003. Disponível em: </a:t>
            </a:r>
          </a:p>
          <a:p>
            <a:endParaRPr lang="pt-BR" dirty="0">
              <a:solidFill>
                <a:schemeClr val="bg1"/>
              </a:solidFill>
              <a:latin typeface="Arial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</a:rPr>
              <a:t>HONORIO</a:t>
            </a:r>
            <a:r>
              <a:rPr lang="pt-BR" dirty="0">
                <a:solidFill>
                  <a:schemeClr val="bg1"/>
                </a:solidFill>
                <a:latin typeface="Arial" pitchFamily="34" charset="0"/>
              </a:rPr>
              <a:t>, T. C. S et al. </a:t>
            </a:r>
            <a:r>
              <a:rPr lang="pt-BR" b="1" dirty="0">
                <a:solidFill>
                  <a:schemeClr val="bg1"/>
                </a:solidFill>
                <a:latin typeface="Arial" pitchFamily="34" charset="0"/>
              </a:rPr>
              <a:t>Atribuição de Autoria com WEKA.</a:t>
            </a:r>
            <a:r>
              <a:rPr lang="pt-BR" dirty="0">
                <a:solidFill>
                  <a:schemeClr val="bg1"/>
                </a:solidFill>
                <a:latin typeface="Arial" pitchFamily="34" charset="0"/>
              </a:rPr>
              <a:t> In: IX Encontro de Extensão e X Encontro de Iniciação à Docência, 2007, João Pessoa. Anais... João Pessoa: UFPB, 2007.</a:t>
            </a:r>
          </a:p>
          <a:p>
            <a:endParaRPr lang="pt-BR" dirty="0">
              <a:solidFill>
                <a:schemeClr val="bg1"/>
              </a:solidFill>
              <a:latin typeface="Arial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Arial" pitchFamily="34" charset="0"/>
              </a:rPr>
              <a:t>NETO</a:t>
            </a:r>
            <a:r>
              <a:rPr lang="pt-BR" dirty="0">
                <a:solidFill>
                  <a:schemeClr val="bg1"/>
                </a:solidFill>
                <a:latin typeface="Arial" pitchFamily="34" charset="0"/>
              </a:rPr>
              <a:t>, F. D. N. </a:t>
            </a:r>
            <a:r>
              <a:rPr lang="pt-BR" b="1" dirty="0">
                <a:solidFill>
                  <a:schemeClr val="bg1"/>
                </a:solidFill>
                <a:latin typeface="Arial" pitchFamily="34" charset="0"/>
              </a:rPr>
              <a:t>Atribuição automática de autoria de obras da literatura brasileira. </a:t>
            </a:r>
            <a:r>
              <a:rPr lang="pt-BR" dirty="0">
                <a:solidFill>
                  <a:schemeClr val="bg1"/>
                </a:solidFill>
                <a:latin typeface="Arial" pitchFamily="34" charset="0"/>
              </a:rPr>
              <a:t>2010. Dissertação (Mestrado em Informática)-Universidade Federal da Paraíba, João Pessoa, 2010.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3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Resultados</a:t>
            </a:r>
          </a:p>
          <a:p>
            <a:r>
              <a:rPr lang="pt-BR" dirty="0" smtClean="0"/>
              <a:t>Conclusão e Trabalhos Futuros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597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9"/>
            <a:ext cx="9144000" cy="5760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 smtClean="0"/>
              <a:t>“Análise estatística do estilo literário”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77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9"/>
            <a:ext cx="9144000" cy="5760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 smtClean="0"/>
              <a:t>“Análise estatística do estilo literário”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39552" y="2503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Riqueza de vocabulário</a:t>
            </a:r>
          </a:p>
          <a:p>
            <a:r>
              <a:rPr lang="pt-BR" dirty="0" smtClean="0"/>
              <a:t>Tamanho médio das palavras</a:t>
            </a:r>
          </a:p>
          <a:p>
            <a:r>
              <a:rPr lang="pt-BR" dirty="0" smtClean="0"/>
              <a:t>Quantidade de </a:t>
            </a:r>
            <a:r>
              <a:rPr lang="pt-BR" i="1" dirty="0" smtClean="0"/>
              <a:t>hapax legomena</a:t>
            </a:r>
          </a:p>
          <a:p>
            <a:r>
              <a:rPr lang="pt-BR" dirty="0" smtClean="0"/>
              <a:t>Quantidade de </a:t>
            </a:r>
            <a:r>
              <a:rPr lang="pt-BR" i="1" dirty="0" smtClean="0"/>
              <a:t>hapax dislegomena</a:t>
            </a:r>
            <a:r>
              <a:rPr lang="pt-BR" dirty="0" smtClean="0"/>
              <a:t>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315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Support Vector Machine </a:t>
            </a:r>
            <a:r>
              <a:rPr lang="pt-BR" dirty="0" smtClean="0"/>
              <a:t>– SVM</a:t>
            </a:r>
          </a:p>
          <a:p>
            <a:endParaRPr lang="pt-BR" dirty="0"/>
          </a:p>
          <a:p>
            <a:r>
              <a:rPr lang="pt-BR" dirty="0"/>
              <a:t>Árvore de Decisão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49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Support Vector Machine - SVM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://docs.opencv.org/2.4/_images/optimal-hyperpla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0808"/>
            <a:ext cx="4320480" cy="426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4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Decisão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http://image.slidesharecdn.com/aula02-giovanni-dcbd-120228202404-phpapp01/95/aula-02-giovanni-dcbd-26-728.jpg?cb=13304611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23447" r="4839" b="25404"/>
          <a:stretch/>
        </p:blipFill>
        <p:spPr bwMode="auto">
          <a:xfrm>
            <a:off x="766161" y="1700808"/>
            <a:ext cx="769585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2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Weka</a:t>
            </a:r>
          </a:p>
          <a:p>
            <a:endParaRPr lang="pt-BR" dirty="0"/>
          </a:p>
        </p:txBody>
      </p:sp>
      <p:pic>
        <p:nvPicPr>
          <p:cNvPr id="1026" name="Picture 2" descr="http://www.ibm.com/developerworks/br/opensource/library/os-weka1/weka-startu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058641"/>
            <a:ext cx="34194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t="3126" r="34773" b="19602"/>
          <a:stretch/>
        </p:blipFill>
        <p:spPr bwMode="auto">
          <a:xfrm>
            <a:off x="4355976" y="2618319"/>
            <a:ext cx="4307279" cy="319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4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pic>
        <p:nvPicPr>
          <p:cNvPr id="1029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4" r="28183" b="5438"/>
          <a:stretch>
            <a:fillRect/>
          </a:stretch>
        </p:blipFill>
        <p:spPr bwMode="auto">
          <a:xfrm>
            <a:off x="971600" y="1268760"/>
            <a:ext cx="7200800" cy="479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305</Words>
  <Application>Microsoft Office PowerPoint</Application>
  <PresentationFormat>Apresentação na tela (4:3)</PresentationFormat>
  <Paragraphs>66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ATRIBUIÇÃO AUTOMÁTICA DE AUTORIA EM ARTIGOS</vt:lpstr>
      <vt:lpstr>Apresentação do PowerPoint</vt:lpstr>
      <vt:lpstr>Estilometria</vt:lpstr>
      <vt:lpstr>Estilometria</vt:lpstr>
      <vt:lpstr>Apresentação do PowerPoint</vt:lpstr>
      <vt:lpstr>Support Vector Machine - SVM</vt:lpstr>
      <vt:lpstr>Árvore de Decisão</vt:lpstr>
      <vt:lpstr>Metodologia</vt:lpstr>
      <vt:lpstr>Metodologia</vt:lpstr>
      <vt:lpstr>Metodologia</vt:lpstr>
      <vt:lpstr>Metodologia</vt:lpstr>
      <vt:lpstr>Metodologia</vt:lpstr>
      <vt:lpstr>Resultados</vt:lpstr>
      <vt:lpstr>Resultados</vt:lpstr>
      <vt:lpstr>Resultados</vt:lpstr>
      <vt:lpstr>Conclusão e Trabalhos Futuros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Reis</dc:creator>
  <cp:lastModifiedBy>Thiago</cp:lastModifiedBy>
  <cp:revision>21</cp:revision>
  <dcterms:created xsi:type="dcterms:W3CDTF">2016-10-14T14:22:57Z</dcterms:created>
  <dcterms:modified xsi:type="dcterms:W3CDTF">2016-10-19T09:22:37Z</dcterms:modified>
</cp:coreProperties>
</file>