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62" r:id="rId4"/>
    <p:sldId id="266" r:id="rId5"/>
    <p:sldId id="263" r:id="rId6"/>
    <p:sldId id="264" r:id="rId7"/>
    <p:sldId id="265" r:id="rId8"/>
    <p:sldId id="267" r:id="rId9"/>
    <p:sldId id="285" r:id="rId10"/>
    <p:sldId id="286" r:id="rId11"/>
    <p:sldId id="280" r:id="rId12"/>
    <p:sldId id="283" r:id="rId13"/>
    <p:sldId id="274" r:id="rId14"/>
    <p:sldId id="273" r:id="rId15"/>
    <p:sldId id="268" r:id="rId16"/>
    <p:sldId id="287" r:id="rId17"/>
    <p:sldId id="270" r:id="rId18"/>
    <p:sldId id="277" r:id="rId19"/>
    <p:sldId id="278" r:id="rId20"/>
    <p:sldId id="279" r:id="rId21"/>
    <p:sldId id="261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lipe%20Reis\Downloads\grauvertic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grauvertice!$A$2</c:f>
              <c:strCache>
                <c:ptCount val="1"/>
                <c:pt idx="0">
                  <c:v>axe </c:v>
                </c:pt>
              </c:strCache>
            </c:strRef>
          </c:tx>
          <c:invertIfNegative val="0"/>
          <c:val>
            <c:numRef>
              <c:f>grauvertice!$B$2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grauvertice!$A$13</c:f>
              <c:strCache>
                <c:ptCount val="1"/>
                <c:pt idx="0">
                  <c:v>eletronica </c:v>
                </c:pt>
              </c:strCache>
            </c:strRef>
          </c:tx>
          <c:invertIfNegative val="0"/>
          <c:val>
            <c:numRef>
              <c:f>grauvertice!$B$13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grauvertice!$A$57</c:f>
              <c:strCache>
                <c:ptCount val="1"/>
                <c:pt idx="0">
                  <c:v>rock_and_roll </c:v>
                </c:pt>
              </c:strCache>
            </c:strRef>
          </c:tx>
          <c:invertIfNegative val="0"/>
          <c:val>
            <c:numRef>
              <c:f>grauvertice!$B$57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</c:ser>
        <c:ser>
          <c:idx val="3"/>
          <c:order val="3"/>
          <c:tx>
            <c:strRef>
              <c:f>grauvertice!$A$19</c:f>
              <c:strCache>
                <c:ptCount val="1"/>
                <c:pt idx="0">
                  <c:v>funk_carioca </c:v>
                </c:pt>
              </c:strCache>
            </c:strRef>
          </c:tx>
          <c:invertIfNegative val="0"/>
          <c:val>
            <c:numRef>
              <c:f>grauvertice!$B$19</c:f>
              <c:numCache>
                <c:formatCode>General</c:formatCode>
                <c:ptCount val="1"/>
                <c:pt idx="0">
                  <c:v>512</c:v>
                </c:pt>
              </c:numCache>
            </c:numRef>
          </c:val>
        </c:ser>
        <c:ser>
          <c:idx val="4"/>
          <c:order val="4"/>
          <c:tx>
            <c:strRef>
              <c:f>grauvertice!$A$8</c:f>
              <c:strCache>
                <c:ptCount val="1"/>
                <c:pt idx="0">
                  <c:v>country </c:v>
                </c:pt>
              </c:strCache>
            </c:strRef>
          </c:tx>
          <c:invertIfNegative val="0"/>
          <c:val>
            <c:numRef>
              <c:f>grauvertice!$B$8</c:f>
              <c:numCache>
                <c:formatCode>General</c:formatCode>
                <c:ptCount val="1"/>
                <c:pt idx="0">
                  <c:v>538</c:v>
                </c:pt>
              </c:numCache>
            </c:numRef>
          </c:val>
        </c:ser>
        <c:ser>
          <c:idx val="5"/>
          <c:order val="5"/>
          <c:tx>
            <c:strRef>
              <c:f>grauvertice!$A$7</c:f>
              <c:strCache>
                <c:ptCount val="1"/>
                <c:pt idx="0">
                  <c:v>classico </c:v>
                </c:pt>
              </c:strCache>
            </c:strRef>
          </c:tx>
          <c:invertIfNegative val="0"/>
          <c:val>
            <c:numRef>
              <c:f>grauvertice!$B$7</c:f>
              <c:numCache>
                <c:formatCode>General</c:formatCode>
                <c:ptCount val="1"/>
                <c:pt idx="0">
                  <c:v>332</c:v>
                </c:pt>
              </c:numCache>
            </c:numRef>
          </c:val>
        </c:ser>
        <c:ser>
          <c:idx val="6"/>
          <c:order val="6"/>
          <c:tx>
            <c:strRef>
              <c:f>grauvertice!$A$7</c:f>
              <c:strCache>
                <c:ptCount val="1"/>
                <c:pt idx="0">
                  <c:v>classico </c:v>
                </c:pt>
              </c:strCache>
            </c:strRef>
          </c:tx>
          <c:invertIfNegative val="0"/>
          <c:val>
            <c:numRef>
              <c:f>grauvertice!$B$7</c:f>
              <c:numCache>
                <c:formatCode>General</c:formatCode>
                <c:ptCount val="1"/>
                <c:pt idx="0">
                  <c:v>332</c:v>
                </c:pt>
              </c:numCache>
            </c:numRef>
          </c:val>
        </c:ser>
        <c:ser>
          <c:idx val="7"/>
          <c:order val="7"/>
          <c:tx>
            <c:strRef>
              <c:f>grauvertice!$A$45</c:f>
              <c:strCache>
                <c:ptCount val="1"/>
                <c:pt idx="0">
                  <c:v>pagode </c:v>
                </c:pt>
              </c:strCache>
            </c:strRef>
          </c:tx>
          <c:invertIfNegative val="0"/>
          <c:val>
            <c:numRef>
              <c:f>grauvertice!$B$45</c:f>
              <c:numCache>
                <c:formatCode>General</c:formatCode>
                <c:ptCount val="1"/>
                <c:pt idx="0">
                  <c:v>948</c:v>
                </c:pt>
              </c:numCache>
            </c:numRef>
          </c:val>
        </c:ser>
        <c:ser>
          <c:idx val="8"/>
          <c:order val="8"/>
          <c:tx>
            <c:strRef>
              <c:f>grauvertice!$A$62</c:f>
              <c:strCache>
                <c:ptCount val="1"/>
                <c:pt idx="0">
                  <c:v>samba </c:v>
                </c:pt>
              </c:strCache>
            </c:strRef>
          </c:tx>
          <c:invertIfNegative val="0"/>
          <c:val>
            <c:numRef>
              <c:f>grauvertice!$B$62</c:f>
              <c:numCache>
                <c:formatCode>General</c:formatCode>
                <c:ptCount val="1"/>
                <c:pt idx="0">
                  <c:v>464</c:v>
                </c:pt>
              </c:numCache>
            </c:numRef>
          </c:val>
        </c:ser>
        <c:ser>
          <c:idx val="9"/>
          <c:order val="9"/>
          <c:tx>
            <c:strRef>
              <c:f>grauvertice!$A$64</c:f>
              <c:strCache>
                <c:ptCount val="1"/>
                <c:pt idx="0">
                  <c:v>sertanejo </c:v>
                </c:pt>
              </c:strCache>
            </c:strRef>
          </c:tx>
          <c:invertIfNegative val="0"/>
          <c:val>
            <c:numRef>
              <c:f>grauvertice!$B$64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</c:ser>
        <c:ser>
          <c:idx val="10"/>
          <c:order val="10"/>
          <c:tx>
            <c:strRef>
              <c:f>grauvertice!$A$17</c:f>
              <c:strCache>
                <c:ptCount val="1"/>
                <c:pt idx="0">
                  <c:v>forro </c:v>
                </c:pt>
              </c:strCache>
            </c:strRef>
          </c:tx>
          <c:invertIfNegative val="0"/>
          <c:val>
            <c:numRef>
              <c:f>grauvertice!$B$17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</c:ser>
        <c:ser>
          <c:idx val="11"/>
          <c:order val="11"/>
          <c:tx>
            <c:strRef>
              <c:f>grauvertice!$A$41</c:f>
              <c:strCache>
                <c:ptCount val="1"/>
                <c:pt idx="0">
                  <c:v>mpb </c:v>
                </c:pt>
              </c:strCache>
            </c:strRef>
          </c:tx>
          <c:invertIfNegative val="0"/>
          <c:val>
            <c:numRef>
              <c:f>grauvertice!$B$41</c:f>
              <c:numCache>
                <c:formatCode>General</c:formatCode>
                <c:ptCount val="1"/>
                <c:pt idx="0">
                  <c:v>936</c:v>
                </c:pt>
              </c:numCache>
            </c:numRef>
          </c:val>
        </c:ser>
        <c:ser>
          <c:idx val="12"/>
          <c:order val="12"/>
          <c:tx>
            <c:strRef>
              <c:f>grauvertice!$A$3</c:f>
              <c:strCache>
                <c:ptCount val="1"/>
                <c:pt idx="0">
                  <c:v>blues </c:v>
                </c:pt>
              </c:strCache>
            </c:strRef>
          </c:tx>
          <c:invertIfNegative val="0"/>
          <c:val>
            <c:numRef>
              <c:f>grauvertice!$B$3</c:f>
              <c:numCache>
                <c:formatCode>General</c:formatCode>
                <c:ptCount val="1"/>
                <c:pt idx="0">
                  <c:v>331</c:v>
                </c:pt>
              </c:numCache>
            </c:numRef>
          </c:val>
        </c:ser>
        <c:ser>
          <c:idx val="13"/>
          <c:order val="13"/>
          <c:tx>
            <c:strRef>
              <c:f>grauvertice!$A$20</c:f>
              <c:strCache>
                <c:ptCount val="1"/>
                <c:pt idx="0">
                  <c:v>gospel </c:v>
                </c:pt>
              </c:strCache>
            </c:strRef>
          </c:tx>
          <c:invertIfNegative val="0"/>
          <c:val>
            <c:numRef>
              <c:f>grauvertice!$B$20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</c:ser>
        <c:ser>
          <c:idx val="14"/>
          <c:order val="14"/>
          <c:tx>
            <c:strRef>
              <c:f>grauvertice!$A$33</c:f>
              <c:strCache>
                <c:ptCount val="1"/>
                <c:pt idx="0">
                  <c:v>jazz </c:v>
                </c:pt>
              </c:strCache>
            </c:strRef>
          </c:tx>
          <c:invertIfNegative val="0"/>
          <c:val>
            <c:numRef>
              <c:f>grauvertice!$B$33</c:f>
              <c:numCache>
                <c:formatCode>General</c:formatCode>
                <c:ptCount val="1"/>
                <c:pt idx="0">
                  <c:v>330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42157056"/>
        <c:axId val="63562304"/>
      </c:barChart>
      <c:catAx>
        <c:axId val="42157056"/>
        <c:scaling>
          <c:orientation val="minMax"/>
        </c:scaling>
        <c:delete val="0"/>
        <c:axPos val="b"/>
        <c:majorTickMark val="none"/>
        <c:minorTickMark val="none"/>
        <c:tickLblPos val="nextTo"/>
        <c:crossAx val="63562304"/>
        <c:crosses val="autoZero"/>
        <c:auto val="1"/>
        <c:lblAlgn val="ctr"/>
        <c:lblOffset val="100"/>
        <c:noMultiLvlLbl val="0"/>
      </c:catAx>
      <c:valAx>
        <c:axId val="635623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2157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6741E-D028-4350-A2A8-E90ADC4FC373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084B-2543-460B-BAC4-9809AC21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92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6"/>
          <p:cNvSpPr>
            <a:spLocks noChangeArrowheads="1"/>
          </p:cNvSpPr>
          <p:nvPr userDrawn="1"/>
        </p:nvSpPr>
        <p:spPr bwMode="auto">
          <a:xfrm>
            <a:off x="-20638" y="0"/>
            <a:ext cx="9164638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C:\Users\Felipe Reis\Desktop\Faixa Slide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92" t="-15868" r="-74353" b="2604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Felipe Reis\Desktop\logo SNC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188314"/>
            <a:ext cx="4067944" cy="7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rmAutofit fontScale="90000"/>
          </a:bodyPr>
          <a:lstStyle/>
          <a:p>
            <a:pPr fontAlgn="auto"/>
            <a:r>
              <a:rPr lang="pt-BR" b="1" dirty="0"/>
              <a:t>Análise de estilos musicais do Brasil por uma perspectiva da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Teoria de Grafos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Felipe Reis Macedo Barbosa </a:t>
            </a:r>
          </a:p>
          <a:p>
            <a:r>
              <a:rPr lang="pt-BR" dirty="0" err="1" smtClean="0"/>
              <a:t>Kleyson</a:t>
            </a:r>
            <a:r>
              <a:rPr lang="pt-BR" dirty="0" smtClean="0"/>
              <a:t> Morais de Sousa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268760"/>
            <a:ext cx="8003232" cy="4857403"/>
          </a:xfrm>
        </p:spPr>
        <p:txBody>
          <a:bodyPr>
            <a:normAutofit/>
          </a:bodyPr>
          <a:lstStyle/>
          <a:p>
            <a:r>
              <a:rPr lang="pt-BR" dirty="0" smtClean="0"/>
              <a:t>Estudo do </a:t>
            </a:r>
            <a:r>
              <a:rPr lang="pt-BR" dirty="0" smtClean="0"/>
              <a:t>Grafo</a:t>
            </a:r>
          </a:p>
          <a:p>
            <a:endParaRPr lang="pt-BR" dirty="0"/>
          </a:p>
        </p:txBody>
      </p:sp>
      <p:pic>
        <p:nvPicPr>
          <p:cNvPr id="1027" name="Picture 3" descr="C:\Users\Felipe Reis\Downloads\WhatsApp Image 2016-10-18 at 22.51.38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r="20000"/>
          <a:stretch/>
        </p:blipFill>
        <p:spPr bwMode="auto">
          <a:xfrm>
            <a:off x="683568" y="2310228"/>
            <a:ext cx="3855538" cy="37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716016" y="2310228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/>
              <a:t>A partir do vértice de um estilo musical surge um número de ramificações de artistas, respectivos ao estilo. É dessa forma que surgem as aglomerações de vértices.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97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Estudo do Grafo</a:t>
            </a:r>
          </a:p>
          <a:p>
            <a:endParaRPr lang="pt-BR" dirty="0"/>
          </a:p>
        </p:txBody>
      </p:sp>
      <p:pic>
        <p:nvPicPr>
          <p:cNvPr id="4" name="Picture 2" descr="img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r="20236"/>
          <a:stretch/>
        </p:blipFill>
        <p:spPr bwMode="auto">
          <a:xfrm>
            <a:off x="683568" y="2328275"/>
            <a:ext cx="3974391" cy="37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860032" y="2347160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 smtClean="0"/>
              <a:t>Cada </a:t>
            </a:r>
            <a:r>
              <a:rPr lang="pt-BR" sz="2000" dirty="0"/>
              <a:t>aglomeração de vértice presente neste grafo, representa a potencialidade de um estilo musical no Brasil, dessa forma, grandes aglomerações demonstram um estilo muito requisitado, em contrapartida de pequenas aglomerações que representam estilos de menor interesse.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54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Estudo do Grafo</a:t>
            </a:r>
          </a:p>
          <a:p>
            <a:endParaRPr lang="pt-BR" dirty="0"/>
          </a:p>
        </p:txBody>
      </p:sp>
      <p:pic>
        <p:nvPicPr>
          <p:cNvPr id="4" name="Picture 2" descr="img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r="20236"/>
          <a:stretch/>
        </p:blipFill>
        <p:spPr bwMode="auto">
          <a:xfrm>
            <a:off x="683568" y="2328275"/>
            <a:ext cx="3974391" cy="37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076056" y="2328275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/>
              <a:t>Sintetizando, existem 27.813 vértices de artistas, separados em 75 vértices de estilos musicais, que estão unidos em um único núcleo.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773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Resultados</a:t>
            </a:r>
          </a:p>
        </p:txBody>
      </p:sp>
      <p:pic>
        <p:nvPicPr>
          <p:cNvPr id="6" name="Picture 2" descr="C:\Users\Felipe Reis\Downloads\WhatsApp Image 2016-10-18 at 22.33.2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53" y="1268760"/>
            <a:ext cx="6171406" cy="494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Resultados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Grau dos Vértices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2" t="25284" r="27426" b="12026"/>
          <a:stretch/>
        </p:blipFill>
        <p:spPr bwMode="auto">
          <a:xfrm>
            <a:off x="2051719" y="1932320"/>
            <a:ext cx="5299443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8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Resultados</a:t>
            </a: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422971"/>
              </p:ext>
            </p:extLst>
          </p:nvPr>
        </p:nvGraphicFramePr>
        <p:xfrm>
          <a:off x="467544" y="1484784"/>
          <a:ext cx="8208912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4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Resultados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Falha na associatividade.</a:t>
            </a:r>
          </a:p>
          <a:p>
            <a:r>
              <a:rPr lang="pt-BR" dirty="0" smtClean="0"/>
              <a:t>Análise com outros sites de mesmo segmento.</a:t>
            </a:r>
          </a:p>
          <a:p>
            <a:r>
              <a:rPr lang="pt-BR" dirty="0" smtClean="0"/>
              <a:t>Sobrecarga de páginas.</a:t>
            </a:r>
            <a:endParaRPr lang="pt-BR" dirty="0"/>
          </a:p>
          <a:p>
            <a:r>
              <a:rPr lang="pt-BR" dirty="0" smtClean="0"/>
              <a:t>Informações podem ser utilizadas por: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População em geral.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Pela própria empresa (Letras.mus.br).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Pela concorrência.</a:t>
            </a:r>
          </a:p>
        </p:txBody>
      </p:sp>
    </p:spTree>
    <p:extLst>
      <p:ext uri="{BB962C8B-B14F-4D97-AF65-F5344CB8AC3E}">
        <p14:creationId xmlns:p14="http://schemas.microsoft.com/office/powerpoint/2010/main" val="130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Poucos relacionamentos de artistas com vários estilos.</a:t>
            </a:r>
          </a:p>
          <a:p>
            <a:r>
              <a:rPr lang="pt-BR" dirty="0" smtClean="0"/>
              <a:t>Prévia do perfil da população em relação aos estilos mais completos.</a:t>
            </a:r>
          </a:p>
          <a:p>
            <a:r>
              <a:rPr lang="pt-BR" dirty="0" smtClean="0"/>
              <a:t>Grafo Planar e x(G) = 2.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0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auto"/>
            <a:r>
              <a:rPr lang="pt-BR" dirty="0"/>
              <a:t>[1] FREIRE, V. P. Uma métrica para </a:t>
            </a:r>
            <a:r>
              <a:rPr lang="pt-BR" dirty="0" err="1"/>
              <a:t>ranqueamento</a:t>
            </a:r>
            <a:r>
              <a:rPr lang="pt-BR" dirty="0"/>
              <a:t> em redes de colaboração baseada em intensidade de relacionamento. </a:t>
            </a:r>
            <a:r>
              <a:rPr lang="pt-BR" b="1" dirty="0"/>
              <a:t>Dissertação de Mestrado apresentada ao Programa de </a:t>
            </a:r>
            <a:r>
              <a:rPr lang="pt-BR" b="1" dirty="0" err="1"/>
              <a:t>PCs-graduação</a:t>
            </a:r>
            <a:r>
              <a:rPr lang="pt-BR" b="1" dirty="0"/>
              <a:t> em Engenharia de Sistemas e Computação, COPPE, da Universidade Federal do Rio de Janeiro</a:t>
            </a:r>
            <a:r>
              <a:rPr lang="pt-BR" dirty="0"/>
              <a:t>, v. 78, 2010</a:t>
            </a:r>
            <a:r>
              <a:rPr lang="pt-BR" dirty="0" smtClean="0"/>
              <a:t>.</a:t>
            </a:r>
          </a:p>
          <a:p>
            <a:pPr fontAlgn="auto"/>
            <a:endParaRPr lang="pt-BR" dirty="0"/>
          </a:p>
          <a:p>
            <a:pPr fontAlgn="auto"/>
            <a:r>
              <a:rPr lang="pt-BR" dirty="0"/>
              <a:t>[2] IBOPE. </a:t>
            </a:r>
            <a:r>
              <a:rPr lang="pt-BR" b="1" dirty="0"/>
              <a:t>Tribos Musicais. </a:t>
            </a:r>
            <a:r>
              <a:rPr lang="pt-BR" dirty="0"/>
              <a:t>Disponível em: &lt;http://www.ibope.com.br/pt-br/noticias/Documents/tribos_musicais.pdf&gt; Acesso em: 16 out 2016</a:t>
            </a:r>
            <a:r>
              <a:rPr lang="pt-BR" dirty="0" smtClean="0"/>
              <a:t>.</a:t>
            </a:r>
          </a:p>
          <a:p>
            <a:pPr fontAlgn="auto"/>
            <a:endParaRPr lang="pt-BR" dirty="0"/>
          </a:p>
          <a:p>
            <a:pPr fontAlgn="auto"/>
            <a:r>
              <a:rPr lang="en-US" dirty="0"/>
              <a:t>[3] JIN, Ning; YOUNG, Calvin; WANG, Wei. GAIA: graph classification using evolutionary computation. In: </a:t>
            </a:r>
            <a:r>
              <a:rPr lang="en-US" b="1" dirty="0"/>
              <a:t>Proceedings of the 2010 ACM SIGMOD International Conference on Management of data</a:t>
            </a:r>
            <a:r>
              <a:rPr lang="en-US" dirty="0"/>
              <a:t>. </a:t>
            </a:r>
            <a:r>
              <a:rPr lang="pt-BR" dirty="0"/>
              <a:t>ACM, 2010. p. 879-890.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0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auto"/>
            <a:r>
              <a:rPr lang="pt-BR" dirty="0"/>
              <a:t>[4] Letras de Músicas. Disponível em: &lt;https://www.letras.mus.br&gt;  Acesso em: 01 out 2016</a:t>
            </a:r>
            <a:r>
              <a:rPr lang="pt-BR" dirty="0" smtClean="0"/>
              <a:t>.</a:t>
            </a:r>
          </a:p>
          <a:p>
            <a:pPr marL="0" indent="0" fontAlgn="auto">
              <a:buNone/>
            </a:pPr>
            <a:endParaRPr lang="pt-BR" dirty="0"/>
          </a:p>
          <a:p>
            <a:pPr fontAlgn="auto"/>
            <a:r>
              <a:rPr lang="pt-BR" dirty="0"/>
              <a:t>[5] MARIANI, </a:t>
            </a:r>
            <a:r>
              <a:rPr lang="pt-BR" dirty="0" err="1"/>
              <a:t>Antonio</a:t>
            </a:r>
            <a:r>
              <a:rPr lang="pt-BR" dirty="0"/>
              <a:t> Carlos. </a:t>
            </a:r>
            <a:r>
              <a:rPr lang="pt-BR" b="1" dirty="0"/>
              <a:t>Conceito Básicos da Teoria de Grafos. </a:t>
            </a:r>
            <a:r>
              <a:rPr lang="pt-BR" dirty="0"/>
              <a:t>Disponível em: &lt;http://www.inf.ufsc.br/grafos/definicoes/definicao.html&gt;  Acesso em: 03 out 2016</a:t>
            </a:r>
            <a:r>
              <a:rPr lang="pt-BR" dirty="0" smtClean="0"/>
              <a:t>.</a:t>
            </a:r>
          </a:p>
          <a:p>
            <a:pPr fontAlgn="auto"/>
            <a:endParaRPr lang="pt-BR" dirty="0"/>
          </a:p>
          <a:p>
            <a:pPr fontAlgn="auto"/>
            <a:r>
              <a:rPr lang="en-US" dirty="0"/>
              <a:t>[6] NEWMAN, Mark EJ. The structure of scientific collaboration networks. </a:t>
            </a:r>
            <a:r>
              <a:rPr lang="en-US" b="1" dirty="0"/>
              <a:t>Proceedings of the National Academy of Sciences</a:t>
            </a:r>
            <a:r>
              <a:rPr lang="en-US" dirty="0"/>
              <a:t>, v. 98, n. 2, p. 404-409, 2001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da Teoria de Grafos</a:t>
            </a:r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Análise sobre o tema escolhido</a:t>
            </a:r>
          </a:p>
          <a:p>
            <a:r>
              <a:rPr lang="pt-BR" dirty="0" smtClean="0"/>
              <a:t>Validação do Banco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6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auto"/>
            <a:r>
              <a:rPr lang="pt-BR" dirty="0"/>
              <a:t>[7] PRESTES, Edson. </a:t>
            </a:r>
            <a:r>
              <a:rPr lang="pt-BR" b="1" dirty="0"/>
              <a:t>Teoria dos Grafos</a:t>
            </a:r>
            <a:r>
              <a:rPr lang="pt-BR" dirty="0"/>
              <a:t>.  Disponível em: &lt;http://inf.ufrgs.br/~prestes/Slides/GrafosA5.pdf&gt; Acesso em: 03 out 2016.  </a:t>
            </a:r>
            <a:endParaRPr lang="pt-BR" dirty="0" smtClean="0"/>
          </a:p>
          <a:p>
            <a:pPr fontAlgn="auto"/>
            <a:endParaRPr lang="pt-BR" dirty="0"/>
          </a:p>
          <a:p>
            <a:pPr fontAlgn="auto"/>
            <a:r>
              <a:rPr lang="pt-BR" dirty="0"/>
              <a:t>[8] SOL, Studio. </a:t>
            </a:r>
            <a:r>
              <a:rPr lang="pt-BR" b="1" dirty="0"/>
              <a:t>Quem Acessa o site? </a:t>
            </a:r>
            <a:r>
              <a:rPr lang="pt-BR" dirty="0"/>
              <a:t>Disponível em:   &lt;https://www.studiosol.com.br/letras#letras&gt; Acesso em 16 out 2016</a:t>
            </a:r>
            <a:r>
              <a:rPr lang="pt-BR" dirty="0" smtClean="0"/>
              <a:t>.</a:t>
            </a:r>
          </a:p>
          <a:p>
            <a:pPr fontAlgn="auto"/>
            <a:endParaRPr lang="pt-BR" dirty="0"/>
          </a:p>
          <a:p>
            <a:pPr fontAlgn="auto"/>
            <a:r>
              <a:rPr lang="pt-BR" dirty="0"/>
              <a:t>[9] SOUZA, </a:t>
            </a:r>
            <a:r>
              <a:rPr lang="pt-BR" dirty="0" err="1"/>
              <a:t>Kleyson</a:t>
            </a:r>
            <a:r>
              <a:rPr lang="pt-BR" dirty="0"/>
              <a:t>. BARBOSA, Felipe. </a:t>
            </a:r>
            <a:r>
              <a:rPr lang="pt-BR" b="1" dirty="0" err="1"/>
              <a:t>SuporteGrafos</a:t>
            </a:r>
            <a:r>
              <a:rPr lang="pt-BR" dirty="0"/>
              <a:t>. Disponível em: &lt;https://github.com/Kleysonb/SuporteGrafos&gt; </a:t>
            </a:r>
          </a:p>
          <a:p>
            <a:pPr fontAlgn="auto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rmAutofit fontScale="90000"/>
          </a:bodyPr>
          <a:lstStyle/>
          <a:p>
            <a:pPr fontAlgn="auto"/>
            <a:r>
              <a:rPr lang="pt-BR" b="1" dirty="0"/>
              <a:t>Análise de estilos musicais do Brasil por uma perspectiva da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Teoria de Grafos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Felipe Reis Macedo Barbosa </a:t>
            </a:r>
          </a:p>
          <a:p>
            <a:r>
              <a:rPr lang="pt-BR" dirty="0" err="1" smtClean="0"/>
              <a:t>Kleyson</a:t>
            </a:r>
            <a:r>
              <a:rPr lang="pt-BR" dirty="0" smtClean="0"/>
              <a:t> Morais de Sousa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0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Conceitos da Teoria de </a:t>
            </a:r>
            <a:r>
              <a:rPr lang="pt-BR" dirty="0" smtClean="0"/>
              <a:t>Grafos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que é um Grafo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pt-BR" sz="2000" i="1" dirty="0">
                <a:cs typeface="Arial" panose="020B0604020202020204" pitchFamily="34" charset="0"/>
              </a:rPr>
              <a:t>V</a:t>
            </a:r>
            <a:r>
              <a:rPr lang="pt-BR" sz="2000" dirty="0">
                <a:cs typeface="Arial" panose="020B0604020202020204" pitchFamily="34" charset="0"/>
              </a:rPr>
              <a:t> = {1, 2, 3, 4, 5, 6}               </a:t>
            </a:r>
          </a:p>
          <a:p>
            <a:pPr marL="457200" lvl="1" indent="0">
              <a:buNone/>
              <a:defRPr/>
            </a:pPr>
            <a:r>
              <a:rPr lang="pt-BR" sz="2000" i="1" dirty="0">
                <a:cs typeface="Arial" panose="020B0604020202020204" pitchFamily="34" charset="0"/>
              </a:rPr>
              <a:t>    E</a:t>
            </a:r>
            <a:r>
              <a:rPr lang="pt-BR" sz="2000" dirty="0">
                <a:cs typeface="Arial" panose="020B0604020202020204" pitchFamily="34" charset="0"/>
              </a:rPr>
              <a:t> = { {1,2}, {1,5}, {2,3}, {2,5}, {3,4}, {4,5}, {4,6} }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Grau </a:t>
            </a:r>
            <a:r>
              <a:rPr lang="pt-BR" dirty="0"/>
              <a:t>do </a:t>
            </a:r>
            <a:r>
              <a:rPr lang="pt-BR" dirty="0" smtClean="0"/>
              <a:t>vértice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G</a:t>
            </a:r>
            <a:r>
              <a:rPr lang="pt-BR" sz="2000" dirty="0" smtClean="0"/>
              <a:t>(3) = grau(2)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G(5) = grau(3)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G(6) = grau(1)</a:t>
            </a:r>
          </a:p>
        </p:txBody>
      </p:sp>
      <p:pic>
        <p:nvPicPr>
          <p:cNvPr id="5" name="Picture 2" descr="https://upload.wikimedia.org/wikipedia/commons/thumb/5/5b/6n-graf.svg/220px-6n-graf.sv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44824"/>
            <a:ext cx="2293778" cy="151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/>
          <p:cNvSpPr/>
          <p:nvPr/>
        </p:nvSpPr>
        <p:spPr>
          <a:xfrm>
            <a:off x="323528" y="5819150"/>
            <a:ext cx="3784344" cy="72008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Contribui com dois estilos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Conceitos da Teoria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Cromático [x(G)]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737534" y="2253320"/>
            <a:ext cx="5668932" cy="2975880"/>
            <a:chOff x="2215456" y="2229467"/>
            <a:chExt cx="4639322" cy="2591835"/>
          </a:xfrm>
        </p:grpSpPr>
        <p:sp>
          <p:nvSpPr>
            <p:cNvPr id="5" name="Elipse 4"/>
            <p:cNvSpPr/>
            <p:nvPr/>
          </p:nvSpPr>
          <p:spPr>
            <a:xfrm>
              <a:off x="3906968" y="3179289"/>
              <a:ext cx="1200428" cy="600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latin typeface="+mj-lt"/>
                </a:rPr>
                <a:t>Estilo Musical</a:t>
              </a:r>
              <a:endParaRPr lang="pt-BR" sz="1400" b="1" dirty="0">
                <a:latin typeface="+mj-lt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2215456" y="3315702"/>
              <a:ext cx="1317232" cy="3273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latin typeface="+mj-lt"/>
                </a:rPr>
                <a:t>Soul</a:t>
              </a:r>
              <a:endParaRPr lang="pt-BR" sz="1400" b="1" dirty="0">
                <a:latin typeface="+mj-lt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5537546" y="3315702"/>
              <a:ext cx="1317232" cy="3273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latin typeface="+mj-lt"/>
                </a:rPr>
                <a:t>Forró</a:t>
              </a:r>
              <a:endParaRPr lang="pt-BR" sz="1400" b="1" dirty="0">
                <a:latin typeface="+mj-lt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3848566" y="2229467"/>
              <a:ext cx="1317232" cy="3273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latin typeface="+mj-lt"/>
                </a:rPr>
                <a:t>Country</a:t>
              </a:r>
              <a:endParaRPr lang="pt-BR" sz="1400" b="1" dirty="0">
                <a:latin typeface="+mj-lt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848566" y="4401936"/>
              <a:ext cx="1317232" cy="3273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latin typeface="+mj-lt"/>
                </a:rPr>
                <a:t>Romântico</a:t>
              </a:r>
              <a:endParaRPr lang="pt-BR" sz="1400" b="1" dirty="0">
                <a:latin typeface="+mj-lt"/>
              </a:endParaRPr>
            </a:p>
          </p:txBody>
        </p:sp>
        <p:cxnSp>
          <p:nvCxnSpPr>
            <p:cNvPr id="10" name="Conector reto 9"/>
            <p:cNvCxnSpPr>
              <a:stCxn id="6" idx="6"/>
              <a:endCxn id="5" idx="2"/>
            </p:cNvCxnSpPr>
            <p:nvPr/>
          </p:nvCxnSpPr>
          <p:spPr>
            <a:xfrm>
              <a:off x="3532688" y="3479396"/>
              <a:ext cx="3742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9" idx="0"/>
              <a:endCxn id="5" idx="4"/>
            </p:cNvCxnSpPr>
            <p:nvPr/>
          </p:nvCxnSpPr>
          <p:spPr>
            <a:xfrm flipV="1">
              <a:off x="4507182" y="3779503"/>
              <a:ext cx="0" cy="622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5" idx="6"/>
              <a:endCxn id="7" idx="2"/>
            </p:cNvCxnSpPr>
            <p:nvPr/>
          </p:nvCxnSpPr>
          <p:spPr>
            <a:xfrm>
              <a:off x="5107396" y="3479396"/>
              <a:ext cx="430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0"/>
              <a:endCxn id="8" idx="4"/>
            </p:cNvCxnSpPr>
            <p:nvPr/>
          </p:nvCxnSpPr>
          <p:spPr>
            <a:xfrm flipV="1">
              <a:off x="4507182" y="2556856"/>
              <a:ext cx="0" cy="622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273858" y="4221088"/>
              <a:ext cx="1200428" cy="600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latin typeface="+mj-lt"/>
                </a:rPr>
                <a:t>Ben E King</a:t>
              </a:r>
            </a:p>
          </p:txBody>
        </p:sp>
        <p:cxnSp>
          <p:nvCxnSpPr>
            <p:cNvPr id="15" name="Conector reto 14"/>
            <p:cNvCxnSpPr>
              <a:stCxn id="6" idx="4"/>
              <a:endCxn id="14" idx="0"/>
            </p:cNvCxnSpPr>
            <p:nvPr/>
          </p:nvCxnSpPr>
          <p:spPr>
            <a:xfrm>
              <a:off x="2874072" y="3643091"/>
              <a:ext cx="0" cy="5779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14" idx="6"/>
              <a:endCxn id="9" idx="2"/>
            </p:cNvCxnSpPr>
            <p:nvPr/>
          </p:nvCxnSpPr>
          <p:spPr>
            <a:xfrm>
              <a:off x="3474286" y="4521195"/>
              <a:ext cx="374280" cy="44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Conector reto 21"/>
          <p:cNvCxnSpPr>
            <a:stCxn id="20" idx="0"/>
            <a:endCxn id="14" idx="4"/>
          </p:cNvCxnSpPr>
          <p:nvPr/>
        </p:nvCxnSpPr>
        <p:spPr>
          <a:xfrm flipV="1">
            <a:off x="2215700" y="5229200"/>
            <a:ext cx="326617" cy="58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/>
          <a:lstStyle/>
          <a:p>
            <a:r>
              <a:rPr lang="pt-BR" dirty="0" smtClean="0"/>
              <a:t>Letras.mus.br</a:t>
            </a:r>
            <a:endParaRPr lang="pt-BR" dirty="0"/>
          </a:p>
        </p:txBody>
      </p:sp>
      <p:pic>
        <p:nvPicPr>
          <p:cNvPr id="1027" name="Picture 3" descr="C:\Users\Felipe Reis\Downloads\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04" y="2492896"/>
            <a:ext cx="6370592" cy="334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/>
              <a:t>Validação dos Dados </a:t>
            </a:r>
            <a:r>
              <a:rPr lang="pt-BR" sz="3600" dirty="0"/>
              <a:t>(Mercadológica)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13 milhões de downloads do </a:t>
            </a:r>
            <a:r>
              <a:rPr lang="pt-BR" dirty="0" smtClean="0"/>
              <a:t>aplicativo.</a:t>
            </a:r>
          </a:p>
          <a:p>
            <a:r>
              <a:rPr lang="pt-BR" dirty="0" smtClean="0"/>
              <a:t>36 </a:t>
            </a:r>
            <a:r>
              <a:rPr lang="pt-BR" dirty="0"/>
              <a:t>milhões de usuários </a:t>
            </a:r>
            <a:r>
              <a:rPr lang="pt-BR" dirty="0" smtClean="0"/>
              <a:t>ativos.</a:t>
            </a:r>
          </a:p>
          <a:p>
            <a:r>
              <a:rPr lang="pt-BR" dirty="0" smtClean="0"/>
              <a:t>91 </a:t>
            </a:r>
            <a:r>
              <a:rPr lang="pt-BR" dirty="0"/>
              <a:t>milhões de </a:t>
            </a:r>
            <a:r>
              <a:rPr lang="pt-BR" dirty="0" smtClean="0"/>
              <a:t>visitas.</a:t>
            </a:r>
          </a:p>
          <a:p>
            <a:r>
              <a:rPr lang="pt-BR" dirty="0" smtClean="0"/>
              <a:t>237 </a:t>
            </a:r>
            <a:r>
              <a:rPr lang="pt-BR" dirty="0"/>
              <a:t>milhões de </a:t>
            </a:r>
            <a:r>
              <a:rPr lang="pt-BR" dirty="0" err="1" smtClean="0"/>
              <a:t>pageviews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 t="29564" r="17451" b="37897"/>
          <a:stretch/>
        </p:blipFill>
        <p:spPr bwMode="auto">
          <a:xfrm>
            <a:off x="755576" y="4035042"/>
            <a:ext cx="6692102" cy="18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55574" y="5882692"/>
            <a:ext cx="779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 smtClean="0"/>
              <a:t>&lt;https</a:t>
            </a:r>
            <a:r>
              <a:rPr lang="pt-BR" dirty="0"/>
              <a:t>://</a:t>
            </a:r>
            <a:r>
              <a:rPr lang="pt-BR" dirty="0" smtClean="0"/>
              <a:t>www.studiosol.com.br/letras#letras&gt; Acesso em 06 Outubro 2016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2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Coleta de Dados.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Arquivos</a:t>
            </a:r>
            <a:r>
              <a:rPr lang="pt-BR" dirty="0"/>
              <a:t> (.</a:t>
            </a:r>
            <a:r>
              <a:rPr lang="pt-BR" dirty="0" err="1"/>
              <a:t>html</a:t>
            </a:r>
            <a:r>
              <a:rPr lang="pt-BR" dirty="0" smtClean="0"/>
              <a:t>), coleta em </a:t>
            </a:r>
            <a:r>
              <a:rPr lang="pt-BR" dirty="0"/>
              <a:t>01 out </a:t>
            </a:r>
            <a:r>
              <a:rPr lang="pt-BR" dirty="0" smtClean="0"/>
              <a:t>2016.</a:t>
            </a:r>
          </a:p>
          <a:p>
            <a:r>
              <a:rPr lang="pt-BR" dirty="0" smtClean="0"/>
              <a:t>Tratamento dos dados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pt-BR" dirty="0" smtClean="0"/>
              <a:t>Aplicação Java.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pt-BR" dirty="0" smtClean="0"/>
              <a:t>MySQL (modelo relacional).</a:t>
            </a:r>
            <a:endParaRPr lang="pt-BR" dirty="0"/>
          </a:p>
          <a:p>
            <a:r>
              <a:rPr lang="pt-BR" dirty="0" smtClean="0"/>
              <a:t>Plotagem do Grafo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 smtClean="0"/>
              <a:t>Cytoscape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24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268760"/>
            <a:ext cx="8003232" cy="4857403"/>
          </a:xfrm>
        </p:spPr>
        <p:txBody>
          <a:bodyPr>
            <a:normAutofit/>
          </a:bodyPr>
          <a:lstStyle/>
          <a:p>
            <a:r>
              <a:rPr lang="pt-BR" dirty="0" smtClean="0"/>
              <a:t>Estudo do </a:t>
            </a:r>
            <a:r>
              <a:rPr lang="pt-BR" dirty="0" smtClean="0"/>
              <a:t>Grafo</a:t>
            </a:r>
          </a:p>
          <a:p>
            <a:endParaRPr lang="pt-BR" dirty="0"/>
          </a:p>
        </p:txBody>
      </p:sp>
      <p:pic>
        <p:nvPicPr>
          <p:cNvPr id="1027" name="Picture 3" descr="C:\Users\Felipe Reis\Downloads\WhatsApp Image 2016-10-18 at 22.51.38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r="20000"/>
          <a:stretch/>
        </p:blipFill>
        <p:spPr bwMode="auto">
          <a:xfrm>
            <a:off x="683568" y="2310228"/>
            <a:ext cx="3855538" cy="37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40277" y="1844824"/>
            <a:ext cx="37444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pPr lvl="0"/>
            <a:r>
              <a:rPr lang="pt-BR" sz="2400" dirty="0"/>
              <a:t>No centro, existe um vértice que representa o núcleo. Denominado de </a:t>
            </a:r>
            <a:r>
              <a:rPr lang="pt-BR" sz="2400" i="1" dirty="0"/>
              <a:t>Estilo Musical</a:t>
            </a:r>
            <a:r>
              <a:rPr lang="pt-BR" sz="2400" dirty="0"/>
              <a:t>, dele surgem as 75 ramificações de estilos musicais, cada qual um novo vértice.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65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268760"/>
            <a:ext cx="8003232" cy="4857403"/>
          </a:xfrm>
        </p:spPr>
        <p:txBody>
          <a:bodyPr>
            <a:normAutofit/>
          </a:bodyPr>
          <a:lstStyle/>
          <a:p>
            <a:r>
              <a:rPr lang="pt-BR" dirty="0" smtClean="0"/>
              <a:t>Estudo do </a:t>
            </a:r>
            <a:r>
              <a:rPr lang="pt-BR" dirty="0" smtClean="0"/>
              <a:t>Grafo</a:t>
            </a:r>
          </a:p>
          <a:p>
            <a:endParaRPr lang="pt-BR" dirty="0"/>
          </a:p>
        </p:txBody>
      </p:sp>
      <p:pic>
        <p:nvPicPr>
          <p:cNvPr id="1027" name="Picture 3" descr="C:\Users\Felipe Reis\Downloads\WhatsApp Image 2016-10-18 at 22.51.38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r="20000"/>
          <a:stretch/>
        </p:blipFill>
        <p:spPr bwMode="auto">
          <a:xfrm>
            <a:off x="683568" y="2310228"/>
            <a:ext cx="3855538" cy="37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16016" y="2310228"/>
            <a:ext cx="3744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/>
              <a:t>As maiores arestas (relacionamentos) que são visíveis no grafo, podem ser tanto as conexões entre o núcleo com algum estilo musical, como o estado de relacionamento de um artista com vários estilos musicais.</a:t>
            </a:r>
          </a:p>
        </p:txBody>
      </p:sp>
    </p:spTree>
    <p:extLst>
      <p:ext uri="{BB962C8B-B14F-4D97-AF65-F5344CB8AC3E}">
        <p14:creationId xmlns:p14="http://schemas.microsoft.com/office/powerpoint/2010/main" val="10397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570</Words>
  <Application>Microsoft Office PowerPoint</Application>
  <PresentationFormat>Apresentação na tela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Análise de estilos musicais do Brasil por uma perspectiva da Teoria de Grafos </vt:lpstr>
      <vt:lpstr>Roteiro</vt:lpstr>
      <vt:lpstr>Conceitos da Teoria de Grafos</vt:lpstr>
      <vt:lpstr>Conceitos da Teoria de Grafos</vt:lpstr>
      <vt:lpstr>Base de Dados</vt:lpstr>
      <vt:lpstr>Validação dos Dados (Mercadológica)</vt:lpstr>
      <vt:lpstr>Metodologia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Conclusões</vt:lpstr>
      <vt:lpstr>Referências</vt:lpstr>
      <vt:lpstr>Referências</vt:lpstr>
      <vt:lpstr>Referências</vt:lpstr>
      <vt:lpstr>Análise de estilos musicais do Brasil por uma perspectiva da Teoria de Grafos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Reis</dc:creator>
  <cp:lastModifiedBy>Windows User</cp:lastModifiedBy>
  <cp:revision>32</cp:revision>
  <dcterms:created xsi:type="dcterms:W3CDTF">2016-10-14T14:22:57Z</dcterms:created>
  <dcterms:modified xsi:type="dcterms:W3CDTF">2016-10-19T12:02:20Z</dcterms:modified>
</cp:coreProperties>
</file>