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3500"/>
  <p:notesSz cx="6858000" cy="9144000"/>
  <p:embeddedFontLst>
    <p:embeddedFont>
      <p:font typeface="Montserrat"/>
      <p:bold r:id="rId25"/>
      <p:italic r:id="rId26"/>
      <p:boldItalic r:id="rId27"/>
    </p:embeddedFont>
    <p:embeddedFont>
      <p:font typeface="Lato" panose="020F0502020204030203"/>
      <p:regular r:id="rId28"/>
    </p:embeddedFont>
    <p:embeddedFont>
      <p:font typeface="华文楷体" panose="02010600040101010101" charset="-122"/>
      <p:regular r:id="rId29"/>
    </p:embeddedFont>
    <p:embeddedFont>
      <p:font typeface="Google Sans"/>
      <p:regular r:id="rId30"/>
      <p:bold r:id="rId31"/>
      <p:italic r:id="rId32"/>
      <p:boldItalic r:id="rId33"/>
    </p:embeddedFont>
    <p:embeddedFont>
      <p:font typeface="Georgia" panose="02040502050405020303"/>
      <p:regular r:id="rId34"/>
    </p:embeddedFont>
    <p:embeddedFont>
      <p:font typeface="Montserrat SemiBold"/>
      <p:bold r:id="rId35"/>
      <p:italic r:id="rId36"/>
      <p:boldItalic r:id="rId37"/>
    </p:embeddedFont>
    <p:embeddedFont>
      <p:font typeface="Roboto Mono" panose="0000000900000000000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2" userDrawn="1">
          <p15:clr>
            <a:srgbClr val="747775"/>
          </p15:clr>
        </p15:guide>
        <p15:guide id="2" pos="2913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548B908-D04F-4397-AB81-06C67F5825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32"/>
        <p:guide pos="2913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font" Target="fonts/font17.fntdata"/><Relationship Id="rId40" Type="http://schemas.openxmlformats.org/officeDocument/2006/relationships/font" Target="fonts/font16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5.fntdata"/><Relationship Id="rId38" Type="http://schemas.openxmlformats.org/officeDocument/2006/relationships/font" Target="fonts/font14.fntdata"/><Relationship Id="rId37" Type="http://schemas.openxmlformats.org/officeDocument/2006/relationships/font" Target="fonts/font13.fntdata"/><Relationship Id="rId36" Type="http://schemas.openxmlformats.org/officeDocument/2006/relationships/font" Target="fonts/font12.fntdata"/><Relationship Id="rId35" Type="http://schemas.openxmlformats.org/officeDocument/2006/relationships/font" Target="fonts/font11.fntdata"/><Relationship Id="rId34" Type="http://schemas.openxmlformats.org/officeDocument/2006/relationships/font" Target="fonts/font10.fntdata"/><Relationship Id="rId33" Type="http://schemas.openxmlformats.org/officeDocument/2006/relationships/font" Target="fonts/font9.fntdata"/><Relationship Id="rId32" Type="http://schemas.openxmlformats.org/officeDocument/2006/relationships/font" Target="fonts/font8.fntdata"/><Relationship Id="rId31" Type="http://schemas.openxmlformats.org/officeDocument/2006/relationships/font" Target="fonts/font7.fntdata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b772e756b_1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fb772e756b_1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6884c51b4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6884c51b4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6884c51b4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6884c51b4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6884c51b4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6884c51b4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6884c51b4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26884c51b4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26884c51b4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26884c51b4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6884c51b4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6884c51b4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6884c51b4_0_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26884c51b4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6884c51b4_0_8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26884c51b4_0_8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856a3f8d13_0_1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856a3f8d13_0_1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2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Polyrepos allow for finer access control and independent development cycles, but they can struggle with dependency management.</a:t>
            </a:r>
            <a:endParaRPr lang="zh-CN" sz="120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74bcd1dc9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74bcd1dc9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zh-CN" sz="12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Polyrepos allow for finer access control and independent development cycles, but they can struggle with dependency management.</a:t>
            </a:r>
            <a:endParaRPr lang="zh-CN" sz="1200">
              <a:solidFill>
                <a:schemeClr val="dk1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b772e756b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b772e756b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b772e756b_1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b772e756b_1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b772e756b_1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b772e756b_1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d32b8eb37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d32b8eb37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b772e756b_1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b772e756b_1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67d0d04eb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67d0d04eb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 panose="020F0502020204030203"/>
              <a:buChar char="●"/>
              <a:defRPr sz="13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●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○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 panose="020F0502020204030203"/>
              <a:buChar char="■"/>
              <a:defRPr sz="11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</a:fld>
            <a:endParaRPr lang="zh-C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hyperlink" Target="https://github.com/microsoft/VFSForGit" TargetMode="Externa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37500" y="792225"/>
            <a:ext cx="57276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110" b="1">
                <a:solidFill>
                  <a:schemeClr val="dk1"/>
                </a:solidFill>
              </a:rPr>
              <a:t>Scorpio</a:t>
            </a:r>
            <a:r>
              <a:rPr lang="zh-CN">
                <a:solidFill>
                  <a:schemeClr val="dk1"/>
                </a:solidFill>
              </a:rPr>
              <a:t> 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300">
                <a:solidFill>
                  <a:schemeClr val="dk1"/>
                </a:solidFill>
              </a:rPr>
              <a:t>A </a:t>
            </a:r>
            <a:r>
              <a:rPr lang="zh-CN" sz="33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Git</a:t>
            </a:r>
            <a:r>
              <a:rPr lang="zh-CN" sz="3300">
                <a:solidFill>
                  <a:schemeClr val="dk1"/>
                </a:solidFill>
              </a:rPr>
              <a:t> Clinet for Monorepo Based on </a:t>
            </a:r>
            <a:r>
              <a:rPr lang="zh-CN" sz="33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FUSE</a:t>
            </a:r>
            <a:r>
              <a:rPr lang="zh-CN" sz="3300">
                <a:solidFill>
                  <a:schemeClr val="dk1"/>
                </a:solidFill>
              </a:rPr>
              <a:t> System.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6083500" y="4139300"/>
            <a:ext cx="2985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Web3 Infrastructure Foundation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87950" y="4114275"/>
            <a:ext cx="338525" cy="3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687950" y="3649076"/>
            <a:ext cx="395539" cy="3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6083500" y="3658675"/>
            <a:ext cx="200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 b="1">
                <a:solidFill>
                  <a:schemeClr val="dk1"/>
                </a:solidFill>
              </a:rPr>
              <a:t>开源之夏 2024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9" name="Google Shape;139;p13"/>
          <p:cNvSpPr txBox="1"/>
          <p:nvPr>
            <p:ph type="subTitle" idx="1"/>
          </p:nvPr>
        </p:nvSpPr>
        <p:spPr>
          <a:xfrm>
            <a:off x="5687950" y="2922450"/>
            <a:ext cx="28647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韩晓阳 北京科技大学 研二</a:t>
            </a:r>
            <a:endParaRPr sz="1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@Ivanbeethoven</a:t>
            </a:r>
            <a:endParaRPr sz="15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p13"/>
          <p:cNvSpPr txBox="1"/>
          <p:nvPr/>
        </p:nvSpPr>
        <p:spPr>
          <a:xfrm>
            <a:off x="5687950" y="2658950"/>
            <a:ext cx="1370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3161935" y="2415230"/>
            <a:ext cx="663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华文楷体" panose="02010600040101010101" charset="-122"/>
              </a:rPr>
              <a:t>基于Rust的Monorepo用户态文件系统开发探索</a:t>
            </a:r>
            <a:endParaRPr sz="18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type="title"/>
          </p:nvPr>
        </p:nvSpPr>
        <p:spPr>
          <a:xfrm>
            <a:off x="1131075" y="1414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Design of Scorpio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grpSp>
        <p:nvGrpSpPr>
          <p:cNvPr id="240" name="Google Shape;240;p22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241" name="Google Shape;241;p22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22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pic>
        <p:nvPicPr>
          <p:cNvPr id="243" name="Google Shape;243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1625" y="504000"/>
            <a:ext cx="8071076" cy="413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type="title"/>
          </p:nvPr>
        </p:nvSpPr>
        <p:spPr>
          <a:xfrm>
            <a:off x="1263700" y="3464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Design of Scorpio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grpSp>
        <p:nvGrpSpPr>
          <p:cNvPr id="249" name="Google Shape;249;p23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250" name="Google Shape;250;p23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3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pic>
        <p:nvPicPr>
          <p:cNvPr id="252" name="Google Shape;252;p2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7888" y="957538"/>
            <a:ext cx="7969324" cy="32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1263700" y="3464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Design of Scorpio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grpSp>
        <p:nvGrpSpPr>
          <p:cNvPr id="258" name="Google Shape;258;p24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259" name="Google Shape;259;p24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0" name="Google Shape;260;p24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pic>
        <p:nvPicPr>
          <p:cNvPr id="261" name="Google Shape;261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2825" y="1435605"/>
            <a:ext cx="9144000" cy="2714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 txBox="1"/>
          <p:nvPr>
            <p:ph type="title"/>
          </p:nvPr>
        </p:nvSpPr>
        <p:spPr>
          <a:xfrm>
            <a:off x="1263700" y="346425"/>
            <a:ext cx="70389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Difficulties and Challenges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grpSp>
        <p:nvGrpSpPr>
          <p:cNvPr id="267" name="Google Shape;267;p25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268" name="Google Shape;268;p25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25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70" name="Google Shape;270;p25"/>
          <p:cNvSpPr txBox="1"/>
          <p:nvPr/>
        </p:nvSpPr>
        <p:spPr>
          <a:xfrm>
            <a:off x="940450" y="1902150"/>
            <a:ext cx="66837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38100" lvl="0" indent="-36195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AutoNum type="arabicPeriod"/>
            </a:pPr>
            <a:r>
              <a:rPr lang="zh-CN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Dealing with t</a:t>
            </a:r>
            <a:r>
              <a:rPr lang="zh-CN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 complex（File）system. Fix Bug.</a:t>
            </a: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38100" lvl="0" indent="-36195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AutoNum type="arabicPeriod"/>
            </a:pPr>
            <a:r>
              <a:rPr lang="zh-CN" sz="2100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Synchronous </a:t>
            </a:r>
            <a:r>
              <a:rPr lang="zh-CN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 to </a:t>
            </a:r>
            <a:r>
              <a:rPr lang="zh-CN" sz="2100" u="sng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Asynchronous </a:t>
            </a:r>
            <a:r>
              <a:rPr lang="zh-CN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 migration</a:t>
            </a: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38100" lvl="0" indent="-36195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AutoNum type="arabicPeriod"/>
            </a:pPr>
            <a:r>
              <a:rPr lang="zh-CN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Beware of performance loss in large-scale scenarios</a:t>
            </a: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1243050" y="284075"/>
            <a:ext cx="70389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Code…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grpSp>
        <p:nvGrpSpPr>
          <p:cNvPr id="276" name="Google Shape;276;p26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277" name="Google Shape;277;p2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26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79" name="Google Shape;279;p26"/>
          <p:cNvSpPr txBox="1"/>
          <p:nvPr/>
        </p:nvSpPr>
        <p:spPr>
          <a:xfrm>
            <a:off x="3038050" y="792700"/>
            <a:ext cx="542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FS Select by inode.</a:t>
            </a:r>
            <a:endParaRPr lang="zh-CN"/>
          </a:p>
        </p:txBody>
      </p:sp>
      <p:pic>
        <p:nvPicPr>
          <p:cNvPr id="280" name="Google Shape;280;p2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3875" y="1419125"/>
            <a:ext cx="4760939" cy="298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71825" y="2972075"/>
            <a:ext cx="4663325" cy="14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1263700" y="346425"/>
            <a:ext cx="70389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Code…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grpSp>
        <p:nvGrpSpPr>
          <p:cNvPr id="287" name="Google Shape;287;p27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288" name="Google Shape;288;p2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27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90" name="Google Shape;290;p27"/>
          <p:cNvSpPr txBox="1"/>
          <p:nvPr/>
        </p:nvSpPr>
        <p:spPr>
          <a:xfrm>
            <a:off x="2965475" y="288400"/>
            <a:ext cx="5429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LogFS ：For Debug, </a:t>
            </a:r>
            <a:endParaRPr lang="zh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But </a:t>
            </a:r>
            <a:r>
              <a:rPr lang="zh-CN"/>
              <a:t>FUSE need defines a total of 33 interface functions.</a:t>
            </a:r>
            <a:endParaRPr lang="zh-CN"/>
          </a:p>
        </p:txBody>
      </p:sp>
      <p:pic>
        <p:nvPicPr>
          <p:cNvPr id="291" name="Google Shape;291;p2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07625" y="954825"/>
            <a:ext cx="7351051" cy="36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1263700" y="346425"/>
            <a:ext cx="70389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Takeaway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grpSp>
        <p:nvGrpSpPr>
          <p:cNvPr id="297" name="Google Shape;297;p28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298" name="Google Shape;298;p28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Google Shape;299;p28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300" name="Google Shape;300;p28"/>
          <p:cNvSpPr txBox="1"/>
          <p:nvPr/>
        </p:nvSpPr>
        <p:spPr>
          <a:xfrm>
            <a:off x="425850" y="1847313"/>
            <a:ext cx="84243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38100" lvl="0" indent="-36195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AutoNum type="arabicPeriod"/>
            </a:pPr>
            <a:r>
              <a:rPr lang="zh-CN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Rust - </a:t>
            </a:r>
            <a:r>
              <a:rPr lang="zh-CN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FUSE</a:t>
            </a:r>
            <a:r>
              <a:rPr lang="zh-CN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.Rec</a:t>
            </a:r>
            <a:r>
              <a:rPr lang="zh-CN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ommand</a:t>
            </a:r>
            <a:r>
              <a:rPr lang="zh-CN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zh-CN" sz="2100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fuse3</a:t>
            </a:r>
            <a:endParaRPr sz="2100" i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38100" lvl="0" indent="-36195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AutoNum type="arabicPeriod"/>
            </a:pPr>
            <a:r>
              <a:rPr lang="zh-CN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When dealing with a system, pay attention to the documentation.</a:t>
            </a: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38100" lvl="0" indent="-36195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AutoNum type="arabicPeriod"/>
            </a:pPr>
            <a:r>
              <a:rPr lang="zh-CN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Macro can play a mighty big role in Rust.</a:t>
            </a: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38100" lvl="0" indent="-36195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 panose="02020603050405020304"/>
              <a:buAutoNum type="arabicPeriod"/>
            </a:pPr>
            <a:r>
              <a:rPr lang="zh-CN" sz="2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a Rust newbie, diving right in is the fuel that powers progress!</a:t>
            </a:r>
            <a:endParaRPr sz="2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1263700" y="346425"/>
            <a:ext cx="70389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Future of Scorpio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grpSp>
        <p:nvGrpSpPr>
          <p:cNvPr id="306" name="Google Shape;306;p29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307" name="Google Shape;307;p2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29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309" name="Google Shape;309;p29"/>
          <p:cNvSpPr txBox="1"/>
          <p:nvPr/>
        </p:nvSpPr>
        <p:spPr>
          <a:xfrm>
            <a:off x="1003765" y="1502860"/>
            <a:ext cx="8424300" cy="282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0000" anchor="t" anchorCtr="0">
            <a:spAutoFit/>
          </a:bodyPr>
          <a:lstStyle/>
          <a:p>
            <a:pPr marL="459105" marR="38100" lvl="0" indent="-34290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 panose="020F0502020204030203"/>
              <a:buAutoNum type="arabicPeriod"/>
            </a:pPr>
            <a:r>
              <a:rPr lang="zh-CN" sz="1650">
                <a:solidFill>
                  <a:srgbClr val="060607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Collaborating with BUCK2</a:t>
            </a:r>
            <a:endParaRPr sz="1650">
              <a:solidFill>
                <a:srgbClr val="060607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342900" marR="38100" lvl="0" indent="-34290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650">
              <a:solidFill>
                <a:srgbClr val="060607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66725" marR="38100" lvl="0" indent="-34290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060607"/>
              </a:buClr>
              <a:buSzPts val="1650"/>
              <a:buFont typeface="Lato" panose="020F0502020204030203"/>
              <a:buAutoNum type="arabicPeriod"/>
            </a:pPr>
            <a:r>
              <a:rPr lang="en-US" altLang="zh-CN" sz="1650">
                <a:solidFill>
                  <a:srgbClr val="060607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More</a:t>
            </a:r>
            <a:r>
              <a:rPr lang="zh-CN" sz="1650">
                <a:solidFill>
                  <a:srgbClr val="060607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adaptive </a:t>
            </a:r>
            <a:r>
              <a:rPr lang="en-US" altLang="zh-CN" sz="1650">
                <a:solidFill>
                  <a:srgbClr val="060607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Git File.</a:t>
            </a:r>
            <a:endParaRPr sz="1650">
              <a:solidFill>
                <a:srgbClr val="060607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342900" marR="38100" lvl="0" indent="-34290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sz="1650">
              <a:solidFill>
                <a:srgbClr val="060607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66725" marR="38100" lvl="0" indent="-34290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060607"/>
              </a:buClr>
              <a:buSzPts val="1650"/>
              <a:buFont typeface="Lato" panose="020F0502020204030203"/>
              <a:buAutoNum type="arabicPeriod"/>
            </a:pPr>
            <a:r>
              <a:rPr lang="zh-CN" sz="1650">
                <a:solidFill>
                  <a:srgbClr val="060607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More Test.</a:t>
            </a:r>
            <a:endParaRPr lang="zh-CN" sz="1650">
              <a:solidFill>
                <a:srgbClr val="060607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66725" marR="38100" lvl="0" indent="-34290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060607"/>
              </a:buClr>
              <a:buSzPts val="1650"/>
              <a:buFont typeface="Lato" panose="020F0502020204030203"/>
              <a:buAutoNum type="arabicPeriod"/>
            </a:pPr>
            <a:endParaRPr sz="1650">
              <a:solidFill>
                <a:srgbClr val="060607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66725" marR="38100" lvl="0" indent="-342900" algn="l" rtl="0">
              <a:lnSpc>
                <a:spcPct val="129000"/>
              </a:lnSpc>
              <a:spcBef>
                <a:spcPts val="0"/>
              </a:spcBef>
              <a:spcAft>
                <a:spcPts val="0"/>
              </a:spcAft>
              <a:buClr>
                <a:srgbClr val="060607"/>
              </a:buClr>
              <a:buSzPts val="1650"/>
              <a:buFont typeface="Lato" panose="020F0502020204030203"/>
              <a:buAutoNum type="arabicPeriod"/>
            </a:pPr>
            <a:r>
              <a:rPr lang="en-US" sz="1650">
                <a:solidFill>
                  <a:srgbClr val="060607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Full Git Support. ( </a:t>
            </a:r>
            <a:r>
              <a:rPr lang="en-US" sz="1650">
                <a:solidFill>
                  <a:srgbClr val="060607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Git PULL / status / add / Commit / Push )</a:t>
            </a:r>
            <a:endParaRPr lang="en-US" sz="1650">
              <a:solidFill>
                <a:srgbClr val="060607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1106220" y="2212690"/>
            <a:ext cx="70389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>
                <a:solidFill>
                  <a:schemeClr val="dk1"/>
                </a:solidFill>
              </a:rPr>
              <a:t>Thanks.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grpSp>
        <p:nvGrpSpPr>
          <p:cNvPr id="306" name="Google Shape;306;p29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307" name="Google Shape;307;p29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29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" name="文本框 0"/>
          <p:cNvSpPr txBox="1"/>
          <p:nvPr/>
        </p:nvSpPr>
        <p:spPr>
          <a:xfrm>
            <a:off x="7620000" y="4018280"/>
            <a:ext cx="1369060" cy="401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800" b="1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Arial" panose="020B0604020202020204"/>
              </a:rPr>
              <a:t>韩晓阳</a:t>
            </a:r>
            <a:endParaRPr lang="zh-CN" altLang="zh-CN" sz="1800" b="1">
              <a:solidFill>
                <a:schemeClr val="dk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Arial" panose="020B0604020202020204"/>
            </a:endParaRPr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4538045" y="3946260"/>
            <a:ext cx="29859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7500"/>
          </a:bodyPr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Web3 Infrastructure Foundation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908425" y="3957320"/>
            <a:ext cx="53403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90" y="146050"/>
            <a:ext cx="2528570" cy="25495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1263700" y="346425"/>
            <a:ext cx="18534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Monorepo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47" name="Google Shape;147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37326" y="1186462"/>
            <a:ext cx="4302500" cy="338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90888" y="1863950"/>
            <a:ext cx="2912187" cy="202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3"/>
          <a:srcRect l="36185" t="33130" r="34166" b="33367"/>
          <a:stretch>
            <a:fillRect/>
          </a:stretch>
        </p:blipFill>
        <p:spPr>
          <a:xfrm>
            <a:off x="8281950" y="2552775"/>
            <a:ext cx="651900" cy="7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/>
          <p:nvPr/>
        </p:nvSpPr>
        <p:spPr>
          <a:xfrm>
            <a:off x="2402613" y="823050"/>
            <a:ext cx="4653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Monorepo VS Polyrepos</a:t>
            </a:r>
            <a:endParaRPr sz="2800"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032525" y="4345525"/>
            <a:ext cx="291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Google Sans SemiBold"/>
                <a:ea typeface="Google Sans SemiBold"/>
                <a:cs typeface="Google Sans SemiBold"/>
                <a:sym typeface="Google Sans SemiBold"/>
              </a:rPr>
              <a:t>S</a:t>
            </a:r>
            <a:r>
              <a:rPr lang="zh-CN" sz="1200">
                <a:latin typeface="Google Sans SemiBold"/>
                <a:ea typeface="Google Sans SemiBold"/>
                <a:cs typeface="Google Sans SemiBold"/>
                <a:sym typeface="Google Sans SemiBold"/>
              </a:rPr>
              <a:t>ingle repository contains all code</a:t>
            </a:r>
            <a:endParaRPr sz="1200"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152" name="Google Shape;152;p14"/>
          <p:cNvSpPr txBox="1"/>
          <p:nvPr/>
        </p:nvSpPr>
        <p:spPr>
          <a:xfrm>
            <a:off x="5306900" y="4345525"/>
            <a:ext cx="3041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latin typeface="Google Sans SemiBold"/>
                <a:ea typeface="Google Sans SemiBold"/>
                <a:cs typeface="Google Sans SemiBold"/>
                <a:sym typeface="Google Sans SemiBold"/>
              </a:rPr>
              <a:t>E</a:t>
            </a:r>
            <a:r>
              <a:rPr lang="zh-CN" sz="1200">
                <a:latin typeface="Google Sans SemiBold"/>
                <a:ea typeface="Google Sans SemiBold"/>
                <a:cs typeface="Google Sans SemiBold"/>
                <a:sym typeface="Google Sans SemiBold"/>
              </a:rPr>
              <a:t>ach project or component is stored in a </a:t>
            </a:r>
            <a:r>
              <a:rPr lang="zh-CN" sz="1200" b="1">
                <a:latin typeface="Google Sans"/>
                <a:ea typeface="Google Sans"/>
                <a:cs typeface="Google Sans"/>
                <a:sym typeface="Google Sans"/>
              </a:rPr>
              <a:t>separate</a:t>
            </a:r>
            <a:r>
              <a:rPr lang="zh-CN" sz="1200">
                <a:latin typeface="Google Sans SemiBold"/>
                <a:ea typeface="Google Sans SemiBold"/>
                <a:cs typeface="Google Sans SemiBold"/>
                <a:sym typeface="Google Sans SemiBold"/>
              </a:rPr>
              <a:t> repository. </a:t>
            </a:r>
            <a:endParaRPr sz="1200">
              <a:latin typeface="Google Sans SemiBold"/>
              <a:ea typeface="Google Sans SemiBold"/>
              <a:cs typeface="Google Sans SemiBold"/>
              <a:sym typeface="Google Sa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8122950" y="1935300"/>
            <a:ext cx="969900" cy="20274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1263700" y="346425"/>
            <a:ext cx="18534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Monorepo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9" name="Google Shape;159;p15"/>
          <p:cNvSpPr txBox="1"/>
          <p:nvPr>
            <p:ph type="body" idx="1"/>
          </p:nvPr>
        </p:nvSpPr>
        <p:spPr>
          <a:xfrm>
            <a:off x="3741525" y="1250675"/>
            <a:ext cx="4832700" cy="7926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Rachel Potvin and Josh Levenberg. 2016.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Google stores billions of lines of code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 a single repository</a:t>
            </a:r>
            <a:r>
              <a:rPr lang="zh-C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？ </a:t>
            </a:r>
            <a:r>
              <a:rPr lang="zh-CN" sz="9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Commun. ACM 59, 7 (July 2016), 78–87. 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060975" y="1208825"/>
            <a:ext cx="259080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1209675" y="3135630"/>
            <a:ext cx="6178550" cy="128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Georgia" panose="02040502050405020303"/>
              <a:buChar char="-"/>
            </a:pPr>
            <a:r>
              <a:rPr lang="zh-CN" sz="18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one billion files </a:t>
            </a:r>
            <a:endParaRPr sz="18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Georgia" panose="02040502050405020303"/>
              <a:buChar char="-"/>
            </a:pPr>
            <a:r>
              <a:rPr lang="zh-CN" sz="18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35 million commits </a:t>
            </a:r>
            <a:endParaRPr sz="18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Georgia" panose="02040502050405020303"/>
              <a:buChar char="-"/>
            </a:pPr>
            <a:r>
              <a:rPr lang="zh-CN" sz="18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spanning Google’s entire 18-year existence</a:t>
            </a:r>
            <a:endParaRPr sz="18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457200" lvl="0" indent="-320675" algn="l" rtl="0">
              <a:spcBef>
                <a:spcPts val="0"/>
              </a:spcBef>
              <a:spcAft>
                <a:spcPts val="0"/>
              </a:spcAft>
              <a:buSzPts val="1450"/>
              <a:buFont typeface="Georgia" panose="02040502050405020303"/>
              <a:buChar char="-"/>
            </a:pPr>
            <a:r>
              <a:rPr lang="zh-CN" sz="180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15 million lines of code were changed in 250,000 files </a:t>
            </a:r>
            <a:endParaRPr lang="zh-CN" sz="180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1160300" y="2294650"/>
            <a:ext cx="75714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50" b="1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Piper </a:t>
            </a:r>
            <a:r>
              <a:rPr lang="zh-CN" sz="145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stores a single large repository and is implemented on top of standard Google infrastructure, originally Bigtable, now Spanner</a:t>
            </a:r>
            <a:r>
              <a:rPr lang="zh-CN" sz="1450" b="1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1263700" y="3464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Mega</a:t>
            </a:r>
            <a:r>
              <a:rPr lang="zh-CN">
                <a:solidFill>
                  <a:schemeClr val="dk1"/>
                </a:solidFill>
              </a:rPr>
              <a:t> : </a:t>
            </a:r>
            <a:r>
              <a:rPr lang="zh-CN" sz="2300">
                <a:solidFill>
                  <a:schemeClr val="dk1"/>
                </a:solidFill>
              </a:rPr>
              <a:t>An unofficial open source implementation of </a:t>
            </a:r>
            <a:r>
              <a:rPr lang="zh-CN" sz="2300">
                <a:solidFill>
                  <a:schemeClr val="accent1"/>
                </a:solidFill>
              </a:rPr>
              <a:t>Google Piper</a:t>
            </a:r>
            <a:r>
              <a:rPr lang="zh-CN" sz="23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23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68" name="Google Shape;168;p16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169" name="Google Shape;169;p16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16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pic>
        <p:nvPicPr>
          <p:cNvPr id="171" name="Google Shape;171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02000" y="1500775"/>
            <a:ext cx="4894198" cy="2678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6"/>
          <p:cNvSpPr txBox="1"/>
          <p:nvPr/>
        </p:nvSpPr>
        <p:spPr>
          <a:xfrm>
            <a:off x="4940750" y="1905963"/>
            <a:ext cx="4002600" cy="195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 panose="020F0502020204030203"/>
              <a:buChar char="●"/>
            </a:pPr>
            <a:r>
              <a:rPr lang="en-US" altLang="zh-CN" sz="1500">
                <a:solidFill>
                  <a:srgbClr val="783F0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</a:t>
            </a:r>
            <a:r>
              <a:rPr lang="zh-CN" sz="1500">
                <a:solidFill>
                  <a:srgbClr val="783F04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nofficial open source</a:t>
            </a:r>
            <a:r>
              <a:rPr lang="zh-CN" sz="15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implementation of Google Piper.</a:t>
            </a:r>
            <a:endParaRPr sz="15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2385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 panose="020F0502020204030203"/>
              <a:buChar char="●"/>
            </a:pPr>
            <a:r>
              <a:rPr lang="zh-CN" sz="15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</a:t>
            </a:r>
            <a:r>
              <a:rPr lang="en-US" altLang="zh-CN" sz="15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</a:t>
            </a:r>
            <a:r>
              <a:rPr lang="zh-CN" sz="15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upports Git. </a:t>
            </a:r>
            <a:endParaRPr sz="15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2385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 panose="020F0502020204030203"/>
              <a:buChar char="●"/>
            </a:pPr>
            <a:r>
              <a:rPr lang="en-US" sz="15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Inode Repo</a:t>
            </a:r>
            <a:endParaRPr lang="en-US" sz="15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457200" lvl="0" indent="-323850" algn="l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ato" panose="020F0502020204030203"/>
              <a:buChar char="●"/>
            </a:pPr>
            <a:r>
              <a:rPr lang="en-US" sz="17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Large-Scale</a:t>
            </a:r>
            <a:endParaRPr lang="en-US" sz="17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73" name="Google Shape;173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1225" y="58725"/>
            <a:ext cx="629999" cy="57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type="title"/>
          </p:nvPr>
        </p:nvSpPr>
        <p:spPr>
          <a:xfrm>
            <a:off x="1263700" y="3464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Git is not enough</a:t>
            </a:r>
            <a:r>
              <a:rPr lang="zh-CN">
                <a:solidFill>
                  <a:schemeClr val="dk1"/>
                </a:solidFill>
              </a:rPr>
              <a:t>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chemeClr val="dk1"/>
                </a:solidFill>
              </a:rPr>
              <a:t>Developors’ Client for Monorepo</a:t>
            </a:r>
            <a:endParaRPr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79" name="Google Shape;179;p17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180" name="Google Shape;180;p1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7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82" name="Google Shape;182;p17"/>
          <p:cNvSpPr txBox="1"/>
          <p:nvPr/>
        </p:nvSpPr>
        <p:spPr>
          <a:xfrm>
            <a:off x="784025" y="1574775"/>
            <a:ext cx="8213400" cy="30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CN" sz="1500" b="1">
                <a:solidFill>
                  <a:srgbClr val="38761D"/>
                </a:solidFill>
              </a:rPr>
              <a:t>Partial clone</a:t>
            </a:r>
            <a:r>
              <a:rPr lang="zh-CN" sz="1500" i="1">
                <a:solidFill>
                  <a:schemeClr val="dk1"/>
                </a:solidFill>
              </a:rPr>
              <a:t>:</a:t>
            </a:r>
            <a:r>
              <a:rPr lang="zh-C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reduces time to get a working repository by not downloading all Git objects right away.</a:t>
            </a:r>
            <a:endParaRPr sz="13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CN" sz="1500" b="1">
                <a:solidFill>
                  <a:srgbClr val="38761D"/>
                </a:solidFill>
              </a:rPr>
              <a:t>Background prefetch</a:t>
            </a:r>
            <a:r>
              <a:rPr lang="zh-CN" sz="1500" i="1">
                <a:solidFill>
                  <a:schemeClr val="dk1"/>
                </a:solidFill>
              </a:rPr>
              <a:t>:</a:t>
            </a:r>
            <a:r>
              <a:rPr lang="zh-C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downloads Git object data from all remotes every hour, reducing the amount of time for foreground </a:t>
            </a:r>
            <a:r>
              <a:rPr lang="zh-CN" sz="1100" b="1">
                <a:solidFill>
                  <a:srgbClr val="0000FF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git fetch</a:t>
            </a:r>
            <a:r>
              <a:rPr lang="zh-CN" sz="1300">
                <a:solidFill>
                  <a:schemeClr val="dk1"/>
                </a:solidFill>
              </a:rPr>
              <a:t> calls.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CN" b="1">
                <a:solidFill>
                  <a:srgbClr val="38761D"/>
                </a:solidFill>
              </a:rPr>
              <a:t>Sparse-checkout</a:t>
            </a:r>
            <a:r>
              <a:rPr lang="zh-CN" b="1">
                <a:solidFill>
                  <a:schemeClr val="dk1"/>
                </a:solidFill>
              </a:rPr>
              <a:t> </a:t>
            </a:r>
            <a:r>
              <a:rPr lang="zh-CN">
                <a:solidFill>
                  <a:schemeClr val="dk1"/>
                </a:solidFill>
              </a:rPr>
              <a:t>:</a:t>
            </a:r>
            <a:r>
              <a:rPr lang="zh-CN" sz="1300">
                <a:solidFill>
                  <a:schemeClr val="dk1"/>
                </a:solidFill>
              </a:rPr>
              <a:t> limits the size of your working directory.</a:t>
            </a:r>
            <a:endParaRPr sz="13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zh-CN" sz="1500" b="1">
                <a:solidFill>
                  <a:srgbClr val="38761D"/>
                </a:solidFill>
              </a:rPr>
              <a:t>File system monitor</a:t>
            </a:r>
            <a:r>
              <a:rPr lang="zh-CN" sz="1500">
                <a:solidFill>
                  <a:schemeClr val="dk1"/>
                </a:solidFill>
              </a:rPr>
              <a:t>: </a:t>
            </a:r>
            <a:endParaRPr sz="15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</a:rPr>
              <a:t>tracks the recently modified files and eliminates the need for Git to scan the entire worktree.</a:t>
            </a:r>
            <a:endParaRPr sz="13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zh-CN" sz="1000" b="1">
                <a:solidFill>
                  <a:schemeClr val="dk1"/>
                </a:solidFill>
              </a:rPr>
              <a:t>Commit-graph</a:t>
            </a:r>
            <a:r>
              <a:rPr lang="zh-CN" sz="1000">
                <a:solidFill>
                  <a:schemeClr val="dk1"/>
                </a:solidFill>
              </a:rPr>
              <a:t>: accelerates commit walks and reachability calculations, speeding up commands like </a:t>
            </a:r>
            <a:r>
              <a:rPr lang="zh-CN" sz="800">
                <a:solidFill>
                  <a:schemeClr val="dk1"/>
                </a:solidFill>
                <a:latin typeface="Roboto Mono" panose="00000009000000000000"/>
                <a:ea typeface="Roboto Mono" panose="00000009000000000000"/>
                <a:cs typeface="Roboto Mono" panose="00000009000000000000"/>
                <a:sym typeface="Roboto Mono" panose="00000009000000000000"/>
              </a:rPr>
              <a:t>git log</a:t>
            </a:r>
            <a:r>
              <a:rPr lang="zh-C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zh-CN" sz="1000" b="1">
                <a:solidFill>
                  <a:schemeClr val="dk1"/>
                </a:solidFill>
              </a:rPr>
              <a:t>Multi-pack-index</a:t>
            </a:r>
            <a:r>
              <a:rPr lang="zh-CN" sz="1000">
                <a:solidFill>
                  <a:schemeClr val="dk1"/>
                </a:solidFill>
              </a:rPr>
              <a:t>: enables fast object lookups across many pack-files.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zh-CN" sz="1000" b="1">
                <a:solidFill>
                  <a:schemeClr val="dk1"/>
                </a:solidFill>
              </a:rPr>
              <a:t>Incremental repack</a:t>
            </a:r>
            <a:r>
              <a:rPr lang="zh-CN" sz="1000">
                <a:solidFill>
                  <a:schemeClr val="dk1"/>
                </a:solidFill>
              </a:rPr>
              <a:t>: Repacks the packed Git data into fewer pack-file without disrupting concurrent commands by using the multi-pack-index.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1380150" y="1121975"/>
            <a:ext cx="67386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50" strike="sngStrike">
                <a:solidFill>
                  <a:srgbClr val="0B5394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Git</a:t>
            </a:r>
            <a:r>
              <a:rPr lang="zh-CN" sz="145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❌  👉 </a:t>
            </a:r>
            <a:r>
              <a:rPr lang="zh-CN" sz="145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CitC = Cloud-based storage backend +  Linux-only </a:t>
            </a:r>
            <a:r>
              <a:rPr lang="zh-CN" sz="1450">
                <a:solidFill>
                  <a:srgbClr val="99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FUSE </a:t>
            </a:r>
            <a:r>
              <a:rPr lang="zh-CN" sz="1450"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file system.</a:t>
            </a:r>
            <a:endParaRPr lang="zh-CN" sz="1450"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8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189" name="Google Shape;189;p18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18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191" name="Google Shape;191;p18"/>
          <p:cNvSpPr txBox="1"/>
          <p:nvPr>
            <p:ph type="title"/>
          </p:nvPr>
        </p:nvSpPr>
        <p:spPr>
          <a:xfrm>
            <a:off x="1263700" y="346425"/>
            <a:ext cx="25158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what</a:t>
            </a:r>
            <a:r>
              <a:rPr lang="zh-CN">
                <a:solidFill>
                  <a:schemeClr val="dk1"/>
                </a:solidFill>
              </a:rPr>
              <a:t> is </a:t>
            </a:r>
            <a:r>
              <a:rPr lang="zh-CN" b="1">
                <a:solidFill>
                  <a:schemeClr val="dk1"/>
                </a:solidFill>
              </a:rPr>
              <a:t>FUSE</a:t>
            </a:r>
            <a:r>
              <a:rPr lang="zh-CN">
                <a:solidFill>
                  <a:schemeClr val="dk1"/>
                </a:solidFill>
              </a:rPr>
              <a:t> 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2" name="Google Shape;192;p18"/>
          <p:cNvPicPr preferRelativeResize="0"/>
          <p:nvPr/>
        </p:nvPicPr>
        <p:blipFill rotWithShape="1">
          <a:blip r:embed="rId2"/>
          <a:srcRect l="980"/>
          <a:stretch>
            <a:fillRect/>
          </a:stretch>
        </p:blipFill>
        <p:spPr>
          <a:xfrm>
            <a:off x="1068700" y="1133475"/>
            <a:ext cx="7510652" cy="336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1874029"/>
            <a:ext cx="9143999" cy="284461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>
            <p:ph type="title"/>
          </p:nvPr>
        </p:nvSpPr>
        <p:spPr>
          <a:xfrm>
            <a:off x="1263700" y="346425"/>
            <a:ext cx="7038900" cy="6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what</a:t>
            </a:r>
            <a:r>
              <a:rPr lang="zh-CN">
                <a:solidFill>
                  <a:schemeClr val="dk1"/>
                </a:solidFill>
              </a:rPr>
              <a:t> is </a:t>
            </a:r>
            <a:r>
              <a:rPr lang="zh-CN" b="1">
                <a:solidFill>
                  <a:schemeClr val="dk1"/>
                </a:solidFill>
              </a:rPr>
              <a:t>FUSE</a:t>
            </a:r>
            <a:r>
              <a:rPr lang="zh-CN">
                <a:solidFill>
                  <a:schemeClr val="dk1"/>
                </a:solidFill>
              </a:rPr>
              <a:t> ?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9" name="Google Shape;199;p19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200" name="Google Shape;200;p19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19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02" name="Google Shape;202;p19"/>
          <p:cNvSpPr txBox="1"/>
          <p:nvPr/>
        </p:nvSpPr>
        <p:spPr>
          <a:xfrm>
            <a:off x="163175" y="2002550"/>
            <a:ext cx="8943300" cy="2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/// FUSE system Interface</a:t>
            </a:r>
            <a:endParaRPr sz="1200">
              <a:solidFill>
                <a:srgbClr val="56B6C2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(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61AFE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lookup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)(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char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path</a:t>
            </a:r>
            <a:r>
              <a:rPr lang="zh-CN" sz="1200">
                <a:solidFill>
                  <a:srgbClr val="ABB2B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struct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61AFE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fuse_entry_param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e);</a:t>
            </a:r>
            <a:endParaRPr sz="1200">
              <a:solidFill>
                <a:srgbClr val="BBBBBB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(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61AFE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getattr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)(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char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path</a:t>
            </a:r>
            <a:r>
              <a:rPr lang="zh-CN" sz="1200">
                <a:solidFill>
                  <a:srgbClr val="ABB2B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struct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61AFE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stbuf);</a:t>
            </a:r>
            <a:endParaRPr sz="1200">
              <a:solidFill>
                <a:srgbClr val="BBBBBB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(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61AFE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read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)(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char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path</a:t>
            </a:r>
            <a:r>
              <a:rPr lang="zh-CN" sz="1200">
                <a:solidFill>
                  <a:srgbClr val="ABB2B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char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buf</a:t>
            </a:r>
            <a:r>
              <a:rPr lang="zh-CN" sz="1200">
                <a:solidFill>
                  <a:srgbClr val="ABB2B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size_t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size</a:t>
            </a:r>
            <a:r>
              <a:rPr lang="zh-CN" sz="1200">
                <a:solidFill>
                  <a:srgbClr val="ABB2B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off_t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offset</a:t>
            </a:r>
            <a:r>
              <a:rPr lang="zh-CN" sz="1200">
                <a:solidFill>
                  <a:srgbClr val="ABB2B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struct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61AFE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fuse_file_info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fi);</a:t>
            </a:r>
            <a:endParaRPr sz="1200">
              <a:solidFill>
                <a:srgbClr val="BBBBBB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(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61AFE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write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)(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char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path</a:t>
            </a:r>
            <a:r>
              <a:rPr lang="zh-CN" sz="1200">
                <a:solidFill>
                  <a:srgbClr val="ABB2B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char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buf</a:t>
            </a:r>
            <a:r>
              <a:rPr lang="zh-CN" sz="1200">
                <a:solidFill>
                  <a:srgbClr val="ABB2B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size_t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size</a:t>
            </a:r>
            <a:r>
              <a:rPr lang="zh-CN" sz="1200">
                <a:solidFill>
                  <a:srgbClr val="ABB2B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off_t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offset</a:t>
            </a:r>
            <a:r>
              <a:rPr lang="zh-CN" sz="1200">
                <a:solidFill>
                  <a:srgbClr val="ABB2B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struct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61AFE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fuse_file_info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fi);</a:t>
            </a:r>
            <a:endParaRPr sz="1200">
              <a:solidFill>
                <a:srgbClr val="BBBBBB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(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61AFE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create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)(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char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path</a:t>
            </a:r>
            <a:r>
              <a:rPr lang="zh-CN" sz="1200">
                <a:solidFill>
                  <a:srgbClr val="ABB2B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mode_t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mode</a:t>
            </a:r>
            <a:r>
              <a:rPr lang="zh-CN" sz="1200">
                <a:solidFill>
                  <a:srgbClr val="ABB2B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struct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61AFE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fuse_file_info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fi);</a:t>
            </a:r>
            <a:endParaRPr sz="1200">
              <a:solidFill>
                <a:srgbClr val="BBBBBB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(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61AFE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open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)(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const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char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path</a:t>
            </a:r>
            <a:r>
              <a:rPr lang="zh-CN" sz="1200">
                <a:solidFill>
                  <a:srgbClr val="ABB2B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56B6C2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struct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61AFE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fuse_file_info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zh-CN" sz="1200">
                <a:solidFill>
                  <a:srgbClr val="E06C75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fi);</a:t>
            </a:r>
            <a:endParaRPr sz="1200">
              <a:solidFill>
                <a:srgbClr val="BBBBBB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BBBBB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…………</a:t>
            </a:r>
            <a:endParaRPr sz="1200">
              <a:solidFill>
                <a:srgbClr val="BBBBBB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BBBBBB"/>
              </a:solidFill>
              <a:highlight>
                <a:srgbClr val="000000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00415" y="1026115"/>
            <a:ext cx="560016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263700" y="3464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>
                <a:solidFill>
                  <a:schemeClr val="dk1"/>
                </a:solidFill>
              </a:rPr>
              <a:t>Industrial Practice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09" name="Google Shape;209;p20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210" name="Google Shape;210;p20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20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12" name="Google Shape;212;p20"/>
          <p:cNvSpPr txBox="1"/>
          <p:nvPr/>
        </p:nvSpPr>
        <p:spPr>
          <a:xfrm>
            <a:off x="385775" y="14884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 panose="02020603050405020304"/>
              <a:buChar char="-"/>
            </a:pPr>
            <a:r>
              <a:rPr lang="zh-CN" sz="1500" u="sng">
                <a:solidFill>
                  <a:srgbClr val="1155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Vfs for</a:t>
            </a:r>
            <a:r>
              <a:rPr lang="zh-CN" sz="1500" u="sng">
                <a:solidFill>
                  <a:srgbClr val="1155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 </a:t>
            </a:r>
            <a:r>
              <a:rPr lang="zh-CN" sz="1500" u="sng">
                <a:solidFill>
                  <a:srgbClr val="1155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2"/>
              </a:rPr>
              <a:t>Git </a:t>
            </a:r>
            <a:endParaRPr lang="zh-CN" sz="1500" u="sng">
              <a:solidFill>
                <a:srgbClr val="1155CC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  <a:hlinkClick r:id="rId2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1876950" y="14960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microsoft/</a:t>
            </a:r>
            <a:endParaRPr lang="zh-CN"/>
          </a:p>
        </p:txBody>
      </p:sp>
      <p:sp>
        <p:nvSpPr>
          <p:cNvPr id="214" name="Google Shape;214;p20"/>
          <p:cNvSpPr txBox="1"/>
          <p:nvPr/>
        </p:nvSpPr>
        <p:spPr>
          <a:xfrm>
            <a:off x="801000" y="1946263"/>
            <a:ext cx="3814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Virtual File System for Git: Enable Git at Enterprise Scale</a:t>
            </a:r>
            <a:endParaRPr lang="zh-CN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Based on </a:t>
            </a:r>
            <a:r>
              <a:rPr lang="zh-CN" b="1" u="sng"/>
              <a:t>GVFS</a:t>
            </a:r>
            <a:endParaRPr b="1" u="sng"/>
          </a:p>
        </p:txBody>
      </p:sp>
      <p:pic>
        <p:nvPicPr>
          <p:cNvPr id="215" name="Google Shape;215;p2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778650" y="1446025"/>
            <a:ext cx="1730724" cy="5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0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57350" y="2944337"/>
            <a:ext cx="1630921" cy="5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0"/>
          <p:cNvSpPr txBox="1"/>
          <p:nvPr/>
        </p:nvSpPr>
        <p:spPr>
          <a:xfrm>
            <a:off x="887345" y="3511713"/>
            <a:ext cx="337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 Scalable, User-Friendly Source Control System. From Meta</a:t>
            </a:r>
            <a:endParaRPr lang="zh-CN"/>
          </a:p>
        </p:txBody>
      </p:sp>
      <p:pic>
        <p:nvPicPr>
          <p:cNvPr id="218" name="Google Shape;218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3176400" y="3777013"/>
            <a:ext cx="292900" cy="2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0"/>
          <p:cNvSpPr txBox="1"/>
          <p:nvPr/>
        </p:nvSpPr>
        <p:spPr>
          <a:xfrm>
            <a:off x="530100" y="2944338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 panose="02020603050405020304"/>
              <a:buChar char="-"/>
            </a:pPr>
          </a:p>
        </p:txBody>
      </p:sp>
      <p:pic>
        <p:nvPicPr>
          <p:cNvPr id="220" name="Google Shape;220;p20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989750" y="2173279"/>
            <a:ext cx="1542125" cy="77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4615200" y="23510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 panose="02020603050405020304"/>
              <a:buChar char="-"/>
            </a:pPr>
          </a:p>
        </p:txBody>
      </p:sp>
      <p:sp>
        <p:nvSpPr>
          <p:cNvPr id="222" name="Google Shape;222;p20"/>
          <p:cNvSpPr txBox="1"/>
          <p:nvPr/>
        </p:nvSpPr>
        <p:spPr>
          <a:xfrm>
            <a:off x="4792975" y="2885538"/>
            <a:ext cx="3582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Scalar: A set of tools and extensions for Git to allow very large monorepos to run on Git without a virtualization layer</a:t>
            </a:r>
            <a:endParaRPr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1215600" y="237575"/>
            <a:ext cx="7038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Dependency 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228" name="Google Shape;228;p21"/>
          <p:cNvGrpSpPr/>
          <p:nvPr/>
        </p:nvGrpSpPr>
        <p:grpSpPr>
          <a:xfrm>
            <a:off x="3908125" y="4494500"/>
            <a:ext cx="5298700" cy="608425"/>
            <a:chOff x="2885242" y="4082149"/>
            <a:chExt cx="6224246" cy="1256817"/>
          </a:xfrm>
        </p:grpSpPr>
        <p:pic>
          <p:nvPicPr>
            <p:cNvPr id="229" name="Google Shape;229;p21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2885242" y="4143862"/>
              <a:ext cx="740044" cy="11951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21"/>
            <p:cNvSpPr txBox="1"/>
            <p:nvPr/>
          </p:nvSpPr>
          <p:spPr>
            <a:xfrm>
              <a:off x="3512988" y="4082149"/>
              <a:ext cx="5596500" cy="9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2850" tIns="182850" rIns="182850" bIns="18285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5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https://github.com/web3infra-foundation/mega</a:t>
              </a:r>
              <a:endParaRPr sz="1500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231" name="Google Shape;231;p21"/>
          <p:cNvSpPr txBox="1"/>
          <p:nvPr>
            <p:ph type="title"/>
          </p:nvPr>
        </p:nvSpPr>
        <p:spPr>
          <a:xfrm>
            <a:off x="1215600" y="898113"/>
            <a:ext cx="70389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1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Which </a:t>
            </a:r>
            <a:r>
              <a:rPr lang="zh-CN" sz="1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FUSE </a:t>
            </a:r>
            <a:r>
              <a:rPr lang="zh-CN" sz="21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third-party </a:t>
            </a:r>
            <a:r>
              <a:rPr lang="zh-CN" sz="17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Crate  </a:t>
            </a:r>
            <a:r>
              <a:rPr lang="zh-CN" sz="21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choose?</a:t>
            </a:r>
            <a:endParaRPr sz="21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32" name="Google Shape;232;p21"/>
          <p:cNvGraphicFramePr/>
          <p:nvPr/>
        </p:nvGraphicFramePr>
        <p:xfrm>
          <a:off x="795800" y="1703275"/>
          <a:ext cx="7552400" cy="3000000"/>
        </p:xfrm>
        <a:graphic>
          <a:graphicData uri="http://schemas.openxmlformats.org/drawingml/2006/table">
            <a:tbl>
              <a:tblPr>
                <a:noFill/>
                <a:tableStyleId>{C548B908-D04F-4397-AB81-06C67F5825ED}</a:tableStyleId>
              </a:tblPr>
              <a:tblGrid>
                <a:gridCol w="1888100"/>
                <a:gridCol w="1888100"/>
                <a:gridCol w="1888100"/>
                <a:gridCol w="1888100"/>
              </a:tblGrid>
              <a:tr h="47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Name</a:t>
                      </a:r>
                      <a:endParaRPr lang="zh-CN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Download Count</a:t>
                      </a:r>
                      <a:endParaRPr lang="zh-CN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Last Update</a:t>
                      </a:r>
                      <a:endParaRPr lang="zh-CN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Stars</a:t>
                      </a:r>
                      <a:endParaRPr lang="zh-CN"/>
                    </a:p>
                  </a:txBody>
                  <a:tcPr marL="91425" marR="91425" marT="91425" marB="91425"/>
                </a:tc>
              </a:tr>
              <a:tr h="473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zargony/fuse-rs</a:t>
                      </a:r>
                      <a:endParaRPr lang="zh-CN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186,422</a:t>
                      </a:r>
                      <a:endParaRPr lang="zh-CN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7 years ago.</a:t>
                      </a:r>
                      <a:endParaRPr lang="zh-CN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1.1k</a:t>
                      </a:r>
                      <a:endParaRPr lang="zh-CN"/>
                    </a:p>
                  </a:txBody>
                  <a:tcPr marL="91425" marR="91425" marT="91425" marB="91425"/>
                </a:tc>
              </a:tr>
              <a:tr h="52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highlight>
                            <a:srgbClr val="F4CCCC"/>
                          </a:highlight>
                        </a:rPr>
                        <a:t>cloud-hypervisor/</a:t>
                      </a:r>
                      <a:endParaRPr>
                        <a:highlight>
                          <a:srgbClr val="F4CCCC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highlight>
                            <a:srgbClr val="F4CCCC"/>
                          </a:highlight>
                        </a:rPr>
                        <a:t>fuse-backend-rs</a:t>
                      </a:r>
                      <a:endParaRPr>
                        <a:highlight>
                          <a:srgbClr val="F4CCCC"/>
                        </a:highlight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210,580</a:t>
                      </a:r>
                      <a:endParaRPr lang="zh-CN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10 mouths ago</a:t>
                      </a:r>
                      <a:endParaRPr lang="zh-CN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135</a:t>
                      </a:r>
                      <a:endParaRPr lang="zh-CN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cberner/fuser</a:t>
                      </a:r>
                      <a:endParaRPr lang="zh-CN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948,510</a:t>
                      </a:r>
                      <a:endParaRPr lang="zh-CN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2 mouths ago.</a:t>
                      </a:r>
                      <a:endParaRPr lang="zh-CN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/>
                        <a:t>870</a:t>
                      </a:r>
                      <a:endParaRPr lang="zh-CN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Sherlock-Holo/fuse3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86,677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4 mouths ago.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</a:rPr>
                        <a:t>94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cxnSp>
        <p:nvCxnSpPr>
          <p:cNvPr id="233" name="Google Shape;233;p21"/>
          <p:cNvCxnSpPr/>
          <p:nvPr/>
        </p:nvCxnSpPr>
        <p:spPr>
          <a:xfrm rot="5400000" flipH="1">
            <a:off x="1084175" y="4079375"/>
            <a:ext cx="394500" cy="339300"/>
          </a:xfrm>
          <a:prstGeom prst="bentConnector3">
            <a:avLst>
              <a:gd name="adj1" fmla="val 97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34" name="Google Shape;234;p21"/>
          <p:cNvSpPr txBox="1"/>
          <p:nvPr/>
        </p:nvSpPr>
        <p:spPr>
          <a:xfrm>
            <a:off x="1539050" y="4228225"/>
            <a:ext cx="5770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Support Async. Interacting with the asynchronous server </a:t>
            </a:r>
            <a:r>
              <a:rPr lang="zh-CN" sz="1300" b="1" i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Axum</a:t>
            </a:r>
            <a:endParaRPr sz="2100" b="1" i="1">
              <a:solidFill>
                <a:srgbClr val="E8EAED"/>
              </a:solidFill>
              <a:highlight>
                <a:srgbClr val="303134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4171</Words>
  <Application>WPS 演示</Application>
  <PresentationFormat/>
  <Paragraphs>225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Arial</vt:lpstr>
      <vt:lpstr>Montserrat</vt:lpstr>
      <vt:lpstr>Lato</vt:lpstr>
      <vt:lpstr>华文楷体</vt:lpstr>
      <vt:lpstr>Google Sans</vt:lpstr>
      <vt:lpstr>Google Sans SemiBold</vt:lpstr>
      <vt:lpstr>Segoe Print</vt:lpstr>
      <vt:lpstr>Georgia</vt:lpstr>
      <vt:lpstr>Montserrat SemiBold</vt:lpstr>
      <vt:lpstr>Roboto Mono</vt:lpstr>
      <vt:lpstr>Courier New</vt:lpstr>
      <vt:lpstr>Times New Roman</vt:lpstr>
      <vt:lpstr>微软雅黑</vt:lpstr>
      <vt:lpstr>Arial Unicode MS</vt:lpstr>
      <vt:lpstr>Focus</vt:lpstr>
      <vt:lpstr>A Git Clinet for Monorepo Based on FUSE System.</vt:lpstr>
      <vt:lpstr>Monorepo</vt:lpstr>
      <vt:lpstr>Monorepo</vt:lpstr>
      <vt:lpstr>Mega : An unofficial open source implementation of Google Piper.</vt:lpstr>
      <vt:lpstr>Developors’ Client for Monorepo</vt:lpstr>
      <vt:lpstr>what is FUSE ?</vt:lpstr>
      <vt:lpstr>what is FUSE ?</vt:lpstr>
      <vt:lpstr>Industrial Practice</vt:lpstr>
      <vt:lpstr>Which FUSE  third-party Crate  to choose?</vt:lpstr>
      <vt:lpstr>Design of Scorpio</vt:lpstr>
      <vt:lpstr>Design of Scorpio</vt:lpstr>
      <vt:lpstr>Design of Scorpio</vt:lpstr>
      <vt:lpstr>Difficulties and Challenges</vt:lpstr>
      <vt:lpstr>Code…</vt:lpstr>
      <vt:lpstr>Code…</vt:lpstr>
      <vt:lpstr>Takeaway</vt:lpstr>
      <vt:lpstr>Future of Scorpio</vt:lpstr>
      <vt:lpstr>Future of Scorpio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Scorpio : A Git Clinet for Monorepo Based on FUSE System.</dc:title>
  <dc:creator/>
  <cp:lastModifiedBy>hxy</cp:lastModifiedBy>
  <cp:revision>5</cp:revision>
  <dcterms:created xsi:type="dcterms:W3CDTF">2025-01-18T06:57:08Z</dcterms:created>
  <dcterms:modified xsi:type="dcterms:W3CDTF">2025-01-18T07:11:55Z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AFC8528CAE034C79BC658C469F611143_12</vt:lpwstr>
  </property>
  <property fmtid="{D5CDD505-2E9C-101B-9397-08002B2CF9AE}" pid="3" name="KSOProductBuildVer">
    <vt:lpwstr>2052-12.1.0.19770</vt:lpwstr>
  </property>
</Properties>
</file>