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70" r:id="rId3"/>
    <p:sldId id="278" r:id="rId4"/>
    <p:sldId id="281" r:id="rId5"/>
    <p:sldId id="282" r:id="rId6"/>
    <p:sldId id="289" r:id="rId7"/>
    <p:sldId id="283" r:id="rId8"/>
    <p:sldId id="284" r:id="rId9"/>
    <p:sldId id="286" r:id="rId10"/>
    <p:sldId id="287" r:id="rId11"/>
    <p:sldId id="274" r:id="rId12"/>
    <p:sldId id="288" r:id="rId13"/>
    <p:sldId id="280" r:id="rId14"/>
    <p:sldId id="285" r:id="rId15"/>
    <p:sldId id="290" r:id="rId16"/>
    <p:sldId id="279" r:id="rId17"/>
    <p:sldId id="26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F896"/>
    <a:srgbClr val="1694E9"/>
    <a:srgbClr val="FFFF00"/>
    <a:srgbClr val="295FFF"/>
    <a:srgbClr val="FFB441"/>
    <a:srgbClr val="709E32"/>
    <a:srgbClr val="00B050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.ranok.com.ua/qr.php?code=1813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№111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3975" y="3365440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7200" b="1" dirty="0">
                <a:solidFill>
                  <a:srgbClr val="2F3242"/>
                </a:solidFill>
              </a:rPr>
              <a:t>Утворюємо числа другого десятка.</a:t>
            </a:r>
            <a:endParaRPr lang="ru-RU" sz="199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6BAD4E8-75FD-4763-9D32-7F75E6E35B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1328" y="356504"/>
            <a:ext cx="5118870" cy="18573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Заміни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одиниці</a:t>
            </a:r>
            <a:r>
              <a:rPr lang="ru-RU" sz="2000" b="1" dirty="0">
                <a:solidFill>
                  <a:schemeClr val="bg1"/>
                </a:solidFill>
              </a:rPr>
              <a:t> десятками; </a:t>
            </a:r>
            <a:r>
              <a:rPr lang="ru-RU" sz="2000" b="1" dirty="0" err="1">
                <a:solidFill>
                  <a:schemeClr val="bg1"/>
                </a:solidFill>
              </a:rPr>
              <a:t>сантиметри</a:t>
            </a:r>
            <a:r>
              <a:rPr lang="ru-RU" sz="2000" b="1" dirty="0">
                <a:solidFill>
                  <a:schemeClr val="bg1"/>
                </a:solidFill>
              </a:rPr>
              <a:t> — дециметрами.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1FD0F8-22D1-437A-BB27-D5E631FB7E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6591" y="1411552"/>
            <a:ext cx="2373904" cy="237755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EA26B2B-8BF8-42C6-AA24-F7AED6B75C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687" y="4220357"/>
            <a:ext cx="11096625" cy="110442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5FB4A3-D0B2-4B3E-8F3E-0EA535AFE8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8276" y="4194156"/>
            <a:ext cx="731520" cy="4929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A512D1-3E14-4142-932E-671F7D4987F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8276" y="4831796"/>
            <a:ext cx="731520" cy="49298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7EBAD9F-ACCB-41CD-86B6-A0C42790584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5001" y="4212293"/>
            <a:ext cx="731520" cy="49298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39301A-4696-4966-A9C1-8AE90C01AFA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5001" y="4831796"/>
            <a:ext cx="731520" cy="49298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31678C0-31C1-41A5-853A-CEACA61CA4F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06001" y="4194156"/>
            <a:ext cx="731520" cy="49298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7106A9F-CD7C-4AD9-81EF-ABBC60AE72A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06001" y="4831796"/>
            <a:ext cx="731520" cy="4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Подай </a:t>
            </a:r>
            <a:r>
              <a:rPr lang="ru-RU" sz="2000" b="1" dirty="0" err="1">
                <a:solidFill>
                  <a:schemeClr val="bg1"/>
                </a:solidFill>
              </a:rPr>
              <a:t>величини</a:t>
            </a:r>
            <a:r>
              <a:rPr lang="ru-RU" sz="2000" b="1" dirty="0">
                <a:solidFill>
                  <a:schemeClr val="bg1"/>
                </a:solidFill>
              </a:rPr>
              <a:t> в сантиметрах; у дециметрах.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E711F9-2849-4679-8DD5-85257102617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4377" y="1190625"/>
            <a:ext cx="2508048" cy="54046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371374-67ED-4AA5-8824-43ADA44915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575" y="1456402"/>
            <a:ext cx="3587750" cy="15174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E269A5-78C7-4550-9DD2-AC35A2343F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3975" y="3125497"/>
            <a:ext cx="3587750" cy="15174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874AD6-A6FD-42D3-8B6E-67709547FEC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5250" y="4823953"/>
            <a:ext cx="3587750" cy="15174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CEB5123-1A9D-4DF7-B391-8AFF1487621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43101" y="1497971"/>
            <a:ext cx="1064418" cy="5966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0EAF657-F061-467C-863C-8FC08E572F3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3450" y="2311596"/>
            <a:ext cx="516890" cy="59665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5E70792-A431-4E16-8660-A509594E8F8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74821" y="3204851"/>
            <a:ext cx="1064418" cy="59665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0CC6BE6-8A03-4351-8EEF-2E425E3E906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8585" y="4041407"/>
            <a:ext cx="516890" cy="59665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4BCC371-69DF-41AD-809A-5151947D03D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5146" y="4823953"/>
            <a:ext cx="1064418" cy="59665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9476C91-82E8-47B7-A759-6EF90E4BEC0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6639" y="5661193"/>
            <a:ext cx="516890" cy="59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5087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Поміркуй</a:t>
            </a:r>
            <a:r>
              <a:rPr lang="ru-RU" sz="2000" b="1" dirty="0">
                <a:solidFill>
                  <a:schemeClr val="bg1"/>
                </a:solidFill>
              </a:rPr>
              <a:t>, як </a:t>
            </a:r>
            <a:r>
              <a:rPr lang="ru-RU" sz="2000" b="1" dirty="0" err="1">
                <a:solidFill>
                  <a:schemeClr val="bg1"/>
                </a:solidFill>
              </a:rPr>
              <a:t>утворили</a:t>
            </a:r>
            <a:r>
              <a:rPr lang="ru-RU" sz="2000" b="1" dirty="0">
                <a:solidFill>
                  <a:schemeClr val="bg1"/>
                </a:solidFill>
              </a:rPr>
              <a:t> числа. </a:t>
            </a:r>
            <a:r>
              <a:rPr lang="ru-RU" sz="2000" b="1" dirty="0" err="1">
                <a:solidFill>
                  <a:schemeClr val="bg1"/>
                </a:solidFill>
              </a:rPr>
              <a:t>Заміни</a:t>
            </a:r>
            <a:r>
              <a:rPr lang="ru-RU" sz="2000" b="1" dirty="0">
                <a:solidFill>
                  <a:schemeClr val="bg1"/>
                </a:solidFill>
              </a:rPr>
              <a:t> суму числом. Як </a:t>
            </a:r>
            <a:r>
              <a:rPr lang="ru-RU" sz="2000" b="1" dirty="0" err="1">
                <a:solidFill>
                  <a:schemeClr val="bg1"/>
                </a:solidFill>
              </a:rPr>
              <a:t>називають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утворені</a:t>
            </a:r>
            <a:r>
              <a:rPr lang="ru-RU" sz="2000" b="1" dirty="0">
                <a:solidFill>
                  <a:schemeClr val="bg1"/>
                </a:solidFill>
              </a:rPr>
              <a:t> числа?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5F11219-A027-4D1C-B869-0F3CBE71DA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722" y="2098306"/>
            <a:ext cx="11562555" cy="22523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B56D9B-1EF8-4DA6-BD1B-BBEF1128EA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87" y="2926135"/>
            <a:ext cx="516890" cy="59665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BC5F78-1FA1-4692-BAFE-89B81F20CB4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5068" y="3522789"/>
            <a:ext cx="516890" cy="59665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146B112-CADE-48BE-A29D-4E39D7223B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2230" y="3522789"/>
            <a:ext cx="516890" cy="59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Виконай</a:t>
            </a:r>
            <a:r>
              <a:rPr lang="ru-RU" sz="2000" b="1" dirty="0">
                <a:solidFill>
                  <a:schemeClr val="bg1"/>
                </a:solidFill>
              </a:rPr>
              <a:t> короткий </a:t>
            </a:r>
            <a:r>
              <a:rPr lang="ru-RU" sz="2000" b="1" dirty="0" err="1">
                <a:solidFill>
                  <a:schemeClr val="bg1"/>
                </a:solidFill>
              </a:rPr>
              <a:t>запис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задачі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r>
              <a:rPr lang="ru-RU" sz="2000" b="1" dirty="0" err="1">
                <a:solidFill>
                  <a:schemeClr val="bg1"/>
                </a:solidFill>
              </a:rPr>
              <a:t>Розв’яжи</a:t>
            </a:r>
            <a:r>
              <a:rPr lang="ru-RU" sz="2000" b="1" dirty="0">
                <a:solidFill>
                  <a:schemeClr val="bg1"/>
                </a:solidFill>
              </a:rPr>
              <a:t> задачу.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9C543FFF-6CF8-41C2-8397-B87E4E217E83}"/>
              </a:ext>
            </a:extLst>
          </p:cNvPr>
          <p:cNvSpPr/>
          <p:nvPr/>
        </p:nvSpPr>
        <p:spPr>
          <a:xfrm>
            <a:off x="121508" y="1261704"/>
            <a:ext cx="11966154" cy="11306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bg1"/>
                </a:solidFill>
              </a:rPr>
              <a:t>У цирку </a:t>
            </a:r>
            <a:r>
              <a:rPr lang="ru-RU" sz="2800" b="1" dirty="0" err="1">
                <a:solidFill>
                  <a:schemeClr val="bg1"/>
                </a:solidFill>
              </a:rPr>
              <a:t>мавпам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приготували</a:t>
            </a:r>
            <a:r>
              <a:rPr lang="ru-RU" sz="2800" b="1" dirty="0">
                <a:solidFill>
                  <a:schemeClr val="bg1"/>
                </a:solidFill>
              </a:rPr>
              <a:t> 70 кг </a:t>
            </a:r>
            <a:r>
              <a:rPr lang="ru-RU" sz="2800" b="1" dirty="0" err="1">
                <a:solidFill>
                  <a:schemeClr val="bg1"/>
                </a:solidFill>
              </a:rPr>
              <a:t>яблук</a:t>
            </a:r>
            <a:r>
              <a:rPr lang="ru-RU" sz="2800" b="1" dirty="0">
                <a:solidFill>
                  <a:schemeClr val="bg1"/>
                </a:solidFill>
              </a:rPr>
              <a:t> і 30 кг </a:t>
            </a:r>
            <a:r>
              <a:rPr lang="ru-RU" sz="2800" b="1" dirty="0" err="1">
                <a:solidFill>
                  <a:schemeClr val="bg1"/>
                </a:solidFill>
              </a:rPr>
              <a:t>бананів</a:t>
            </a:r>
            <a:r>
              <a:rPr lang="ru-RU" sz="2800" b="1" dirty="0">
                <a:solidFill>
                  <a:schemeClr val="bg1"/>
                </a:solidFill>
              </a:rPr>
              <a:t>. </a:t>
            </a:r>
            <a:r>
              <a:rPr lang="ru-RU" sz="2800" b="1" dirty="0" err="1">
                <a:solidFill>
                  <a:schemeClr val="bg1"/>
                </a:solidFill>
              </a:rPr>
              <a:t>Скільки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всього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кілограмів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фруктів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приготували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мавпам</a:t>
            </a:r>
            <a:r>
              <a:rPr lang="ru-RU" sz="28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8F3417D-0D9D-4281-8EB0-225F19025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9131" y="2659341"/>
            <a:ext cx="11627319" cy="2216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20C3FF-93BA-489F-9F6B-7220B64656F1}"/>
              </a:ext>
            </a:extLst>
          </p:cNvPr>
          <p:cNvSpPr txBox="1"/>
          <p:nvPr/>
        </p:nvSpPr>
        <p:spPr>
          <a:xfrm>
            <a:off x="647990" y="2775509"/>
            <a:ext cx="2543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Яблук – 70 кг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91234-B436-44F4-BF40-C00870D70717}"/>
              </a:ext>
            </a:extLst>
          </p:cNvPr>
          <p:cNvSpPr txBox="1"/>
          <p:nvPr/>
        </p:nvSpPr>
        <p:spPr>
          <a:xfrm>
            <a:off x="543080" y="3558686"/>
            <a:ext cx="2543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Бананів – 30 кг</a:t>
            </a:r>
          </a:p>
        </p:txBody>
      </p:sp>
      <p:sp>
        <p:nvSpPr>
          <p:cNvPr id="15" name="Дуга 14">
            <a:extLst>
              <a:ext uri="{FF2B5EF4-FFF2-40B4-BE49-F238E27FC236}">
                <a16:creationId xmlns:a16="http://schemas.microsoft.com/office/drawing/2014/main" id="{C6A1E20D-E263-4DD7-AD47-3CB5B52787BF}"/>
              </a:ext>
            </a:extLst>
          </p:cNvPr>
          <p:cNvSpPr/>
          <p:nvPr/>
        </p:nvSpPr>
        <p:spPr>
          <a:xfrm>
            <a:off x="4711387" y="3494370"/>
            <a:ext cx="1726444" cy="763411"/>
          </a:xfrm>
          <a:prstGeom prst="arc">
            <a:avLst>
              <a:gd name="adj1" fmla="val 10836319"/>
              <a:gd name="adj2" fmla="val 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Дуга 16">
            <a:extLst>
              <a:ext uri="{FF2B5EF4-FFF2-40B4-BE49-F238E27FC236}">
                <a16:creationId xmlns:a16="http://schemas.microsoft.com/office/drawing/2014/main" id="{B6727493-2F5B-45A2-A300-3474EFA34F8B}"/>
              </a:ext>
            </a:extLst>
          </p:cNvPr>
          <p:cNvSpPr/>
          <p:nvPr/>
        </p:nvSpPr>
        <p:spPr>
          <a:xfrm flipV="1">
            <a:off x="4733537" y="3876075"/>
            <a:ext cx="2598540" cy="524376"/>
          </a:xfrm>
          <a:prstGeom prst="arc">
            <a:avLst>
              <a:gd name="adj1" fmla="val 10753039"/>
              <a:gd name="adj2" fmla="val 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9" name="Групувати 18">
            <a:extLst>
              <a:ext uri="{FF2B5EF4-FFF2-40B4-BE49-F238E27FC236}">
                <a16:creationId xmlns:a16="http://schemas.microsoft.com/office/drawing/2014/main" id="{95FE6F2A-31B3-4E37-9E06-34052B470727}"/>
              </a:ext>
            </a:extLst>
          </p:cNvPr>
          <p:cNvGrpSpPr/>
          <p:nvPr/>
        </p:nvGrpSpPr>
        <p:grpSpPr>
          <a:xfrm>
            <a:off x="4658671" y="3888693"/>
            <a:ext cx="2730692" cy="187396"/>
            <a:chOff x="2693918" y="5371053"/>
            <a:chExt cx="2507410" cy="187396"/>
          </a:xfrm>
        </p:grpSpPr>
        <p:cxnSp>
          <p:nvCxnSpPr>
            <p:cNvPr id="20" name="Пряма сполучна лінія 19">
              <a:extLst>
                <a:ext uri="{FF2B5EF4-FFF2-40B4-BE49-F238E27FC236}">
                  <a16:creationId xmlns:a16="http://schemas.microsoft.com/office/drawing/2014/main" id="{8C127195-40F9-4407-AF6B-AB158BB01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8004" y="5467832"/>
              <a:ext cx="2410722" cy="16810"/>
            </a:xfrm>
            <a:prstGeom prst="line">
              <a:avLst/>
            </a:prstGeom>
            <a:solidFill>
              <a:srgbClr val="2F3242"/>
            </a:solidFill>
            <a:ln w="76200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48E6E9F9-044C-4CA8-8299-B1671D5AA8E2}"/>
                </a:ext>
              </a:extLst>
            </p:cNvPr>
            <p:cNvSpPr/>
            <p:nvPr/>
          </p:nvSpPr>
          <p:spPr>
            <a:xfrm>
              <a:off x="5058453" y="5371053"/>
              <a:ext cx="142875" cy="155275"/>
            </a:xfrm>
            <a:prstGeom prst="ellipse">
              <a:avLst/>
            </a:prstGeom>
            <a:solidFill>
              <a:srgbClr val="2F3242"/>
            </a:solidFill>
            <a:ln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4E273D51-3272-455C-A88B-8A377C744291}"/>
                </a:ext>
              </a:extLst>
            </p:cNvPr>
            <p:cNvSpPr/>
            <p:nvPr/>
          </p:nvSpPr>
          <p:spPr>
            <a:xfrm>
              <a:off x="2693918" y="5403174"/>
              <a:ext cx="142875" cy="155275"/>
            </a:xfrm>
            <a:prstGeom prst="ellipse">
              <a:avLst/>
            </a:prstGeom>
            <a:solidFill>
              <a:srgbClr val="2F3242"/>
            </a:solidFill>
            <a:ln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D1592CD-D23A-4608-8CB1-811135F92F44}"/>
              </a:ext>
            </a:extLst>
          </p:cNvPr>
          <p:cNvSpPr txBox="1"/>
          <p:nvPr/>
        </p:nvSpPr>
        <p:spPr>
          <a:xfrm>
            <a:off x="483479" y="4274591"/>
            <a:ext cx="2543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Всього - ? кг</a:t>
            </a:r>
          </a:p>
        </p:txBody>
      </p:sp>
      <p:sp>
        <p:nvSpPr>
          <p:cNvPr id="49" name="Дуга 48">
            <a:extLst>
              <a:ext uri="{FF2B5EF4-FFF2-40B4-BE49-F238E27FC236}">
                <a16:creationId xmlns:a16="http://schemas.microsoft.com/office/drawing/2014/main" id="{50B3C195-6FA6-4841-9CD8-F2BAA6BCC115}"/>
              </a:ext>
            </a:extLst>
          </p:cNvPr>
          <p:cNvSpPr/>
          <p:nvPr/>
        </p:nvSpPr>
        <p:spPr>
          <a:xfrm>
            <a:off x="6430485" y="3508490"/>
            <a:ext cx="901592" cy="711086"/>
          </a:xfrm>
          <a:prstGeom prst="arc">
            <a:avLst>
              <a:gd name="adj1" fmla="val 10836319"/>
              <a:gd name="adj2" fmla="val 0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5218E34C-0DD5-4D9B-AA1B-DA6E6B109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93222" y="2998036"/>
            <a:ext cx="570258" cy="57652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87E423CF-A3C5-48F9-B365-E33622CC94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4537" y="2987208"/>
            <a:ext cx="570258" cy="57652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E212D5C5-C83D-4F8B-9F7D-8CAA07A5212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9022" y="2705253"/>
            <a:ext cx="771165" cy="77963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CBE242E-20D1-4F20-B33F-586735876284}"/>
              </a:ext>
            </a:extLst>
          </p:cNvPr>
          <p:cNvSpPr txBox="1"/>
          <p:nvPr/>
        </p:nvSpPr>
        <p:spPr>
          <a:xfrm>
            <a:off x="5922023" y="4324083"/>
            <a:ext cx="508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?</a:t>
            </a: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10DE7E3-8D97-4CA3-B88B-17C11FDE36C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3249" y="2728856"/>
            <a:ext cx="771165" cy="779634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9A5AB835-84FF-42DE-B306-53639F640E8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9435" y="3439942"/>
            <a:ext cx="771165" cy="779634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1733759D-BF51-414D-A2DA-6A1A37E66B9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67060" y="3660261"/>
            <a:ext cx="358929" cy="29071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2189EFC3-8C34-4D88-BCB3-092E9107110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75841" y="3439942"/>
            <a:ext cx="771165" cy="779634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436BEF18-0EF8-4847-8532-C0F129FBAA6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2318" y="3660260"/>
            <a:ext cx="358929" cy="29071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60FF15-599C-4C8C-A707-C9573EB3650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5308" y="3519925"/>
            <a:ext cx="1073612" cy="779634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7569E925-6424-45F8-BE44-B8451A9412E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5308" y="4274591"/>
            <a:ext cx="1073612" cy="7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3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 animBg="1"/>
      <p:bldP spid="17" grpId="0" animBg="1"/>
      <p:bldP spid="45" grpId="0"/>
      <p:bldP spid="49" grpId="0" animBg="1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56498" y="620773"/>
            <a:ext cx="7496411" cy="59640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err="1">
                <a:solidFill>
                  <a:schemeClr val="bg1"/>
                </a:solidFill>
              </a:rPr>
              <a:t>Гусениця</a:t>
            </a:r>
            <a:r>
              <a:rPr lang="ru-RU" sz="5400" b="1" dirty="0">
                <a:solidFill>
                  <a:schemeClr val="bg1"/>
                </a:solidFill>
              </a:rPr>
              <a:t> </a:t>
            </a:r>
            <a:r>
              <a:rPr lang="ru-RU" sz="5400" b="1" dirty="0" err="1">
                <a:solidFill>
                  <a:schemeClr val="bg1"/>
                </a:solidFill>
              </a:rPr>
              <a:t>проповзла</a:t>
            </a:r>
            <a:r>
              <a:rPr lang="ru-RU" sz="5400" b="1" dirty="0">
                <a:solidFill>
                  <a:schemeClr val="bg1"/>
                </a:solidFill>
              </a:rPr>
              <a:t> по </a:t>
            </a:r>
            <a:r>
              <a:rPr lang="ru-RU" sz="5400" b="1" dirty="0" err="1">
                <a:solidFill>
                  <a:schemeClr val="bg1"/>
                </a:solidFill>
              </a:rPr>
              <a:t>гілці</a:t>
            </a:r>
            <a:r>
              <a:rPr lang="ru-RU" sz="5400" b="1" dirty="0">
                <a:solidFill>
                  <a:schemeClr val="bg1"/>
                </a:solidFill>
              </a:rPr>
              <a:t> 7 </a:t>
            </a:r>
            <a:r>
              <a:rPr lang="ru-RU" sz="5400" b="1" dirty="0" err="1">
                <a:solidFill>
                  <a:schemeClr val="bg1"/>
                </a:solidFill>
              </a:rPr>
              <a:t>дм</a:t>
            </a:r>
            <a:r>
              <a:rPr lang="ru-RU" sz="5400" b="1" dirty="0">
                <a:solidFill>
                  <a:schemeClr val="bg1"/>
                </a:solidFill>
              </a:rPr>
              <a:t>, а </a:t>
            </a:r>
            <a:r>
              <a:rPr lang="ru-RU" sz="5400" b="1" dirty="0" err="1">
                <a:solidFill>
                  <a:schemeClr val="bg1"/>
                </a:solidFill>
              </a:rPr>
              <a:t>равлик</a:t>
            </a:r>
            <a:r>
              <a:rPr lang="ru-RU" sz="5400" b="1" dirty="0">
                <a:solidFill>
                  <a:schemeClr val="bg1"/>
                </a:solidFill>
              </a:rPr>
              <a:t> — 40 </a:t>
            </a:r>
            <a:r>
              <a:rPr lang="ru-RU" sz="5400" b="1" dirty="0" err="1">
                <a:solidFill>
                  <a:schemeClr val="bg1"/>
                </a:solidFill>
              </a:rPr>
              <a:t>cм</a:t>
            </a:r>
            <a:r>
              <a:rPr lang="ru-RU" sz="5400" b="1" dirty="0">
                <a:solidFill>
                  <a:schemeClr val="bg1"/>
                </a:solidFill>
              </a:rPr>
              <a:t>. </a:t>
            </a:r>
            <a:r>
              <a:rPr lang="ru-RU" sz="5400" b="1" dirty="0" err="1">
                <a:solidFill>
                  <a:schemeClr val="bg1"/>
                </a:solidFill>
              </a:rPr>
              <a:t>Хто</a:t>
            </a:r>
            <a:r>
              <a:rPr lang="ru-RU" sz="5400" b="1" dirty="0">
                <a:solidFill>
                  <a:schemeClr val="bg1"/>
                </a:solidFill>
              </a:rPr>
              <a:t> з </a:t>
            </a:r>
            <a:r>
              <a:rPr lang="ru-RU" sz="5400" b="1" dirty="0" err="1">
                <a:solidFill>
                  <a:schemeClr val="bg1"/>
                </a:solidFill>
              </a:rPr>
              <a:t>тварин</a:t>
            </a:r>
            <a:r>
              <a:rPr lang="ru-RU" sz="5400" b="1" dirty="0">
                <a:solidFill>
                  <a:schemeClr val="bg1"/>
                </a:solidFill>
              </a:rPr>
              <a:t> </a:t>
            </a:r>
            <a:r>
              <a:rPr lang="ru-RU" sz="5400" b="1" dirty="0" err="1">
                <a:solidFill>
                  <a:schemeClr val="bg1"/>
                </a:solidFill>
              </a:rPr>
              <a:t>подолав</a:t>
            </a:r>
            <a:r>
              <a:rPr lang="ru-RU" sz="5400" b="1" dirty="0">
                <a:solidFill>
                  <a:schemeClr val="bg1"/>
                </a:solidFill>
              </a:rPr>
              <a:t> </a:t>
            </a:r>
            <a:r>
              <a:rPr lang="ru-RU" sz="5400" b="1" dirty="0" err="1">
                <a:solidFill>
                  <a:schemeClr val="bg1"/>
                </a:solidFill>
              </a:rPr>
              <a:t>меншу</a:t>
            </a:r>
            <a:r>
              <a:rPr lang="ru-RU" sz="5400" b="1" dirty="0">
                <a:solidFill>
                  <a:schemeClr val="bg1"/>
                </a:solidFill>
              </a:rPr>
              <a:t> </a:t>
            </a:r>
            <a:r>
              <a:rPr lang="ru-RU" sz="5400" b="1" dirty="0" err="1">
                <a:solidFill>
                  <a:schemeClr val="bg1"/>
                </a:solidFill>
              </a:rPr>
              <a:t>відстань</a:t>
            </a:r>
            <a:r>
              <a:rPr lang="ru-RU" sz="5400" b="1" dirty="0">
                <a:solidFill>
                  <a:schemeClr val="bg1"/>
                </a:solidFill>
              </a:rPr>
              <a:t>? Поясни свою </a:t>
            </a:r>
            <a:r>
              <a:rPr lang="ru-RU" sz="5400" b="1" dirty="0" err="1">
                <a:solidFill>
                  <a:schemeClr val="bg1"/>
                </a:solidFill>
              </a:rPr>
              <a:t>відповідь</a:t>
            </a:r>
            <a:r>
              <a:rPr lang="ru-RU" sz="5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ÐÐ°ÑÑÐ¸Ð½ÐºÐ¸ Ð¿Ð¾ Ð·Ð°Ð¿ÑÐ¾ÑÑ ÐºÐ»Ð¸Ð¿Ð°ÑÑ Ð·Ð½Ð°Ðº Ð²Ð¾Ð¿ÑÐ¾ÑÐ°">
            <a:extLst>
              <a:ext uri="{FF2B5EF4-FFF2-40B4-BE49-F238E27FC236}">
                <a16:creationId xmlns:a16="http://schemas.microsoft.com/office/drawing/2014/main" id="{0477DD2C-F199-455C-B1A0-D669544A3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6864" y="1745892"/>
            <a:ext cx="3329898" cy="355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62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i="1" dirty="0">
                <a:solidFill>
                  <a:schemeClr val="bg1">
                    <a:lumMod val="50000"/>
                  </a:schemeClr>
                </a:solidFill>
              </a:rPr>
              <a:t>(для відкриття інтерактивного завдання натисніть на зелений прямокутник)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0438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Попрацюй з арифметичними штангами.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A1C4297-9A62-4A51-8D55-4EFE4B00E3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027" y="2139213"/>
            <a:ext cx="11713946" cy="281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Поясни, як одержали числа.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C82DEB1-7C3D-486F-929F-89E50CD7B8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345" y="1643556"/>
            <a:ext cx="11319310" cy="11118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ADA17DF-BA1B-4B6E-A9A2-A532F2BAC6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345" y="3011437"/>
            <a:ext cx="11319310" cy="11118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382D3D-FE76-4931-86DF-CBF1AEE4B7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345" y="4137683"/>
            <a:ext cx="11319310" cy="11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Поясни, як одержали числа.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4EE8369-153D-461B-B2FE-850D6CCF3F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5528" y="1403278"/>
            <a:ext cx="11480939" cy="8711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0671BC-9D4D-415F-B1F5-F30DB0CDDE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5528" y="2472863"/>
            <a:ext cx="11480939" cy="87114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3A6D53-3DD0-4148-BF2D-280661C056F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5528" y="3542448"/>
            <a:ext cx="11480939" cy="87114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0885486-0100-42A9-B6F4-D591C45063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5528" y="4612033"/>
            <a:ext cx="11480939" cy="8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8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Поясни, як одержали числа.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5EC950-7505-40B6-88B0-9C0E04FC59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245" y="1338787"/>
            <a:ext cx="11275509" cy="123385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89785E-FC23-43AA-B5EE-106CB3F47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245" y="2562741"/>
            <a:ext cx="11275509" cy="123385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55BE833-DEA6-456A-A9C9-EDEBFD3F22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2899" y="3585229"/>
            <a:ext cx="1783857" cy="287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0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Попрацюй із математичними матеріалами.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D7DA4F1B-25BF-40DA-8C28-CD5E25EFDB06}"/>
              </a:ext>
            </a:extLst>
          </p:cNvPr>
          <p:cNvGrpSpPr/>
          <p:nvPr/>
        </p:nvGrpSpPr>
        <p:grpSpPr>
          <a:xfrm>
            <a:off x="484470" y="1588168"/>
            <a:ext cx="11421981" cy="3587485"/>
            <a:chOff x="484470" y="1588168"/>
            <a:chExt cx="11421981" cy="3587485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42466AB8-E3F8-4FEC-A835-E346235FF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4470" y="2016089"/>
              <a:ext cx="11223059" cy="3159564"/>
            </a:xfrm>
            <a:prstGeom prst="rect">
              <a:avLst/>
            </a:prstGeom>
          </p:spPr>
        </p:pic>
        <p:sp>
          <p:nvSpPr>
            <p:cNvPr id="6" name="Прямокутник 5">
              <a:extLst>
                <a:ext uri="{FF2B5EF4-FFF2-40B4-BE49-F238E27FC236}">
                  <a16:creationId xmlns:a16="http://schemas.microsoft.com/office/drawing/2014/main" id="{0089F6EF-625C-42F8-81D2-FF13896C3895}"/>
                </a:ext>
              </a:extLst>
            </p:cNvPr>
            <p:cNvSpPr/>
            <p:nvPr/>
          </p:nvSpPr>
          <p:spPr>
            <a:xfrm>
              <a:off x="10164278" y="1588168"/>
              <a:ext cx="1742173" cy="827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</p:grpSp>
    </p:spTree>
    <p:extLst>
      <p:ext uri="{BB962C8B-B14F-4D97-AF65-F5344CB8AC3E}">
        <p14:creationId xmlns:p14="http://schemas.microsoft.com/office/powerpoint/2010/main" val="267762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Міркуємо логічно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D42A57-511E-41F1-8113-FAD319A84E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278687"/>
            <a:ext cx="6174473" cy="52795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7B2126-6310-4DC2-A590-ACD6A9FD28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5457" y="4872818"/>
            <a:ext cx="1482290" cy="141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5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Допоможи</a:t>
            </a:r>
            <a:r>
              <a:rPr lang="ru-RU" sz="2000" b="1" dirty="0">
                <a:solidFill>
                  <a:schemeClr val="bg1"/>
                </a:solidFill>
              </a:rPr>
              <a:t> числам «</a:t>
            </a:r>
            <a:r>
              <a:rPr lang="ru-RU" sz="2000" b="1" dirty="0" err="1">
                <a:solidFill>
                  <a:schemeClr val="bg1"/>
                </a:solidFill>
              </a:rPr>
              <a:t>повернутися</a:t>
            </a:r>
            <a:r>
              <a:rPr lang="ru-RU" sz="2000" b="1" dirty="0">
                <a:solidFill>
                  <a:schemeClr val="bg1"/>
                </a:solidFill>
              </a:rPr>
              <a:t>» на </a:t>
            </a:r>
            <a:r>
              <a:rPr lang="ru-RU" sz="2000" b="1" dirty="0" err="1">
                <a:solidFill>
                  <a:schemeClr val="bg1"/>
                </a:solidFill>
              </a:rPr>
              <a:t>свої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місця</a:t>
            </a:r>
            <a:r>
              <a:rPr lang="ru-RU" sz="2000" b="1" dirty="0">
                <a:solidFill>
                  <a:schemeClr val="bg1"/>
                </a:solidFill>
              </a:rPr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71A936-103B-4B1D-B615-6388D95598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258" y="1297590"/>
            <a:ext cx="11386686" cy="2911077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E354356A-9332-4A0E-A904-283BF1A5EE45}"/>
              </a:ext>
            </a:extLst>
          </p:cNvPr>
          <p:cNvSpPr/>
          <p:nvPr/>
        </p:nvSpPr>
        <p:spPr>
          <a:xfrm rot="230656">
            <a:off x="2349437" y="5025808"/>
            <a:ext cx="779646" cy="1097280"/>
          </a:xfrm>
          <a:prstGeom prst="rect">
            <a:avLst/>
          </a:prstGeom>
          <a:solidFill>
            <a:srgbClr val="FFF896"/>
          </a:solidFill>
          <a:ln w="190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3</a:t>
            </a: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233B95F4-5036-4CAB-A23E-99288A8B4B71}"/>
              </a:ext>
            </a:extLst>
          </p:cNvPr>
          <p:cNvSpPr/>
          <p:nvPr/>
        </p:nvSpPr>
        <p:spPr>
          <a:xfrm>
            <a:off x="5715196" y="4525953"/>
            <a:ext cx="779646" cy="1097280"/>
          </a:xfrm>
          <a:prstGeom prst="rect">
            <a:avLst/>
          </a:prstGeom>
          <a:solidFill>
            <a:srgbClr val="FFF896"/>
          </a:solidFill>
          <a:ln w="190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5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A5553562-C025-4691-B946-A4000641D7F4}"/>
              </a:ext>
            </a:extLst>
          </p:cNvPr>
          <p:cNvSpPr/>
          <p:nvPr/>
        </p:nvSpPr>
        <p:spPr>
          <a:xfrm>
            <a:off x="11173945" y="5623233"/>
            <a:ext cx="779646" cy="1097280"/>
          </a:xfrm>
          <a:prstGeom prst="rect">
            <a:avLst/>
          </a:prstGeom>
          <a:solidFill>
            <a:srgbClr val="FFF896"/>
          </a:solidFill>
          <a:ln w="190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6</a:t>
            </a:r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23B59835-6CEA-4C61-AC15-2179BF1F3CEC}"/>
              </a:ext>
            </a:extLst>
          </p:cNvPr>
          <p:cNvSpPr/>
          <p:nvPr/>
        </p:nvSpPr>
        <p:spPr>
          <a:xfrm rot="21376518">
            <a:off x="7179957" y="5242026"/>
            <a:ext cx="779646" cy="1097280"/>
          </a:xfrm>
          <a:prstGeom prst="rect">
            <a:avLst/>
          </a:prstGeom>
          <a:solidFill>
            <a:srgbClr val="FFF896"/>
          </a:solidFill>
          <a:ln w="190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8</a:t>
            </a:r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5F10B655-110D-4D99-AEFA-5E679CD0844E}"/>
              </a:ext>
            </a:extLst>
          </p:cNvPr>
          <p:cNvSpPr/>
          <p:nvPr/>
        </p:nvSpPr>
        <p:spPr>
          <a:xfrm rot="21376518">
            <a:off x="7756446" y="4164624"/>
            <a:ext cx="779646" cy="1097280"/>
          </a:xfrm>
          <a:prstGeom prst="rect">
            <a:avLst/>
          </a:prstGeom>
          <a:solidFill>
            <a:srgbClr val="FFF896"/>
          </a:solidFill>
          <a:ln w="190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9</a:t>
            </a:r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81BAA1AA-B714-4659-A0D5-DDC5F8F20837}"/>
              </a:ext>
            </a:extLst>
          </p:cNvPr>
          <p:cNvSpPr/>
          <p:nvPr/>
        </p:nvSpPr>
        <p:spPr>
          <a:xfrm rot="201555">
            <a:off x="4904071" y="5244292"/>
            <a:ext cx="779646" cy="1097280"/>
          </a:xfrm>
          <a:prstGeom prst="rect">
            <a:avLst/>
          </a:prstGeom>
          <a:solidFill>
            <a:srgbClr val="FFF896"/>
          </a:solidFill>
          <a:ln w="190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13</a:t>
            </a:r>
          </a:p>
        </p:txBody>
      </p:sp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9BE4B93E-043C-4310-9CEA-0F4A8421E8BF}"/>
              </a:ext>
            </a:extLst>
          </p:cNvPr>
          <p:cNvSpPr/>
          <p:nvPr/>
        </p:nvSpPr>
        <p:spPr>
          <a:xfrm rot="170470">
            <a:off x="3303198" y="4677004"/>
            <a:ext cx="779646" cy="1097280"/>
          </a:xfrm>
          <a:prstGeom prst="rect">
            <a:avLst/>
          </a:prstGeom>
          <a:solidFill>
            <a:srgbClr val="FFF896"/>
          </a:solidFill>
          <a:ln w="190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15</a:t>
            </a:r>
          </a:p>
        </p:txBody>
      </p:sp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71525F57-0B0E-4642-91DC-895CFF860AFF}"/>
              </a:ext>
            </a:extLst>
          </p:cNvPr>
          <p:cNvSpPr/>
          <p:nvPr/>
        </p:nvSpPr>
        <p:spPr>
          <a:xfrm>
            <a:off x="9005073" y="4856500"/>
            <a:ext cx="779646" cy="1097280"/>
          </a:xfrm>
          <a:prstGeom prst="rect">
            <a:avLst/>
          </a:prstGeom>
          <a:solidFill>
            <a:srgbClr val="FFF896"/>
          </a:solidFill>
          <a:ln w="190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17</a:t>
            </a:r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A1138DC7-C9E5-4E2C-B267-8E69A5B5EE98}"/>
              </a:ext>
            </a:extLst>
          </p:cNvPr>
          <p:cNvSpPr/>
          <p:nvPr/>
        </p:nvSpPr>
        <p:spPr>
          <a:xfrm>
            <a:off x="1281023" y="5487494"/>
            <a:ext cx="779646" cy="1097280"/>
          </a:xfrm>
          <a:prstGeom prst="rect">
            <a:avLst/>
          </a:prstGeom>
          <a:solidFill>
            <a:srgbClr val="FFF896"/>
          </a:solidFill>
          <a:ln w="190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64510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0.06393 -0.4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-2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-0.04831 -0.3997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2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41055 -0.5629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34" y="-2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08216 -0.5129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-2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0.11432 -0.3643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6" y="-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0.14778 -0.3182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0.15144 -0.225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-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96296E-6 L -0.15494 -0.2560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56601 -0.348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94" y="-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Заміни</a:t>
            </a:r>
            <a:r>
              <a:rPr lang="ru-RU" sz="2000" b="1" dirty="0">
                <a:solidFill>
                  <a:schemeClr val="bg1"/>
                </a:solidFill>
              </a:rPr>
              <a:t> десятки </a:t>
            </a:r>
            <a:r>
              <a:rPr lang="ru-RU" sz="2000" b="1" dirty="0" err="1">
                <a:solidFill>
                  <a:schemeClr val="bg1"/>
                </a:solidFill>
              </a:rPr>
              <a:t>одиницями</a:t>
            </a:r>
            <a:r>
              <a:rPr lang="ru-RU" sz="2000" b="1" dirty="0">
                <a:solidFill>
                  <a:schemeClr val="bg1"/>
                </a:solidFill>
              </a:rPr>
              <a:t>; </a:t>
            </a:r>
            <a:r>
              <a:rPr lang="ru-RU" sz="2000" b="1" dirty="0" err="1">
                <a:solidFill>
                  <a:schemeClr val="bg1"/>
                </a:solidFill>
              </a:rPr>
              <a:t>дециметри</a:t>
            </a:r>
            <a:r>
              <a:rPr lang="ru-RU" sz="2000" b="1" dirty="0">
                <a:solidFill>
                  <a:schemeClr val="bg1"/>
                </a:solidFill>
              </a:rPr>
              <a:t> — сантиметрами.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87E08C-CF27-4A37-9231-635EE51F0A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049" y="1328286"/>
            <a:ext cx="11138769" cy="12742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0E16E8-E4FE-473F-B19E-E00BA845724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3142" y="2820546"/>
            <a:ext cx="3748907" cy="375467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6E38EFC-363B-47E7-8D91-B58165A7A06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7608" y="1422422"/>
            <a:ext cx="731520" cy="49298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D8EFD59-2A7F-48E0-B323-0511EF34636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7608" y="2027369"/>
            <a:ext cx="731520" cy="49298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9CD539A-B039-4C9A-8B22-C813186115B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4474" y="1422422"/>
            <a:ext cx="731520" cy="49298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0DC2B6A-2CFB-43A9-98FE-F54BF4F5ABD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4474" y="2026041"/>
            <a:ext cx="731520" cy="49298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C2D0BFA-4F2D-4A24-BB1D-8B4BBA30534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31340" y="1405264"/>
            <a:ext cx="731520" cy="49298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011430-E04C-4D1A-BC24-B51C1FEACCE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31340" y="2026041"/>
            <a:ext cx="731520" cy="4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8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257</Words>
  <Application>Microsoft Office PowerPoint</Application>
  <PresentationFormat>Широкоэкранный</PresentationFormat>
  <Paragraphs>102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69</cp:revision>
  <dcterms:created xsi:type="dcterms:W3CDTF">2018-01-05T16:38:53Z</dcterms:created>
  <dcterms:modified xsi:type="dcterms:W3CDTF">2022-04-22T06:04:54Z</dcterms:modified>
</cp:coreProperties>
</file>