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777" r:id="rId3"/>
    <p:sldId id="778" r:id="rId4"/>
    <p:sldId id="779" r:id="rId5"/>
    <p:sldId id="780" r:id="rId6"/>
    <p:sldId id="781" r:id="rId7"/>
    <p:sldId id="782" r:id="rId8"/>
    <p:sldId id="786" r:id="rId9"/>
    <p:sldId id="785" r:id="rId10"/>
    <p:sldId id="787" r:id="rId11"/>
    <p:sldId id="788" r:id="rId12"/>
    <p:sldId id="789" r:id="rId13"/>
    <p:sldId id="792" r:id="rId14"/>
    <p:sldId id="790" r:id="rId15"/>
    <p:sldId id="791" r:id="rId16"/>
    <p:sldId id="7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5A9"/>
    <a:srgbClr val="E9912D"/>
    <a:srgbClr val="6CB741"/>
    <a:srgbClr val="E24ED0"/>
    <a:srgbClr val="FAF225"/>
    <a:srgbClr val="E34DB5"/>
    <a:srgbClr val="FFB441"/>
    <a:srgbClr val="87BCE8"/>
    <a:srgbClr val="DB4037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8rw0ssnv2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359" y="3631461"/>
            <a:ext cx="8597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Узагальнення і систематизація знань учнів. </a:t>
            </a:r>
          </a:p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Діагностична робота з теми «Здоровий спосіб життя»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65" y="948989"/>
            <a:ext cx="273124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065" y="1358537"/>
            <a:ext cx="11678191" cy="26407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uk-UA" sz="36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Тренування </a:t>
            </a:r>
            <a:r>
              <a:rPr lang="uk-UA" sz="36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організму пристосовуватися до холоду, спеки та вітру, а також виховання здатності не захворіти у несприятливих умовах, - це </a:t>
            </a:r>
            <a:r>
              <a:rPr lang="uk-UA" sz="36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uk-UA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спорт;   </a:t>
            </a:r>
            <a:r>
              <a:rPr lang="uk-UA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</a:t>
            </a:r>
            <a:r>
              <a:rPr lang="uk-UA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здоров'я;    </a:t>
            </a:r>
            <a:r>
              <a:rPr lang="uk-UA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загартування;         </a:t>
            </a:r>
            <a:r>
              <a:rPr lang="uk-UA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uk-UA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почуття.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9813" y="4579577"/>
            <a:ext cx="11782697" cy="1508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uk-UA" sz="36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40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м'ясі, рибі, яйцях, молоці, квасолі містяться...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жири;           </a:t>
            </a: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б) вуглеводи;        </a:t>
            </a: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в) білки.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1258" y="778747"/>
            <a:ext cx="11482250" cy="23575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uk-UA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Розділи </a:t>
            </a:r>
            <a:r>
              <a:rPr lang="uk-UA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продукти харчування  на дві групи: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algn="just">
              <a:lnSpc>
                <a:spcPct val="115000"/>
              </a:lnSpc>
              <a:spcAft>
                <a:spcPts val="0"/>
              </a:spcAft>
            </a:pPr>
            <a:r>
              <a:rPr lang="uk-UA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Рослинного походження: </a:t>
            </a:r>
            <a:r>
              <a:rPr lang="uk-UA" sz="3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algn="just">
              <a:lnSpc>
                <a:spcPct val="115000"/>
              </a:lnSpc>
              <a:spcAft>
                <a:spcPts val="0"/>
              </a:spcAft>
            </a:pPr>
            <a:r>
              <a:rPr lang="uk-UA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Тваринного походження: </a:t>
            </a:r>
            <a:r>
              <a:rPr lang="uk-UA" sz="3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Олія, рис, зернята, риба, молоко, яйця, сметана, хліб.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1258" y="3487799"/>
            <a:ext cx="11482250" cy="2923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uk-UA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Оберіть </a:t>
            </a:r>
            <a:r>
              <a:rPr lang="uk-UA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правильну відповідь. Які страви українці обов’язково  готують на Святвечір.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algn="just">
              <a:lnSpc>
                <a:spcPct val="115000"/>
              </a:lnSpc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Піца, вареники, галушки, суп з морепродуктами;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algn="just">
              <a:lnSpc>
                <a:spcPct val="115000"/>
              </a:lnSpc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Кутя, узвар, борщ, вареники, випічка;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algn="just">
              <a:lnSpc>
                <a:spcPct val="115000"/>
              </a:lnSpc>
              <a:spcAft>
                <a:spcPts val="100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Борщ, торт, кутя, запечена риба.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5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13.04.2021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0445" y="1209822"/>
            <a:ext cx="11599817" cy="5047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uk-UA" sz="40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Якщо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 відчули запах газу, ... 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спочатку </a:t>
            </a:r>
            <a:r>
              <a:rPr lang="uk-UA" sz="40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перекрийте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газові крани, </a:t>
            </a: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відкрийте</a:t>
            </a: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вікна і вийдіть з приміщення; 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користуйтесь вогнем; 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вмикайте і вимикайте освітлення; 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коли йдете із загазованого приміщення, </a:t>
            </a:r>
            <a:endParaRPr lang="uk-UA" sz="4000" dirty="0" smtClean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940" fontAlgn="t">
              <a:lnSpc>
                <a:spcPct val="115000"/>
              </a:lnSpc>
              <a:spcAft>
                <a:spcPts val="0"/>
              </a:spcAft>
            </a:pP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40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викличте</a:t>
            </a:r>
            <a:r>
              <a:rPr lang="uk-UA" sz="40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аварійну службу газу.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8822" y="360736"/>
            <a:ext cx="11338559" cy="22159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uk-UA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 Запишіть </a:t>
            </a:r>
            <a:r>
              <a:rPr lang="uk-UA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приклади витрат. 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40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Необхідні </a:t>
            </a:r>
            <a:r>
              <a:rPr lang="uk-UA" sz="4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витрати:</a:t>
            </a:r>
            <a:r>
              <a:rPr lang="uk-UA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uk-UA" sz="40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Бажані </a:t>
            </a:r>
            <a:r>
              <a:rPr lang="uk-UA" sz="4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витрати:</a:t>
            </a:r>
            <a:r>
              <a:rPr lang="uk-UA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8821" y="3041142"/>
            <a:ext cx="11338560" cy="3595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lvl="0" indent="-514350">
              <a:lnSpc>
                <a:spcPct val="115000"/>
              </a:lnSpc>
              <a:spcAft>
                <a:spcPts val="0"/>
              </a:spcAft>
              <a:buAutoNum type="arabicPeriod" startAt="9"/>
            </a:pPr>
            <a:r>
              <a:rPr lang="uk-UA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 </a:t>
            </a:r>
            <a:r>
              <a:rPr lang="uk-UA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відповідність між службою  оперативного реагування та її номером телефону</a:t>
            </a:r>
            <a:r>
              <a:rPr lang="uk-UA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01"/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Швидка 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медична допомога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01"/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Пожежно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-рятувальна 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служба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01"/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Поліція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01"/>
            </a:pP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Аварійна 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газова служба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0113" y="1090468"/>
            <a:ext cx="11504023" cy="2472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Оберіть </a:t>
            </a:r>
            <a:r>
              <a:rPr lang="uk-UA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інфекційні хвороби.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uk-UA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а</a:t>
            </a: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алергія;     </a:t>
            </a:r>
            <a:r>
              <a:rPr lang="uk-UA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б</a:t>
            </a: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грип;     </a:t>
            </a:r>
            <a:r>
              <a:rPr lang="uk-UA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в</a:t>
            </a: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коронавірус</a:t>
            </a: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uk-UA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1000"/>
              </a:spcAft>
            </a:pP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г</a:t>
            </a: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туберкульоз;   </a:t>
            </a:r>
            <a:r>
              <a:rPr lang="uk-UA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д</a:t>
            </a:r>
            <a:r>
              <a:rPr lang="uk-UA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вади серця;     е) гастрит.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0112" y="4093731"/>
            <a:ext cx="11504023" cy="21711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uk-UA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Напишіть</a:t>
            </a:r>
            <a:r>
              <a:rPr lang="uk-UA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якими правилами слід користуватися, купуючи продукти в магазині, щоб захистити себе і родину від отруєння.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6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2697" y="640079"/>
            <a:ext cx="11364686" cy="58262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uk-UA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Підкресліть </a:t>
            </a:r>
            <a:r>
              <a:rPr lang="uk-UA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вимоги, яких слід дотримуватись, щоб уникнути інфекційних </a:t>
            </a:r>
            <a:r>
              <a:rPr lang="uk-UA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хвороб</a:t>
            </a:r>
            <a:r>
              <a:rPr lang="uk-UA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 Спілкуйтеся з хворими.            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Вживайте тільки свіжу їжу та чисту воду.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 Їжа, до якої мали доступ мухи чи таргани, придатна до вживання.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г) </a:t>
            </a:r>
            <a:r>
              <a:rPr lang="uk-UA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Ретельно мити руки перед їдою, після туалету.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ґ) Одягати маску треба тільки поряд з хворими.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д) Вчасно робити щеплення.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  <a:endParaRPr lang="uk-U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=""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5233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Пригадайте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1488" y="1661770"/>
            <a:ext cx="6908078" cy="100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>
                <a:cs typeface="Times New Roman" panose="02020603050405020304" pitchFamily="18" charset="0"/>
              </a:rPr>
              <a:t>Яку назву має третій розділ нашого нового підручника?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1488" y="3204203"/>
            <a:ext cx="6908078" cy="10028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>
                <a:cs typeface="Times New Roman" panose="02020603050405020304" pitchFamily="18" charset="0"/>
              </a:rPr>
              <a:t>Як називається загальна тема розділу, яку ми вивчали з вами?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35000" t="11920" r="33258" b="64175"/>
          <a:stretch/>
        </p:blipFill>
        <p:spPr>
          <a:xfrm>
            <a:off x="7615535" y="1234951"/>
            <a:ext cx="4382530" cy="185650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6016273" y="4462272"/>
            <a:ext cx="3410712" cy="144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Здоровий спосіб життя.</a:t>
            </a:r>
          </a:p>
        </p:txBody>
      </p:sp>
    </p:spTree>
    <p:extLst>
      <p:ext uri="{BB962C8B-B14F-4D97-AF65-F5344CB8AC3E}">
        <p14:creationId xmlns:p14="http://schemas.microsoft.com/office/powerpoint/2010/main" val="4031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55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 схемою пригадайте, як саме здоровий спосіб життя впливає на організм людини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50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6361" y="3167123"/>
            <a:ext cx="1333171" cy="33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Сон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06803" y="4098289"/>
            <a:ext cx="2669234" cy="909513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Здоровий спосіб життя </a:t>
            </a:r>
          </a:p>
        </p:txBody>
      </p:sp>
      <p:pic>
        <p:nvPicPr>
          <p:cNvPr id="6" name="Picture 2" descr="Как загадать вещий сон? | Фэн-шуй и непознанное | ШколаЖизни.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" y="1315075"/>
            <a:ext cx="2184241" cy="172667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Велоперегони для дітлахів: на цих вихідних у Львові відбудеться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r="6948"/>
          <a:stretch/>
        </p:blipFill>
        <p:spPr bwMode="auto">
          <a:xfrm>
            <a:off x="1283359" y="3980288"/>
            <a:ext cx="2233946" cy="1719981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Личная гигиена ребенка. Советы родителям - Сказки с картинками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9"/>
          <a:stretch/>
        </p:blipFill>
        <p:spPr bwMode="auto">
          <a:xfrm>
            <a:off x="6545786" y="1306740"/>
            <a:ext cx="2172724" cy="172667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Коронавірус: чи небезпечні продукти харчування – новини на УНН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2"/>
          <a:stretch/>
        </p:blipFill>
        <p:spPr bwMode="auto">
          <a:xfrm>
            <a:off x="9684282" y="1310831"/>
            <a:ext cx="2160906" cy="1726673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Міжнародний день друзів 2019: привітання та історія свята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r="8595"/>
          <a:stretch/>
        </p:blipFill>
        <p:spPr bwMode="auto">
          <a:xfrm>
            <a:off x="3355596" y="1284271"/>
            <a:ext cx="2172724" cy="1722429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Фізкультура в Німеччині: як проходять уроки у школах - Prom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r="12043"/>
          <a:stretch/>
        </p:blipFill>
        <p:spPr bwMode="auto">
          <a:xfrm>
            <a:off x="8429422" y="3980288"/>
            <a:ext cx="2172724" cy="171724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Скругленный прямоугольник 21"/>
          <p:cNvSpPr/>
          <p:nvPr/>
        </p:nvSpPr>
        <p:spPr>
          <a:xfrm>
            <a:off x="3355596" y="3167123"/>
            <a:ext cx="2172724" cy="33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Позитивні емоції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515784" y="3167123"/>
            <a:ext cx="2571878" cy="33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Правильне харчування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52367" y="5857890"/>
            <a:ext cx="2095929" cy="33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Руховий режим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693629" y="3167123"/>
            <a:ext cx="1877037" cy="33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Особиста гігієна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467819" y="5863080"/>
            <a:ext cx="2095929" cy="33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Корисні звички</a:t>
            </a:r>
          </a:p>
        </p:txBody>
      </p:sp>
      <p:cxnSp>
        <p:nvCxnSpPr>
          <p:cNvPr id="9" name="Прямая со стрелкой 8"/>
          <p:cNvCxnSpPr>
            <a:stCxn id="15" idx="1"/>
          </p:cNvCxnSpPr>
          <p:nvPr/>
        </p:nvCxnSpPr>
        <p:spPr>
          <a:xfrm flipH="1" flipV="1">
            <a:off x="2576945" y="3140410"/>
            <a:ext cx="1929858" cy="1412636"/>
          </a:xfrm>
          <a:prstGeom prst="straightConnector1">
            <a:avLst/>
          </a:prstGeom>
          <a:ln w="28575">
            <a:solidFill>
              <a:srgbClr val="E3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1"/>
          </p:cNvCxnSpPr>
          <p:nvPr/>
        </p:nvCxnSpPr>
        <p:spPr>
          <a:xfrm flipH="1">
            <a:off x="3615372" y="4553046"/>
            <a:ext cx="891431" cy="285863"/>
          </a:xfrm>
          <a:prstGeom prst="straightConnector1">
            <a:avLst/>
          </a:prstGeom>
          <a:ln w="28575">
            <a:solidFill>
              <a:srgbClr val="E3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0"/>
          </p:cNvCxnSpPr>
          <p:nvPr/>
        </p:nvCxnSpPr>
        <p:spPr>
          <a:xfrm flipH="1" flipV="1">
            <a:off x="5597547" y="3140410"/>
            <a:ext cx="243873" cy="957879"/>
          </a:xfrm>
          <a:prstGeom prst="straightConnector1">
            <a:avLst/>
          </a:prstGeom>
          <a:ln w="28575">
            <a:solidFill>
              <a:srgbClr val="E3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0"/>
          </p:cNvCxnSpPr>
          <p:nvPr/>
        </p:nvCxnSpPr>
        <p:spPr>
          <a:xfrm flipV="1">
            <a:off x="5841420" y="3140410"/>
            <a:ext cx="633271" cy="957879"/>
          </a:xfrm>
          <a:prstGeom prst="straightConnector1">
            <a:avLst/>
          </a:prstGeom>
          <a:ln w="28575">
            <a:solidFill>
              <a:srgbClr val="E3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3"/>
          </p:cNvCxnSpPr>
          <p:nvPr/>
        </p:nvCxnSpPr>
        <p:spPr>
          <a:xfrm flipV="1">
            <a:off x="7176037" y="3041748"/>
            <a:ext cx="2439018" cy="1511298"/>
          </a:xfrm>
          <a:prstGeom prst="straightConnector1">
            <a:avLst/>
          </a:prstGeom>
          <a:ln w="28575">
            <a:solidFill>
              <a:srgbClr val="E3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Прямая со стрелкой 4095"/>
          <p:cNvCxnSpPr>
            <a:stCxn id="15" idx="3"/>
          </p:cNvCxnSpPr>
          <p:nvPr/>
        </p:nvCxnSpPr>
        <p:spPr>
          <a:xfrm>
            <a:off x="7176037" y="4553046"/>
            <a:ext cx="1136690" cy="285863"/>
          </a:xfrm>
          <a:prstGeom prst="straightConnector1">
            <a:avLst/>
          </a:prstGeom>
          <a:ln w="28575">
            <a:solidFill>
              <a:srgbClr val="E34D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0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07043" y="2809602"/>
            <a:ext cx="4995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ru-RU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Фізичні вправи</a:t>
            </a:r>
          </a:p>
        </p:txBody>
      </p:sp>
      <p:pic>
        <p:nvPicPr>
          <p:cNvPr id="2050" name="Picture 2" descr="Як фізичні вправи впливають на мозок | Живи Актив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36" y="3732932"/>
            <a:ext cx="30956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201364" y="1326627"/>
            <a:ext cx="2050473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Зміцнюють м'язи тіла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81236" y="1326627"/>
            <a:ext cx="2325903" cy="12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Розвивають силу та витривалість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403123" y="2819494"/>
            <a:ext cx="2462614" cy="170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Розвивають здатність до фізичного розвитку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007281" y="5314509"/>
            <a:ext cx="2188512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Поліпшують поставу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61803" y="1398242"/>
            <a:ext cx="2139341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Збільшують ріст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063411" y="5116217"/>
            <a:ext cx="2255508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Заряджають енергією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01364" y="3042926"/>
            <a:ext cx="3004808" cy="135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Підвищують активність та працездатність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318131" y="1277720"/>
            <a:ext cx="2256045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Поліпшують настрій</a:t>
            </a:r>
          </a:p>
        </p:txBody>
      </p:sp>
    </p:spTree>
    <p:extLst>
      <p:ext uri="{BB962C8B-B14F-4D97-AF65-F5344CB8AC3E}">
        <p14:creationId xmlns:p14="http://schemas.microsoft.com/office/powerpoint/2010/main" val="13053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749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які із зображених видів відпочинку належать до активного, а які — до пасивного? Доповніть ці переліки.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50" name="Picture 6" descr="Сімейний туризм - ЗДО Центр ПагінецьЗДО Центр Пагінец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95" y="1430515"/>
            <a:ext cx="3622122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Велосипед - залог здоровья вашего ребен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" y="1456402"/>
            <a:ext cx="3145409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Бесплатно Фото | Милая маленькая девочка читает книг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08" y="1456403"/>
            <a:ext cx="3058610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Кинотеатр «КАРО» снизил цены на детские билеты - Workingm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45" y="4108482"/>
            <a:ext cx="3597141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Де в Києві безкоштовно покататись на лижах і санках | Українська правда -  Киї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07" y="4104228"/>
            <a:ext cx="3225953" cy="2037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Как загадать вещий сон? | Фэн-шуй и непознанное | ШколаЖизни.ру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0"/>
          <a:stretch/>
        </p:blipFill>
        <p:spPr bwMode="auto">
          <a:xfrm>
            <a:off x="8531481" y="4108482"/>
            <a:ext cx="3058610" cy="203319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75031" y="145640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840608" y="145640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173795" y="1430515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В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298576" y="410848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Г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099692" y="410848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Д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8531481" y="4108482"/>
            <a:ext cx="397835" cy="4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Е</a:t>
            </a:r>
          </a:p>
        </p:txBody>
      </p:sp>
    </p:spTree>
    <p:extLst>
      <p:ext uri="{BB962C8B-B14F-4D97-AF65-F5344CB8AC3E}">
        <p14:creationId xmlns:p14="http://schemas.microsoft.com/office/powerpoint/2010/main" val="25301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 назви екстрених служб. У яких випадках до них слід звертатися?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67</a:t>
            </a:r>
          </a:p>
        </p:txBody>
      </p:sp>
      <p:pic>
        <p:nvPicPr>
          <p:cNvPr id="3074" name="Picture 2" descr="Пожежний автомобіль — Вікіпеді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3"/>
          <a:stretch/>
        </p:blipFill>
        <p:spPr bwMode="auto">
          <a:xfrm>
            <a:off x="1319077" y="1299412"/>
            <a:ext cx="3744176" cy="246833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Дорожня поліція в Україні: де можна зустріти нове ДАІ - Главк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66" y="1299412"/>
            <a:ext cx="3740754" cy="249383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На які виклики приїжджає швидка та куди ще можна звернутись за допомогою.  Віде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77" y="4086851"/>
            <a:ext cx="3744176" cy="247940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Служба 104. Відсидітись не вийде | Економічна правда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"/>
          <a:stretch/>
        </p:blipFill>
        <p:spPr bwMode="auto">
          <a:xfrm>
            <a:off x="7008728" y="4086851"/>
            <a:ext cx="3742292" cy="247261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4599432" y="2862072"/>
            <a:ext cx="3090671" cy="147218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B4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Служби оперативного реагування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" y="1747468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5536" y="1747468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" y="4499770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69168" y="4499770"/>
            <a:ext cx="142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39550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 види захворювань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4303" y="1376300"/>
            <a:ext cx="4967976" cy="2790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Неінфекційні захворювання:</a:t>
            </a:r>
          </a:p>
          <a:p>
            <a:pPr algn="ctr"/>
            <a:r>
              <a:rPr lang="uk-UA" sz="2800" i="1" dirty="0">
                <a:solidFill>
                  <a:schemeClr val="bg1"/>
                </a:solidFill>
              </a:rPr>
              <a:t>алергія, вади серця, гастрит та інші.</a:t>
            </a: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Вони не передаються від хворої людини до здорової.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381511" y="1376300"/>
            <a:ext cx="4967976" cy="2790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Інфекційні захворювання:</a:t>
            </a:r>
          </a:p>
          <a:p>
            <a:pPr algn="ctr"/>
            <a:r>
              <a:rPr lang="uk-UA" sz="2800" i="1" dirty="0">
                <a:solidFill>
                  <a:schemeClr val="bg1"/>
                </a:solidFill>
              </a:rPr>
              <a:t>Грип, кір, скарлатина, дифтерія, туберкульоз, дизентерія та інші.</a:t>
            </a: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Вони легко передаються від хворої людини до здорової.</a:t>
            </a:r>
          </a:p>
        </p:txBody>
      </p:sp>
      <p:pic>
        <p:nvPicPr>
          <p:cNvPr id="3074" name="Picture 2" descr="Інфекційні захворювання у діт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386" y="4381371"/>
            <a:ext cx="2958561" cy="22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4319" y="2220687"/>
            <a:ext cx="11599816" cy="2923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Випишіть</a:t>
            </a:r>
            <a:r>
              <a:rPr lang="uk-UA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ті чинники, які шкодять здоров’ю людини.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</a:t>
            </a:r>
            <a:r>
              <a:rPr lang="uk-UA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Дотримання правил гігієни              </a:t>
            </a:r>
            <a:r>
              <a:rPr lang="uk-UA" sz="32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ґ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Недосипання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 Вживання овочів і фруктів               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Заняття спортом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   Здорове харчування                         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Вживання алкоголю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15000"/>
              </a:lnSpc>
              <a:spcAft>
                <a:spcPts val="1000"/>
              </a:spcAft>
            </a:pP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г)   Куріння                                              </a:t>
            </a:r>
            <a:r>
              <a:rPr lang="uk-U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 </a:t>
            </a:r>
            <a:r>
              <a:rPr lang="uk-U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Переїдання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04903" y="438652"/>
            <a:ext cx="8451667" cy="11891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Діагностична робота №5 «Людина та її здоров’я. </a:t>
            </a:r>
            <a:r>
              <a:rPr lang="uk-UA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Здоровий </a:t>
            </a: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спосіб життя»</a:t>
            </a:r>
            <a:endParaRPr lang="ru-RU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8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13.04.2021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31816" y="464654"/>
            <a:ext cx="10168618" cy="15696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Розгляньте діаграму і дайте відповіді на запитання.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Роки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Рисунок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t="8804" r="8142" b="46541"/>
          <a:stretch>
            <a:fillRect/>
          </a:stretch>
        </p:blipFill>
        <p:spPr bwMode="auto">
          <a:xfrm>
            <a:off x="1109480" y="2151880"/>
            <a:ext cx="9626056" cy="31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1030" y="5217432"/>
            <a:ext cx="10802957" cy="14157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 види спорту найефективніше впливають на тривалість життя?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Який вид спорту краще впливає на тривалість життя плавання чи теніс?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____________________________________________________________________________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06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11132</TotalTime>
  <Words>670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2096</cp:revision>
  <dcterms:created xsi:type="dcterms:W3CDTF">2018-01-05T16:38:53Z</dcterms:created>
  <dcterms:modified xsi:type="dcterms:W3CDTF">2021-04-13T19:15:28Z</dcterms:modified>
</cp:coreProperties>
</file>