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1695" r:id="rId3"/>
    <p:sldId id="1649" r:id="rId4"/>
    <p:sldId id="2949" r:id="rId5"/>
    <p:sldId id="2965" r:id="rId6"/>
    <p:sldId id="2966" r:id="rId7"/>
    <p:sldId id="2394" r:id="rId8"/>
    <p:sldId id="2989" r:id="rId9"/>
    <p:sldId id="2959" r:id="rId10"/>
    <p:sldId id="2968" r:id="rId11"/>
    <p:sldId id="2976" r:id="rId12"/>
    <p:sldId id="2977" r:id="rId13"/>
    <p:sldId id="2978" r:id="rId14"/>
    <p:sldId id="2979" r:id="rId15"/>
    <p:sldId id="2969" r:id="rId16"/>
    <p:sldId id="2982" r:id="rId17"/>
    <p:sldId id="2980" r:id="rId18"/>
    <p:sldId id="2981" r:id="rId19"/>
    <p:sldId id="2970" r:id="rId20"/>
    <p:sldId id="2971" r:id="rId21"/>
    <p:sldId id="2972" r:id="rId22"/>
    <p:sldId id="300" r:id="rId23"/>
    <p:sldId id="965" r:id="rId24"/>
    <p:sldId id="2990" r:id="rId25"/>
    <p:sldId id="297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1649"/>
            <p14:sldId id="2949"/>
            <p14:sldId id="2965"/>
            <p14:sldId id="2966"/>
            <p14:sldId id="2394"/>
            <p14:sldId id="2989"/>
            <p14:sldId id="2959"/>
            <p14:sldId id="2968"/>
            <p14:sldId id="2976"/>
            <p14:sldId id="2977"/>
            <p14:sldId id="2978"/>
            <p14:sldId id="2979"/>
            <p14:sldId id="2969"/>
            <p14:sldId id="2982"/>
            <p14:sldId id="2980"/>
            <p14:sldId id="2981"/>
            <p14:sldId id="2970"/>
            <p14:sldId id="2971"/>
            <p14:sldId id="2972"/>
          </p14:sldIdLst>
        </p14:section>
        <p14:section name="Раздел без заголовка" id="{AC9334F8-F988-4E78-9E68-3A8F16322EC6}">
          <p14:sldIdLst>
            <p14:sldId id="300"/>
            <p14:sldId id="965"/>
            <p14:sldId id="2990"/>
            <p14:sldId id="29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2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2F3242"/>
    <a:srgbClr val="FF5050"/>
    <a:srgbClr val="FF99FF"/>
    <a:srgbClr val="FFFF00"/>
    <a:srgbClr val="56B3DC"/>
    <a:srgbClr val="53AFDB"/>
    <a:srgbClr val="FF0000"/>
    <a:srgbClr val="C6109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6374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895823"/>
            <a:ext cx="8729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Знаходження числа за його частиною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AAD83A7-6BAE-4BA4-8E01-320A1F0E98DC}"/>
              </a:ext>
            </a:extLst>
          </p:cNvPr>
          <p:cNvSpPr txBox="1"/>
          <p:nvPr/>
        </p:nvSpPr>
        <p:spPr>
          <a:xfrm>
            <a:off x="2907957" y="124856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7FEE5E-BBFB-46E1-A440-1E6B9FC41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2" t="2295" r="59239" b="60266"/>
          <a:stretch/>
        </p:blipFill>
        <p:spPr>
          <a:xfrm>
            <a:off x="3783004" y="1385249"/>
            <a:ext cx="2117814" cy="27643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0852A4-F7C5-4F49-999E-E380F1FAA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1" t="53126" r="7972" b="10645"/>
          <a:stretch/>
        </p:blipFill>
        <p:spPr>
          <a:xfrm>
            <a:off x="6291183" y="1429948"/>
            <a:ext cx="2365799" cy="26749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BCE76BC-79E2-4D2B-89AD-4FB5957A9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54754" r="56667" b="9017"/>
          <a:stretch/>
        </p:blipFill>
        <p:spPr>
          <a:xfrm>
            <a:off x="9422009" y="1429949"/>
            <a:ext cx="2365799" cy="26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1310BAA-20EF-48F0-B4F1-071757A6E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57314" y="1334062"/>
            <a:ext cx="3099754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Накресли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A57A6BDA-A54A-4627-B1AB-7A0146166A59}"/>
                  </a:ext>
                </a:extLst>
              </p:cNvPr>
              <p:cNvSpPr/>
              <p:nvPr/>
            </p:nvSpPr>
            <p:spPr>
              <a:xfrm>
                <a:off x="3047668" y="1307314"/>
                <a:ext cx="8822966" cy="5401599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Накресли 2 відрізки завдовжки по </a:t>
                </a:r>
                <a:endParaRPr lang="uk-UA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см. Покажи на одному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його, а на іншому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.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Порівняй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. Подумай, чому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більша за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? Зроби висновок про порівняння частин.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A57A6BDA-A54A-4627-B1AB-7A0146166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68" y="1307314"/>
                <a:ext cx="8822966" cy="54015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1310BAA-20EF-48F0-B4F1-071757A6E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567914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Накресли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A57A6BDA-A54A-4627-B1AB-7A0146166A59}"/>
                  </a:ext>
                </a:extLst>
              </p:cNvPr>
              <p:cNvSpPr/>
              <p:nvPr/>
            </p:nvSpPr>
            <p:spPr>
              <a:xfrm>
                <a:off x="4790660" y="1307314"/>
                <a:ext cx="7079973" cy="2022295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Накресли 2 відрізки завдовжки по 6 см. Покажи на одному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його, а на іншому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uk-UA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. Порівняй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uk-UA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. Подумай, чому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більша за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uk-UA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? Зроби висновок про порівняння частин.</a:t>
                </a:r>
                <a:endPara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A57A6BDA-A54A-4627-B1AB-7A0146166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60" y="1307314"/>
                <a:ext cx="7079973" cy="2022295"/>
              </a:xfrm>
              <a:prstGeom prst="roundRect">
                <a:avLst/>
              </a:prstGeom>
              <a:blipFill>
                <a:blip r:embed="rId4"/>
                <a:stretch>
                  <a:fillRect r="-600" b="-3846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C022B66-7B04-45B5-A171-3895B255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22" b="69536"/>
          <a:stretch/>
        </p:blipFill>
        <p:spPr>
          <a:xfrm>
            <a:off x="3806588" y="3528392"/>
            <a:ext cx="8385411" cy="3307837"/>
          </a:xfrm>
          <a:prstGeom prst="rect">
            <a:avLst/>
          </a:prstGeom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1C08344F-91CA-4238-A0C5-B749B0C11A78}"/>
              </a:ext>
            </a:extLst>
          </p:cNvPr>
          <p:cNvCxnSpPr/>
          <p:nvPr/>
        </p:nvCxnSpPr>
        <p:spPr>
          <a:xfrm>
            <a:off x="4194313" y="4190440"/>
            <a:ext cx="3607904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D9AF0345-7300-4DCA-8C35-53E97F9CBF8B}"/>
              </a:ext>
            </a:extLst>
          </p:cNvPr>
          <p:cNvCxnSpPr>
            <a:cxnSpLocks/>
          </p:cNvCxnSpPr>
          <p:nvPr/>
        </p:nvCxnSpPr>
        <p:spPr>
          <a:xfrm flipV="1">
            <a:off x="4194313" y="4086079"/>
            <a:ext cx="0" cy="20872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068D649D-BFEC-4039-B22D-32CF26D7D5A2}"/>
              </a:ext>
            </a:extLst>
          </p:cNvPr>
          <p:cNvCxnSpPr>
            <a:cxnSpLocks/>
          </p:cNvCxnSpPr>
          <p:nvPr/>
        </p:nvCxnSpPr>
        <p:spPr>
          <a:xfrm flipV="1">
            <a:off x="7802217" y="4086079"/>
            <a:ext cx="0" cy="20872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7C3D4190-0F90-4596-B25C-50231D75BA9F}"/>
              </a:ext>
            </a:extLst>
          </p:cNvPr>
          <p:cNvCxnSpPr/>
          <p:nvPr/>
        </p:nvCxnSpPr>
        <p:spPr>
          <a:xfrm>
            <a:off x="4194313" y="4796727"/>
            <a:ext cx="3607904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FC63BE0C-F482-4FFB-9D82-020010B182E8}"/>
              </a:ext>
            </a:extLst>
          </p:cNvPr>
          <p:cNvCxnSpPr>
            <a:cxnSpLocks/>
          </p:cNvCxnSpPr>
          <p:nvPr/>
        </p:nvCxnSpPr>
        <p:spPr>
          <a:xfrm flipV="1">
            <a:off x="4194313" y="4692366"/>
            <a:ext cx="0" cy="20872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сполучна лінія 23">
            <a:extLst>
              <a:ext uri="{FF2B5EF4-FFF2-40B4-BE49-F238E27FC236}">
                <a16:creationId xmlns:a16="http://schemas.microsoft.com/office/drawing/2014/main" id="{1620AC92-748F-4A7C-A5CE-8789312F31B7}"/>
              </a:ext>
            </a:extLst>
          </p:cNvPr>
          <p:cNvCxnSpPr>
            <a:cxnSpLocks/>
          </p:cNvCxnSpPr>
          <p:nvPr/>
        </p:nvCxnSpPr>
        <p:spPr>
          <a:xfrm flipV="1">
            <a:off x="7802217" y="4692366"/>
            <a:ext cx="0" cy="20872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сполучна лінія 24">
            <a:extLst>
              <a:ext uri="{FF2B5EF4-FFF2-40B4-BE49-F238E27FC236}">
                <a16:creationId xmlns:a16="http://schemas.microsoft.com/office/drawing/2014/main" id="{8D54D81F-1C2B-4151-B1A0-85791DA30C77}"/>
              </a:ext>
            </a:extLst>
          </p:cNvPr>
          <p:cNvCxnSpPr>
            <a:cxnSpLocks/>
          </p:cNvCxnSpPr>
          <p:nvPr/>
        </p:nvCxnSpPr>
        <p:spPr>
          <a:xfrm>
            <a:off x="4194313" y="4190440"/>
            <a:ext cx="12158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сполучна лінія 25">
            <a:extLst>
              <a:ext uri="{FF2B5EF4-FFF2-40B4-BE49-F238E27FC236}">
                <a16:creationId xmlns:a16="http://schemas.microsoft.com/office/drawing/2014/main" id="{F1B36AC0-52DA-4DAB-A200-167C3DF2CE58}"/>
              </a:ext>
            </a:extLst>
          </p:cNvPr>
          <p:cNvCxnSpPr>
            <a:cxnSpLocks/>
          </p:cNvCxnSpPr>
          <p:nvPr/>
        </p:nvCxnSpPr>
        <p:spPr>
          <a:xfrm flipV="1">
            <a:off x="4194313" y="4086079"/>
            <a:ext cx="0" cy="2087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сполучна лінія 28">
            <a:extLst>
              <a:ext uri="{FF2B5EF4-FFF2-40B4-BE49-F238E27FC236}">
                <a16:creationId xmlns:a16="http://schemas.microsoft.com/office/drawing/2014/main" id="{BE8254B2-EB7C-4088-9CC1-BC1813584808}"/>
              </a:ext>
            </a:extLst>
          </p:cNvPr>
          <p:cNvCxnSpPr>
            <a:cxnSpLocks/>
          </p:cNvCxnSpPr>
          <p:nvPr/>
        </p:nvCxnSpPr>
        <p:spPr>
          <a:xfrm flipV="1">
            <a:off x="5410200" y="4086079"/>
            <a:ext cx="0" cy="2087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237DA6-D275-464E-B6C9-B6C929B68033}"/>
                  </a:ext>
                </a:extLst>
              </p:cNvPr>
              <p:cNvSpPr txBox="1"/>
              <p:nvPr/>
            </p:nvSpPr>
            <p:spPr>
              <a:xfrm>
                <a:off x="4413392" y="3538776"/>
                <a:ext cx="500062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uk-UA" sz="2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sz="20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237DA6-D275-464E-B6C9-B6C929B68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392" y="3538776"/>
                <a:ext cx="500062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A28741F8-B594-4E7D-BF95-6C9D5DEECF86}"/>
              </a:ext>
            </a:extLst>
          </p:cNvPr>
          <p:cNvCxnSpPr>
            <a:cxnSpLocks/>
          </p:cNvCxnSpPr>
          <p:nvPr/>
        </p:nvCxnSpPr>
        <p:spPr>
          <a:xfrm flipV="1">
            <a:off x="4194313" y="4692366"/>
            <a:ext cx="0" cy="20872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 сполучна лінія 30">
            <a:extLst>
              <a:ext uri="{FF2B5EF4-FFF2-40B4-BE49-F238E27FC236}">
                <a16:creationId xmlns:a16="http://schemas.microsoft.com/office/drawing/2014/main" id="{455FF1C9-00BA-4A0B-BF55-4EF35982CAFA}"/>
              </a:ext>
            </a:extLst>
          </p:cNvPr>
          <p:cNvCxnSpPr>
            <a:cxnSpLocks/>
          </p:cNvCxnSpPr>
          <p:nvPr/>
        </p:nvCxnSpPr>
        <p:spPr>
          <a:xfrm>
            <a:off x="4194313" y="4796727"/>
            <a:ext cx="1811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сполучна лінія 31">
            <a:extLst>
              <a:ext uri="{FF2B5EF4-FFF2-40B4-BE49-F238E27FC236}">
                <a16:creationId xmlns:a16="http://schemas.microsoft.com/office/drawing/2014/main" id="{B0A9B3AE-D03D-47B1-A505-7705CCB4B402}"/>
              </a:ext>
            </a:extLst>
          </p:cNvPr>
          <p:cNvCxnSpPr>
            <a:cxnSpLocks/>
          </p:cNvCxnSpPr>
          <p:nvPr/>
        </p:nvCxnSpPr>
        <p:spPr>
          <a:xfrm flipV="1">
            <a:off x="4194313" y="4692366"/>
            <a:ext cx="0" cy="2087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 сполучна лінія 32">
            <a:extLst>
              <a:ext uri="{FF2B5EF4-FFF2-40B4-BE49-F238E27FC236}">
                <a16:creationId xmlns:a16="http://schemas.microsoft.com/office/drawing/2014/main" id="{A6507919-065E-40F6-8D2A-160C270A6660}"/>
              </a:ext>
            </a:extLst>
          </p:cNvPr>
          <p:cNvCxnSpPr>
            <a:cxnSpLocks/>
          </p:cNvCxnSpPr>
          <p:nvPr/>
        </p:nvCxnSpPr>
        <p:spPr>
          <a:xfrm flipV="1">
            <a:off x="6005513" y="4692366"/>
            <a:ext cx="0" cy="2087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509498-1482-4B9C-91DE-696FA35EC224}"/>
                  </a:ext>
                </a:extLst>
              </p:cNvPr>
              <p:cNvSpPr txBox="1"/>
              <p:nvPr/>
            </p:nvSpPr>
            <p:spPr>
              <a:xfrm>
                <a:off x="4746767" y="4145063"/>
                <a:ext cx="500062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uk-UA" sz="2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sz="2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509498-1482-4B9C-91DE-696FA35E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67" y="4145063"/>
                <a:ext cx="500062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5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E7FDE-06CC-4FDC-9D51-638C2D65F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44" y="4684388"/>
            <a:ext cx="9882473" cy="2042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Скругленный прямоугольник 24">
                <a:extLst>
                  <a:ext uri="{FF2B5EF4-FFF2-40B4-BE49-F238E27FC236}">
                    <a16:creationId xmlns:a16="http://schemas.microsoft.com/office/drawing/2014/main" id="{FF984E64-BF6E-4E7C-8F17-91C63C1CC59A}"/>
                  </a:ext>
                </a:extLst>
              </p:cNvPr>
              <p:cNvSpPr/>
              <p:nvPr/>
            </p:nvSpPr>
            <p:spPr>
              <a:xfrm>
                <a:off x="1875412" y="1456402"/>
                <a:ext cx="3023638" cy="3183085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uk-UA" sz="9600" b="1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35" name="Скругленный прямоугольник 24">
                <a:extLst>
                  <a:ext uri="{FF2B5EF4-FFF2-40B4-BE49-F238E27FC236}">
                    <a16:creationId xmlns:a16="http://schemas.microsoft.com/office/drawing/2014/main" id="{FF984E64-BF6E-4E7C-8F17-91C63C1C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12" y="1456402"/>
                <a:ext cx="3023638" cy="318308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Скругленный прямоугольник 23">
            <a:extLst>
              <a:ext uri="{FF2B5EF4-FFF2-40B4-BE49-F238E27FC236}">
                <a16:creationId xmlns:a16="http://schemas.microsoft.com/office/drawing/2014/main" id="{6BFB812D-183F-4414-A3AE-F9068668FC08}"/>
              </a:ext>
            </a:extLst>
          </p:cNvPr>
          <p:cNvSpPr/>
          <p:nvPr/>
        </p:nvSpPr>
        <p:spPr>
          <a:xfrm>
            <a:off x="5081838" y="2155193"/>
            <a:ext cx="2094213" cy="167137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&gt;</a:t>
            </a:r>
            <a:endParaRPr lang="uk-UA" sz="66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Скругленный прямоугольник 24">
                <a:extLst>
                  <a:ext uri="{FF2B5EF4-FFF2-40B4-BE49-F238E27FC236}">
                    <a16:creationId xmlns:a16="http://schemas.microsoft.com/office/drawing/2014/main" id="{C15245C2-C2D7-4E2A-B9A3-1891EDDED8C1}"/>
                  </a:ext>
                </a:extLst>
              </p:cNvPr>
              <p:cNvSpPr/>
              <p:nvPr/>
            </p:nvSpPr>
            <p:spPr>
              <a:xfrm>
                <a:off x="7358839" y="1456402"/>
                <a:ext cx="3023638" cy="3183085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uk-UA" sz="9600" b="1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37" name="Скругленный прямоугольник 24">
                <a:extLst>
                  <a:ext uri="{FF2B5EF4-FFF2-40B4-BE49-F238E27FC236}">
                    <a16:creationId xmlns:a16="http://schemas.microsoft.com/office/drawing/2014/main" id="{C15245C2-C2D7-4E2A-B9A3-1891EDDED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39" y="1456402"/>
                <a:ext cx="3023638" cy="318308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11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E7FDE-06CC-4FDC-9D51-638C2D65F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44" y="4684388"/>
            <a:ext cx="9882473" cy="2042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Скругленный прямоугольник 24">
                <a:extLst>
                  <a:ext uri="{FF2B5EF4-FFF2-40B4-BE49-F238E27FC236}">
                    <a16:creationId xmlns:a16="http://schemas.microsoft.com/office/drawing/2014/main" id="{FF984E64-BF6E-4E7C-8F17-91C63C1CC59A}"/>
                  </a:ext>
                </a:extLst>
              </p:cNvPr>
              <p:cNvSpPr/>
              <p:nvPr/>
            </p:nvSpPr>
            <p:spPr>
              <a:xfrm>
                <a:off x="1875412" y="1456402"/>
                <a:ext cx="3023638" cy="3183085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uk-UA" sz="9600" b="1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35" name="Скругленный прямоугольник 24">
                <a:extLst>
                  <a:ext uri="{FF2B5EF4-FFF2-40B4-BE49-F238E27FC236}">
                    <a16:creationId xmlns:a16="http://schemas.microsoft.com/office/drawing/2014/main" id="{FF984E64-BF6E-4E7C-8F17-91C63C1C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12" y="1456402"/>
                <a:ext cx="3023638" cy="318308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Скругленный прямоугольник 23">
            <a:extLst>
              <a:ext uri="{FF2B5EF4-FFF2-40B4-BE49-F238E27FC236}">
                <a16:creationId xmlns:a16="http://schemas.microsoft.com/office/drawing/2014/main" id="{6BFB812D-183F-4414-A3AE-F9068668FC08}"/>
              </a:ext>
            </a:extLst>
          </p:cNvPr>
          <p:cNvSpPr/>
          <p:nvPr/>
        </p:nvSpPr>
        <p:spPr>
          <a:xfrm>
            <a:off x="5081838" y="2155193"/>
            <a:ext cx="2094213" cy="167137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&lt;</a:t>
            </a:r>
            <a:endParaRPr lang="uk-UA" sz="66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Скругленный прямоугольник 24">
                <a:extLst>
                  <a:ext uri="{FF2B5EF4-FFF2-40B4-BE49-F238E27FC236}">
                    <a16:creationId xmlns:a16="http://schemas.microsoft.com/office/drawing/2014/main" id="{C15245C2-C2D7-4E2A-B9A3-1891EDDED8C1}"/>
                  </a:ext>
                </a:extLst>
              </p:cNvPr>
              <p:cNvSpPr/>
              <p:nvPr/>
            </p:nvSpPr>
            <p:spPr>
              <a:xfrm>
                <a:off x="7358839" y="1456402"/>
                <a:ext cx="3023638" cy="3183085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uk-UA" sz="9600" b="1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37" name="Скругленный прямоугольник 24">
                <a:extLst>
                  <a:ext uri="{FF2B5EF4-FFF2-40B4-BE49-F238E27FC236}">
                    <a16:creationId xmlns:a16="http://schemas.microsoft.com/office/drawing/2014/main" id="{C15245C2-C2D7-4E2A-B9A3-1891EDDED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39" y="1456402"/>
                <a:ext cx="3023638" cy="318308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Скругленный прямоугольник 24">
                <a:extLst>
                  <a:ext uri="{FF2B5EF4-FFF2-40B4-BE49-F238E27FC236}">
                    <a16:creationId xmlns:a16="http://schemas.microsoft.com/office/drawing/2014/main" id="{FF984E64-BF6E-4E7C-8F17-91C63C1CC59A}"/>
                  </a:ext>
                </a:extLst>
              </p:cNvPr>
              <p:cNvSpPr/>
              <p:nvPr/>
            </p:nvSpPr>
            <p:spPr>
              <a:xfrm>
                <a:off x="1875412" y="1456402"/>
                <a:ext cx="3023638" cy="3183085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uk-UA" sz="9600" b="1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35" name="Скругленный прямоугольник 24">
                <a:extLst>
                  <a:ext uri="{FF2B5EF4-FFF2-40B4-BE49-F238E27FC236}">
                    <a16:creationId xmlns:a16="http://schemas.microsoft.com/office/drawing/2014/main" id="{FF984E64-BF6E-4E7C-8F17-91C63C1C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12" y="1456402"/>
                <a:ext cx="3023638" cy="318308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Скругленный прямоугольник 23">
            <a:extLst>
              <a:ext uri="{FF2B5EF4-FFF2-40B4-BE49-F238E27FC236}">
                <a16:creationId xmlns:a16="http://schemas.microsoft.com/office/drawing/2014/main" id="{6BFB812D-183F-4414-A3AE-F9068668FC08}"/>
              </a:ext>
            </a:extLst>
          </p:cNvPr>
          <p:cNvSpPr/>
          <p:nvPr/>
        </p:nvSpPr>
        <p:spPr>
          <a:xfrm>
            <a:off x="5081838" y="2155193"/>
            <a:ext cx="2094213" cy="167137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&gt;</a:t>
            </a:r>
            <a:endParaRPr lang="uk-UA" sz="66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Скругленный прямоугольник 24">
                <a:extLst>
                  <a:ext uri="{FF2B5EF4-FFF2-40B4-BE49-F238E27FC236}">
                    <a16:creationId xmlns:a16="http://schemas.microsoft.com/office/drawing/2014/main" id="{C15245C2-C2D7-4E2A-B9A3-1891EDDED8C1}"/>
                  </a:ext>
                </a:extLst>
              </p:cNvPr>
              <p:cNvSpPr/>
              <p:nvPr/>
            </p:nvSpPr>
            <p:spPr>
              <a:xfrm>
                <a:off x="7358839" y="1456402"/>
                <a:ext cx="3023638" cy="3183085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9600" b="1" i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uk-UA" sz="9600" b="1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37" name="Скругленный прямоугольник 24">
                <a:extLst>
                  <a:ext uri="{FF2B5EF4-FFF2-40B4-BE49-F238E27FC236}">
                    <a16:creationId xmlns:a16="http://schemas.microsoft.com/office/drawing/2014/main" id="{C15245C2-C2D7-4E2A-B9A3-1891EDDED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39" y="1456402"/>
                <a:ext cx="3023638" cy="318308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BDFB3C-B774-402E-B5E1-AC659B02C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44" y="4684388"/>
            <a:ext cx="9882473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Запам’ятай!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440DF8-706F-461B-8D48-2C94AFFB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29" y="1271000"/>
            <a:ext cx="2261613" cy="5118652"/>
          </a:xfrm>
          <a:prstGeom prst="rect">
            <a:avLst/>
          </a:prstGeom>
        </p:spPr>
      </p:pic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D67D05A2-536E-4358-ABA3-79D0994C4567}"/>
              </a:ext>
            </a:extLst>
          </p:cNvPr>
          <p:cNvSpPr/>
          <p:nvPr/>
        </p:nvSpPr>
        <p:spPr>
          <a:xfrm>
            <a:off x="596348" y="1559856"/>
            <a:ext cx="8219661" cy="4829796"/>
          </a:xfrm>
          <a:prstGeom prst="roundRect">
            <a:avLst/>
          </a:prstGeom>
          <a:solidFill>
            <a:srgbClr val="FF5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Більшою є частина, у записі якої знаменник менший.</a:t>
            </a:r>
          </a:p>
        </p:txBody>
      </p:sp>
    </p:spTree>
    <p:extLst>
      <p:ext uri="{BB962C8B-B14F-4D97-AF65-F5344CB8AC3E}">
        <p14:creationId xmlns:p14="http://schemas.microsoft.com/office/powerpoint/2010/main" val="13803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DD991D-835B-474F-9380-888EE572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>
            <a:off x="129460" y="1279291"/>
            <a:ext cx="3885949" cy="550018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способом випробовування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4ABC6FD6-62AD-4BAF-A461-43E2F3C23C71}"/>
              </a:ext>
            </a:extLst>
          </p:cNvPr>
          <p:cNvSpPr/>
          <p:nvPr/>
        </p:nvSpPr>
        <p:spPr>
          <a:xfrm>
            <a:off x="4985526" y="1421755"/>
            <a:ext cx="3094987" cy="68436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125:25=</a:t>
            </a:r>
          </a:p>
        </p:txBody>
      </p:sp>
      <p:sp>
        <p:nvSpPr>
          <p:cNvPr id="16" name="Скругленный прямоугольник 23">
            <a:extLst>
              <a:ext uri="{FF2B5EF4-FFF2-40B4-BE49-F238E27FC236}">
                <a16:creationId xmlns:a16="http://schemas.microsoft.com/office/drawing/2014/main" id="{1A661C7F-1341-4E4C-AE7A-AF02A1B691C2}"/>
              </a:ext>
            </a:extLst>
          </p:cNvPr>
          <p:cNvSpPr/>
          <p:nvPr/>
        </p:nvSpPr>
        <p:spPr>
          <a:xfrm>
            <a:off x="7838057" y="1398134"/>
            <a:ext cx="1394071" cy="68436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7807A155-95FE-412F-8584-3A2756EA6310}"/>
              </a:ext>
            </a:extLst>
          </p:cNvPr>
          <p:cNvSpPr/>
          <p:nvPr/>
        </p:nvSpPr>
        <p:spPr>
          <a:xfrm>
            <a:off x="4985526" y="2276520"/>
            <a:ext cx="3094987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25∙1=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ED45B61-E9FF-4048-A22D-2AD2C9863926}"/>
              </a:ext>
            </a:extLst>
          </p:cNvPr>
          <p:cNvSpPr/>
          <p:nvPr/>
        </p:nvSpPr>
        <p:spPr>
          <a:xfrm>
            <a:off x="7838058" y="2276520"/>
            <a:ext cx="1394072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25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D63A2C75-6F67-4634-981A-0040C52FBCEC}"/>
              </a:ext>
            </a:extLst>
          </p:cNvPr>
          <p:cNvSpPr/>
          <p:nvPr/>
        </p:nvSpPr>
        <p:spPr>
          <a:xfrm>
            <a:off x="4985526" y="3131285"/>
            <a:ext cx="3094987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25∙2=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FD1A57F2-6FDD-48E8-8221-0D6180AE36AD}"/>
              </a:ext>
            </a:extLst>
          </p:cNvPr>
          <p:cNvSpPr/>
          <p:nvPr/>
        </p:nvSpPr>
        <p:spPr>
          <a:xfrm>
            <a:off x="7838058" y="3131285"/>
            <a:ext cx="1394072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50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92108E04-E046-4A32-9F48-F1AEFA67FF70}"/>
              </a:ext>
            </a:extLst>
          </p:cNvPr>
          <p:cNvSpPr/>
          <p:nvPr/>
        </p:nvSpPr>
        <p:spPr>
          <a:xfrm>
            <a:off x="4985526" y="3986050"/>
            <a:ext cx="3094987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25∙3=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AED9A0D4-E787-4F0A-A2A5-68AC0CB9146D}"/>
              </a:ext>
            </a:extLst>
          </p:cNvPr>
          <p:cNvSpPr/>
          <p:nvPr/>
        </p:nvSpPr>
        <p:spPr>
          <a:xfrm>
            <a:off x="7838058" y="3986050"/>
            <a:ext cx="1394072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75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6DF02C4E-7BB5-4F42-A562-36F1CEF81151}"/>
              </a:ext>
            </a:extLst>
          </p:cNvPr>
          <p:cNvSpPr/>
          <p:nvPr/>
        </p:nvSpPr>
        <p:spPr>
          <a:xfrm>
            <a:off x="4985526" y="4864436"/>
            <a:ext cx="3094987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25∙4=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DBFA4256-F090-40BF-81A0-6DD7C8F4B2F1}"/>
              </a:ext>
            </a:extLst>
          </p:cNvPr>
          <p:cNvSpPr/>
          <p:nvPr/>
        </p:nvSpPr>
        <p:spPr>
          <a:xfrm>
            <a:off x="7838058" y="4864436"/>
            <a:ext cx="1394072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100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08B7802D-F0DD-4ED4-BF7B-B2FCF9C07EA2}"/>
              </a:ext>
            </a:extLst>
          </p:cNvPr>
          <p:cNvSpPr/>
          <p:nvPr/>
        </p:nvSpPr>
        <p:spPr>
          <a:xfrm>
            <a:off x="4985526" y="5738568"/>
            <a:ext cx="3094987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25∙5=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D889D484-89FF-4723-867E-8889D79F84B5}"/>
              </a:ext>
            </a:extLst>
          </p:cNvPr>
          <p:cNvSpPr/>
          <p:nvPr/>
        </p:nvSpPr>
        <p:spPr>
          <a:xfrm>
            <a:off x="7838058" y="5738568"/>
            <a:ext cx="1394072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125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F722012E-6B1B-48A8-9A95-3833B0D8D7D3}"/>
              </a:ext>
            </a:extLst>
          </p:cNvPr>
          <p:cNvSpPr/>
          <p:nvPr/>
        </p:nvSpPr>
        <p:spPr>
          <a:xfrm>
            <a:off x="4985526" y="5738568"/>
            <a:ext cx="3094987" cy="6843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25∙5=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9B54EBD1-7CB0-4BB0-BEDC-AE4326657264}"/>
              </a:ext>
            </a:extLst>
          </p:cNvPr>
          <p:cNvSpPr/>
          <p:nvPr/>
        </p:nvSpPr>
        <p:spPr>
          <a:xfrm>
            <a:off x="7838058" y="5738568"/>
            <a:ext cx="1394072" cy="6843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8289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DD991D-835B-474F-9380-888EE572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>
            <a:off x="129460" y="1279291"/>
            <a:ext cx="3885949" cy="550018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способом випробовування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4ABC6FD6-62AD-4BAF-A461-43E2F3C23C71}"/>
              </a:ext>
            </a:extLst>
          </p:cNvPr>
          <p:cNvSpPr/>
          <p:nvPr/>
        </p:nvSpPr>
        <p:spPr>
          <a:xfrm>
            <a:off x="4985526" y="1303809"/>
            <a:ext cx="3094987" cy="52638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105:15=</a:t>
            </a:r>
          </a:p>
        </p:txBody>
      </p:sp>
      <p:sp>
        <p:nvSpPr>
          <p:cNvPr id="16" name="Скругленный прямоугольник 23">
            <a:extLst>
              <a:ext uri="{FF2B5EF4-FFF2-40B4-BE49-F238E27FC236}">
                <a16:creationId xmlns:a16="http://schemas.microsoft.com/office/drawing/2014/main" id="{1A661C7F-1341-4E4C-AE7A-AF02A1B691C2}"/>
              </a:ext>
            </a:extLst>
          </p:cNvPr>
          <p:cNvSpPr/>
          <p:nvPr/>
        </p:nvSpPr>
        <p:spPr>
          <a:xfrm>
            <a:off x="7838057" y="1280188"/>
            <a:ext cx="1394071" cy="52638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7807A155-95FE-412F-8584-3A2756EA6310}"/>
              </a:ext>
            </a:extLst>
          </p:cNvPr>
          <p:cNvSpPr/>
          <p:nvPr/>
        </p:nvSpPr>
        <p:spPr>
          <a:xfrm>
            <a:off x="4985526" y="1936181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15∙1=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ED45B61-E9FF-4048-A22D-2AD2C9863926}"/>
              </a:ext>
            </a:extLst>
          </p:cNvPr>
          <p:cNvSpPr/>
          <p:nvPr/>
        </p:nvSpPr>
        <p:spPr>
          <a:xfrm>
            <a:off x="7838058" y="1936181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15</a:t>
            </a: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0CC5C46C-A2FA-49E0-9803-C392F5E53749}"/>
              </a:ext>
            </a:extLst>
          </p:cNvPr>
          <p:cNvSpPr/>
          <p:nvPr/>
        </p:nvSpPr>
        <p:spPr>
          <a:xfrm>
            <a:off x="4985526" y="2592174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15∙2=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CF4AA13A-1B6B-4E0C-8073-7C28CB215298}"/>
              </a:ext>
            </a:extLst>
          </p:cNvPr>
          <p:cNvSpPr/>
          <p:nvPr/>
        </p:nvSpPr>
        <p:spPr>
          <a:xfrm>
            <a:off x="7838058" y="2592174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30</a:t>
            </a: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DCD477F9-3412-49FF-ADDC-858D6CA5EF54}"/>
              </a:ext>
            </a:extLst>
          </p:cNvPr>
          <p:cNvSpPr/>
          <p:nvPr/>
        </p:nvSpPr>
        <p:spPr>
          <a:xfrm>
            <a:off x="4985526" y="3248167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15∙3=</a:t>
            </a:r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3A1FEE2F-1F0E-48C4-988D-C6E47B525D82}"/>
              </a:ext>
            </a:extLst>
          </p:cNvPr>
          <p:cNvSpPr/>
          <p:nvPr/>
        </p:nvSpPr>
        <p:spPr>
          <a:xfrm>
            <a:off x="7838058" y="3248167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45</a:t>
            </a:r>
          </a:p>
        </p:txBody>
      </p:sp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BDC8E3E7-5F0E-4AC7-A94A-9F5188325BAD}"/>
              </a:ext>
            </a:extLst>
          </p:cNvPr>
          <p:cNvSpPr/>
          <p:nvPr/>
        </p:nvSpPr>
        <p:spPr>
          <a:xfrm>
            <a:off x="4985526" y="3904160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15∙4=</a:t>
            </a:r>
          </a:p>
        </p:txBody>
      </p:sp>
      <p:sp>
        <p:nvSpPr>
          <p:cNvPr id="38" name="Скругленный прямоугольник 24">
            <a:extLst>
              <a:ext uri="{FF2B5EF4-FFF2-40B4-BE49-F238E27FC236}">
                <a16:creationId xmlns:a16="http://schemas.microsoft.com/office/drawing/2014/main" id="{0922B5C3-C8DF-4ED9-B678-E735E4714B73}"/>
              </a:ext>
            </a:extLst>
          </p:cNvPr>
          <p:cNvSpPr/>
          <p:nvPr/>
        </p:nvSpPr>
        <p:spPr>
          <a:xfrm>
            <a:off x="7838058" y="3904160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60</a:t>
            </a: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E74782BE-B24C-4B7C-8690-3ACAA698BF17}"/>
              </a:ext>
            </a:extLst>
          </p:cNvPr>
          <p:cNvSpPr/>
          <p:nvPr/>
        </p:nvSpPr>
        <p:spPr>
          <a:xfrm>
            <a:off x="4985526" y="4560153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15∙5=</a:t>
            </a:r>
          </a:p>
        </p:txBody>
      </p:sp>
      <p:sp>
        <p:nvSpPr>
          <p:cNvPr id="40" name="Скругленный прямоугольник 24">
            <a:extLst>
              <a:ext uri="{FF2B5EF4-FFF2-40B4-BE49-F238E27FC236}">
                <a16:creationId xmlns:a16="http://schemas.microsoft.com/office/drawing/2014/main" id="{31EE4DE7-B670-4B3E-B958-E641579ECCCF}"/>
              </a:ext>
            </a:extLst>
          </p:cNvPr>
          <p:cNvSpPr/>
          <p:nvPr/>
        </p:nvSpPr>
        <p:spPr>
          <a:xfrm>
            <a:off x="7838058" y="4560153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75</a:t>
            </a:r>
          </a:p>
        </p:txBody>
      </p:sp>
      <p:sp>
        <p:nvSpPr>
          <p:cNvPr id="41" name="Скругленный прямоугольник 24">
            <a:extLst>
              <a:ext uri="{FF2B5EF4-FFF2-40B4-BE49-F238E27FC236}">
                <a16:creationId xmlns:a16="http://schemas.microsoft.com/office/drawing/2014/main" id="{5BD4F4C9-9F97-4E20-9107-172034AD9D3F}"/>
              </a:ext>
            </a:extLst>
          </p:cNvPr>
          <p:cNvSpPr/>
          <p:nvPr/>
        </p:nvSpPr>
        <p:spPr>
          <a:xfrm>
            <a:off x="4985526" y="5216146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15∙6=</a:t>
            </a:r>
          </a:p>
        </p:txBody>
      </p:sp>
      <p:sp>
        <p:nvSpPr>
          <p:cNvPr id="42" name="Скругленный прямоугольник 24">
            <a:extLst>
              <a:ext uri="{FF2B5EF4-FFF2-40B4-BE49-F238E27FC236}">
                <a16:creationId xmlns:a16="http://schemas.microsoft.com/office/drawing/2014/main" id="{8E0B51AE-32C5-4E77-8145-61BE203D6D4E}"/>
              </a:ext>
            </a:extLst>
          </p:cNvPr>
          <p:cNvSpPr/>
          <p:nvPr/>
        </p:nvSpPr>
        <p:spPr>
          <a:xfrm>
            <a:off x="7838058" y="5216146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43" name="Скругленный прямоугольник 24">
            <a:extLst>
              <a:ext uri="{FF2B5EF4-FFF2-40B4-BE49-F238E27FC236}">
                <a16:creationId xmlns:a16="http://schemas.microsoft.com/office/drawing/2014/main" id="{A5A68B50-2DEE-435B-BC68-0912555B60D4}"/>
              </a:ext>
            </a:extLst>
          </p:cNvPr>
          <p:cNvSpPr/>
          <p:nvPr/>
        </p:nvSpPr>
        <p:spPr>
          <a:xfrm>
            <a:off x="4985526" y="5872139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15∙7=</a:t>
            </a:r>
          </a:p>
        </p:txBody>
      </p:sp>
      <p:sp>
        <p:nvSpPr>
          <p:cNvPr id="44" name="Скругленный прямоугольник 24">
            <a:extLst>
              <a:ext uri="{FF2B5EF4-FFF2-40B4-BE49-F238E27FC236}">
                <a16:creationId xmlns:a16="http://schemas.microsoft.com/office/drawing/2014/main" id="{E58A0DF9-9DD0-4A7C-B745-BE1793543028}"/>
              </a:ext>
            </a:extLst>
          </p:cNvPr>
          <p:cNvSpPr/>
          <p:nvPr/>
        </p:nvSpPr>
        <p:spPr>
          <a:xfrm>
            <a:off x="7838058" y="5872139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105</a:t>
            </a:r>
          </a:p>
        </p:txBody>
      </p:sp>
      <p:sp>
        <p:nvSpPr>
          <p:cNvPr id="45" name="Скругленный прямоугольник 24">
            <a:extLst>
              <a:ext uri="{FF2B5EF4-FFF2-40B4-BE49-F238E27FC236}">
                <a16:creationId xmlns:a16="http://schemas.microsoft.com/office/drawing/2014/main" id="{01FFB101-1CCC-474B-BA3D-6479454D7070}"/>
              </a:ext>
            </a:extLst>
          </p:cNvPr>
          <p:cNvSpPr/>
          <p:nvPr/>
        </p:nvSpPr>
        <p:spPr>
          <a:xfrm>
            <a:off x="4985524" y="5872139"/>
            <a:ext cx="3094987" cy="52638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15∙7=</a:t>
            </a:r>
          </a:p>
        </p:txBody>
      </p:sp>
      <p:sp>
        <p:nvSpPr>
          <p:cNvPr id="46" name="Скругленный прямоугольник 24">
            <a:extLst>
              <a:ext uri="{FF2B5EF4-FFF2-40B4-BE49-F238E27FC236}">
                <a16:creationId xmlns:a16="http://schemas.microsoft.com/office/drawing/2014/main" id="{4E9DE995-2443-4204-BF68-CBBC507A0444}"/>
              </a:ext>
            </a:extLst>
          </p:cNvPr>
          <p:cNvSpPr/>
          <p:nvPr/>
        </p:nvSpPr>
        <p:spPr>
          <a:xfrm>
            <a:off x="7838056" y="5872139"/>
            <a:ext cx="1394072" cy="52638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105</a:t>
            </a:r>
          </a:p>
        </p:txBody>
      </p:sp>
    </p:spTree>
    <p:extLst>
      <p:ext uri="{BB962C8B-B14F-4D97-AF65-F5344CB8AC3E}">
        <p14:creationId xmlns:p14="http://schemas.microsoft.com/office/powerpoint/2010/main" val="36940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DD991D-835B-474F-9380-888EE572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>
            <a:off x="129460" y="1279291"/>
            <a:ext cx="3885949" cy="550018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способом випробовування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4ABC6FD6-62AD-4BAF-A461-43E2F3C23C71}"/>
              </a:ext>
            </a:extLst>
          </p:cNvPr>
          <p:cNvSpPr/>
          <p:nvPr/>
        </p:nvSpPr>
        <p:spPr>
          <a:xfrm>
            <a:off x="4985526" y="1105026"/>
            <a:ext cx="3094987" cy="52638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128:16=</a:t>
            </a:r>
          </a:p>
        </p:txBody>
      </p:sp>
      <p:sp>
        <p:nvSpPr>
          <p:cNvPr id="16" name="Скругленный прямоугольник 23">
            <a:extLst>
              <a:ext uri="{FF2B5EF4-FFF2-40B4-BE49-F238E27FC236}">
                <a16:creationId xmlns:a16="http://schemas.microsoft.com/office/drawing/2014/main" id="{1A661C7F-1341-4E4C-AE7A-AF02A1B691C2}"/>
              </a:ext>
            </a:extLst>
          </p:cNvPr>
          <p:cNvSpPr/>
          <p:nvPr/>
        </p:nvSpPr>
        <p:spPr>
          <a:xfrm>
            <a:off x="7838057" y="1081405"/>
            <a:ext cx="1394071" cy="52638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7807A155-95FE-412F-8584-3A2756EA6310}"/>
              </a:ext>
            </a:extLst>
          </p:cNvPr>
          <p:cNvSpPr/>
          <p:nvPr/>
        </p:nvSpPr>
        <p:spPr>
          <a:xfrm>
            <a:off x="4985526" y="1737398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16∙1=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ED45B61-E9FF-4048-A22D-2AD2C9863926}"/>
              </a:ext>
            </a:extLst>
          </p:cNvPr>
          <p:cNvSpPr/>
          <p:nvPr/>
        </p:nvSpPr>
        <p:spPr>
          <a:xfrm>
            <a:off x="7838058" y="1737398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16</a:t>
            </a: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0CC5C46C-A2FA-49E0-9803-C392F5E53749}"/>
              </a:ext>
            </a:extLst>
          </p:cNvPr>
          <p:cNvSpPr/>
          <p:nvPr/>
        </p:nvSpPr>
        <p:spPr>
          <a:xfrm>
            <a:off x="4985526" y="2393391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16∙2=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CF4AA13A-1B6B-4E0C-8073-7C28CB215298}"/>
              </a:ext>
            </a:extLst>
          </p:cNvPr>
          <p:cNvSpPr/>
          <p:nvPr/>
        </p:nvSpPr>
        <p:spPr>
          <a:xfrm>
            <a:off x="7838058" y="2393391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32</a:t>
            </a: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DCD477F9-3412-49FF-ADDC-858D6CA5EF54}"/>
              </a:ext>
            </a:extLst>
          </p:cNvPr>
          <p:cNvSpPr/>
          <p:nvPr/>
        </p:nvSpPr>
        <p:spPr>
          <a:xfrm>
            <a:off x="4985526" y="3049384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16∙3=</a:t>
            </a:r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3A1FEE2F-1F0E-48C4-988D-C6E47B525D82}"/>
              </a:ext>
            </a:extLst>
          </p:cNvPr>
          <p:cNvSpPr/>
          <p:nvPr/>
        </p:nvSpPr>
        <p:spPr>
          <a:xfrm>
            <a:off x="7838058" y="3049384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48</a:t>
            </a:r>
          </a:p>
        </p:txBody>
      </p:sp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BDC8E3E7-5F0E-4AC7-A94A-9F5188325BAD}"/>
              </a:ext>
            </a:extLst>
          </p:cNvPr>
          <p:cNvSpPr/>
          <p:nvPr/>
        </p:nvSpPr>
        <p:spPr>
          <a:xfrm>
            <a:off x="4985526" y="3705377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16∙4=</a:t>
            </a:r>
          </a:p>
        </p:txBody>
      </p:sp>
      <p:sp>
        <p:nvSpPr>
          <p:cNvPr id="38" name="Скругленный прямоугольник 24">
            <a:extLst>
              <a:ext uri="{FF2B5EF4-FFF2-40B4-BE49-F238E27FC236}">
                <a16:creationId xmlns:a16="http://schemas.microsoft.com/office/drawing/2014/main" id="{0922B5C3-C8DF-4ED9-B678-E735E4714B73}"/>
              </a:ext>
            </a:extLst>
          </p:cNvPr>
          <p:cNvSpPr/>
          <p:nvPr/>
        </p:nvSpPr>
        <p:spPr>
          <a:xfrm>
            <a:off x="7838058" y="3705377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64</a:t>
            </a: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E74782BE-B24C-4B7C-8690-3ACAA698BF17}"/>
              </a:ext>
            </a:extLst>
          </p:cNvPr>
          <p:cNvSpPr/>
          <p:nvPr/>
        </p:nvSpPr>
        <p:spPr>
          <a:xfrm>
            <a:off x="4985526" y="4361370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16∙5=</a:t>
            </a:r>
          </a:p>
        </p:txBody>
      </p:sp>
      <p:sp>
        <p:nvSpPr>
          <p:cNvPr id="40" name="Скругленный прямоугольник 24">
            <a:extLst>
              <a:ext uri="{FF2B5EF4-FFF2-40B4-BE49-F238E27FC236}">
                <a16:creationId xmlns:a16="http://schemas.microsoft.com/office/drawing/2014/main" id="{31EE4DE7-B670-4B3E-B958-E641579ECCCF}"/>
              </a:ext>
            </a:extLst>
          </p:cNvPr>
          <p:cNvSpPr/>
          <p:nvPr/>
        </p:nvSpPr>
        <p:spPr>
          <a:xfrm>
            <a:off x="7838058" y="4361370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80</a:t>
            </a:r>
          </a:p>
        </p:txBody>
      </p:sp>
      <p:sp>
        <p:nvSpPr>
          <p:cNvPr id="41" name="Скругленный прямоугольник 24">
            <a:extLst>
              <a:ext uri="{FF2B5EF4-FFF2-40B4-BE49-F238E27FC236}">
                <a16:creationId xmlns:a16="http://schemas.microsoft.com/office/drawing/2014/main" id="{5BD4F4C9-9F97-4E20-9107-172034AD9D3F}"/>
              </a:ext>
            </a:extLst>
          </p:cNvPr>
          <p:cNvSpPr/>
          <p:nvPr/>
        </p:nvSpPr>
        <p:spPr>
          <a:xfrm>
            <a:off x="4985526" y="5017363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16∙6=</a:t>
            </a:r>
          </a:p>
        </p:txBody>
      </p:sp>
      <p:sp>
        <p:nvSpPr>
          <p:cNvPr id="42" name="Скругленный прямоугольник 24">
            <a:extLst>
              <a:ext uri="{FF2B5EF4-FFF2-40B4-BE49-F238E27FC236}">
                <a16:creationId xmlns:a16="http://schemas.microsoft.com/office/drawing/2014/main" id="{8E0B51AE-32C5-4E77-8145-61BE203D6D4E}"/>
              </a:ext>
            </a:extLst>
          </p:cNvPr>
          <p:cNvSpPr/>
          <p:nvPr/>
        </p:nvSpPr>
        <p:spPr>
          <a:xfrm>
            <a:off x="7838058" y="5017363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96</a:t>
            </a:r>
          </a:p>
        </p:txBody>
      </p:sp>
      <p:sp>
        <p:nvSpPr>
          <p:cNvPr id="43" name="Скругленный прямоугольник 24">
            <a:extLst>
              <a:ext uri="{FF2B5EF4-FFF2-40B4-BE49-F238E27FC236}">
                <a16:creationId xmlns:a16="http://schemas.microsoft.com/office/drawing/2014/main" id="{A5A68B50-2DEE-435B-BC68-0912555B60D4}"/>
              </a:ext>
            </a:extLst>
          </p:cNvPr>
          <p:cNvSpPr/>
          <p:nvPr/>
        </p:nvSpPr>
        <p:spPr>
          <a:xfrm>
            <a:off x="4985526" y="6253089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16∙8=</a:t>
            </a:r>
          </a:p>
        </p:txBody>
      </p:sp>
      <p:sp>
        <p:nvSpPr>
          <p:cNvPr id="44" name="Скругленный прямоугольник 24">
            <a:extLst>
              <a:ext uri="{FF2B5EF4-FFF2-40B4-BE49-F238E27FC236}">
                <a16:creationId xmlns:a16="http://schemas.microsoft.com/office/drawing/2014/main" id="{E58A0DF9-9DD0-4A7C-B745-BE1793543028}"/>
              </a:ext>
            </a:extLst>
          </p:cNvPr>
          <p:cNvSpPr/>
          <p:nvPr/>
        </p:nvSpPr>
        <p:spPr>
          <a:xfrm>
            <a:off x="7838058" y="6253089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128</a:t>
            </a:r>
          </a:p>
        </p:txBody>
      </p:sp>
      <p:sp>
        <p:nvSpPr>
          <p:cNvPr id="45" name="Скругленный прямоугольник 24">
            <a:extLst>
              <a:ext uri="{FF2B5EF4-FFF2-40B4-BE49-F238E27FC236}">
                <a16:creationId xmlns:a16="http://schemas.microsoft.com/office/drawing/2014/main" id="{01FFB101-1CCC-474B-BA3D-6479454D7070}"/>
              </a:ext>
            </a:extLst>
          </p:cNvPr>
          <p:cNvSpPr/>
          <p:nvPr/>
        </p:nvSpPr>
        <p:spPr>
          <a:xfrm>
            <a:off x="4985524" y="6253089"/>
            <a:ext cx="3094987" cy="52638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16∙8=</a:t>
            </a:r>
          </a:p>
        </p:txBody>
      </p:sp>
      <p:sp>
        <p:nvSpPr>
          <p:cNvPr id="46" name="Скругленный прямоугольник 24">
            <a:extLst>
              <a:ext uri="{FF2B5EF4-FFF2-40B4-BE49-F238E27FC236}">
                <a16:creationId xmlns:a16="http://schemas.microsoft.com/office/drawing/2014/main" id="{4E9DE995-2443-4204-BF68-CBBC507A0444}"/>
              </a:ext>
            </a:extLst>
          </p:cNvPr>
          <p:cNvSpPr/>
          <p:nvPr/>
        </p:nvSpPr>
        <p:spPr>
          <a:xfrm>
            <a:off x="7838056" y="6253089"/>
            <a:ext cx="1394072" cy="52638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128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2E5B940A-E602-4B15-B566-7CBBA0E6B1C4}"/>
              </a:ext>
            </a:extLst>
          </p:cNvPr>
          <p:cNvSpPr/>
          <p:nvPr/>
        </p:nvSpPr>
        <p:spPr>
          <a:xfrm>
            <a:off x="4985526" y="5635487"/>
            <a:ext cx="3094987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16∙7=</a:t>
            </a:r>
          </a:p>
        </p:txBody>
      </p:sp>
      <p:sp>
        <p:nvSpPr>
          <p:cNvPr id="47" name="Скругленный прямоугольник 24">
            <a:extLst>
              <a:ext uri="{FF2B5EF4-FFF2-40B4-BE49-F238E27FC236}">
                <a16:creationId xmlns:a16="http://schemas.microsoft.com/office/drawing/2014/main" id="{37CACDA6-91B6-40B5-AEA4-1B67C461823A}"/>
              </a:ext>
            </a:extLst>
          </p:cNvPr>
          <p:cNvSpPr/>
          <p:nvPr/>
        </p:nvSpPr>
        <p:spPr>
          <a:xfrm>
            <a:off x="7838058" y="5635487"/>
            <a:ext cx="1394072" cy="52638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438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2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DD991D-835B-474F-9380-888EE572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>
            <a:off x="129460" y="1279291"/>
            <a:ext cx="3885949" cy="550018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способом випробовування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4ABC6FD6-62AD-4BAF-A461-43E2F3C23C71}"/>
              </a:ext>
            </a:extLst>
          </p:cNvPr>
          <p:cNvSpPr/>
          <p:nvPr/>
        </p:nvSpPr>
        <p:spPr>
          <a:xfrm>
            <a:off x="4985525" y="1103702"/>
            <a:ext cx="3094987" cy="68436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144:24=</a:t>
            </a:r>
          </a:p>
        </p:txBody>
      </p:sp>
      <p:sp>
        <p:nvSpPr>
          <p:cNvPr id="16" name="Скругленный прямоугольник 23">
            <a:extLst>
              <a:ext uri="{FF2B5EF4-FFF2-40B4-BE49-F238E27FC236}">
                <a16:creationId xmlns:a16="http://schemas.microsoft.com/office/drawing/2014/main" id="{1A661C7F-1341-4E4C-AE7A-AF02A1B691C2}"/>
              </a:ext>
            </a:extLst>
          </p:cNvPr>
          <p:cNvSpPr/>
          <p:nvPr/>
        </p:nvSpPr>
        <p:spPr>
          <a:xfrm>
            <a:off x="7838057" y="1103702"/>
            <a:ext cx="1394071" cy="68436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7807A155-95FE-412F-8584-3A2756EA6310}"/>
              </a:ext>
            </a:extLst>
          </p:cNvPr>
          <p:cNvSpPr/>
          <p:nvPr/>
        </p:nvSpPr>
        <p:spPr>
          <a:xfrm>
            <a:off x="4985525" y="1873414"/>
            <a:ext cx="3094987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24∙1=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ED45B61-E9FF-4048-A22D-2AD2C9863926}"/>
              </a:ext>
            </a:extLst>
          </p:cNvPr>
          <p:cNvSpPr/>
          <p:nvPr/>
        </p:nvSpPr>
        <p:spPr>
          <a:xfrm>
            <a:off x="7838057" y="1873414"/>
            <a:ext cx="1394072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24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D63A2C75-6F67-4634-981A-0040C52FBCEC}"/>
              </a:ext>
            </a:extLst>
          </p:cNvPr>
          <p:cNvSpPr/>
          <p:nvPr/>
        </p:nvSpPr>
        <p:spPr>
          <a:xfrm>
            <a:off x="4985525" y="2643126"/>
            <a:ext cx="3094987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24∙2=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FD1A57F2-6FDD-48E8-8221-0D6180AE36AD}"/>
              </a:ext>
            </a:extLst>
          </p:cNvPr>
          <p:cNvSpPr/>
          <p:nvPr/>
        </p:nvSpPr>
        <p:spPr>
          <a:xfrm>
            <a:off x="7838057" y="2643126"/>
            <a:ext cx="1394072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48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92108E04-E046-4A32-9F48-F1AEFA67FF70}"/>
              </a:ext>
            </a:extLst>
          </p:cNvPr>
          <p:cNvSpPr/>
          <p:nvPr/>
        </p:nvSpPr>
        <p:spPr>
          <a:xfrm>
            <a:off x="4985525" y="3424949"/>
            <a:ext cx="3094987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24∙3=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AED9A0D4-E787-4F0A-A2A5-68AC0CB9146D}"/>
              </a:ext>
            </a:extLst>
          </p:cNvPr>
          <p:cNvSpPr/>
          <p:nvPr/>
        </p:nvSpPr>
        <p:spPr>
          <a:xfrm>
            <a:off x="7838057" y="3424949"/>
            <a:ext cx="1394072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72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6DF02C4E-7BB5-4F42-A562-36F1CEF81151}"/>
              </a:ext>
            </a:extLst>
          </p:cNvPr>
          <p:cNvSpPr/>
          <p:nvPr/>
        </p:nvSpPr>
        <p:spPr>
          <a:xfrm>
            <a:off x="4985525" y="4206772"/>
            <a:ext cx="3094987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24∙4=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DBFA4256-F090-40BF-81A0-6DD7C8F4B2F1}"/>
              </a:ext>
            </a:extLst>
          </p:cNvPr>
          <p:cNvSpPr/>
          <p:nvPr/>
        </p:nvSpPr>
        <p:spPr>
          <a:xfrm>
            <a:off x="7838057" y="4206772"/>
            <a:ext cx="1394072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96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08B7802D-F0DD-4ED4-BF7B-B2FCF9C07EA2}"/>
              </a:ext>
            </a:extLst>
          </p:cNvPr>
          <p:cNvSpPr/>
          <p:nvPr/>
        </p:nvSpPr>
        <p:spPr>
          <a:xfrm>
            <a:off x="4985525" y="4988595"/>
            <a:ext cx="3094987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24∙5=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D889D484-89FF-4723-867E-8889D79F84B5}"/>
              </a:ext>
            </a:extLst>
          </p:cNvPr>
          <p:cNvSpPr/>
          <p:nvPr/>
        </p:nvSpPr>
        <p:spPr>
          <a:xfrm>
            <a:off x="7838057" y="4988595"/>
            <a:ext cx="1394072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A262E1D4-B8BB-4D75-A2BC-05BAA9FCE711}"/>
              </a:ext>
            </a:extLst>
          </p:cNvPr>
          <p:cNvSpPr/>
          <p:nvPr/>
        </p:nvSpPr>
        <p:spPr>
          <a:xfrm>
            <a:off x="4985525" y="5724825"/>
            <a:ext cx="3094987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24∙6=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404EDDE4-D33C-400E-A618-9CB3D178BB4C}"/>
              </a:ext>
            </a:extLst>
          </p:cNvPr>
          <p:cNvSpPr/>
          <p:nvPr/>
        </p:nvSpPr>
        <p:spPr>
          <a:xfrm>
            <a:off x="7838057" y="5724825"/>
            <a:ext cx="1394072" cy="68436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144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F722012E-6B1B-48A8-9A95-3833B0D8D7D3}"/>
              </a:ext>
            </a:extLst>
          </p:cNvPr>
          <p:cNvSpPr/>
          <p:nvPr/>
        </p:nvSpPr>
        <p:spPr>
          <a:xfrm>
            <a:off x="4985525" y="5724825"/>
            <a:ext cx="3094987" cy="6843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24∙6=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9B54EBD1-7CB0-4BB0-BEDC-AE4326657264}"/>
              </a:ext>
            </a:extLst>
          </p:cNvPr>
          <p:cNvSpPr/>
          <p:nvPr/>
        </p:nvSpPr>
        <p:spPr>
          <a:xfrm>
            <a:off x="7838057" y="5724825"/>
            <a:ext cx="1394072" cy="6843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144</a:t>
            </a:r>
          </a:p>
        </p:txBody>
      </p:sp>
    </p:spTree>
    <p:extLst>
      <p:ext uri="{BB962C8B-B14F-4D97-AF65-F5344CB8AC3E}">
        <p14:creationId xmlns:p14="http://schemas.microsoft.com/office/powerpoint/2010/main" val="10572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3" grpId="0" animBg="1"/>
      <p:bldP spid="34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2"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A4F23AD0-A88A-4277-BEE1-3DF594B45CE0}"/>
              </a:ext>
            </a:extLst>
          </p:cNvPr>
          <p:cNvSpPr/>
          <p:nvPr/>
        </p:nvSpPr>
        <p:spPr>
          <a:xfrm>
            <a:off x="4635846" y="5315214"/>
            <a:ext cx="1355639" cy="141522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8C836F77-B3F7-44E5-AEC1-2974A37286CE}"/>
              </a:ext>
            </a:extLst>
          </p:cNvPr>
          <p:cNvSpPr/>
          <p:nvPr/>
        </p:nvSpPr>
        <p:spPr>
          <a:xfrm>
            <a:off x="6256168" y="5315214"/>
            <a:ext cx="1355639" cy="141522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32605424-E8FC-4282-B019-FEBFFEA9E0F8}"/>
              </a:ext>
            </a:extLst>
          </p:cNvPr>
          <p:cNvSpPr/>
          <p:nvPr/>
        </p:nvSpPr>
        <p:spPr>
          <a:xfrm>
            <a:off x="7876490" y="5315214"/>
            <a:ext cx="1355639" cy="141522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D54FE6D7-B065-4B2A-89F5-D5F705899C62}"/>
              </a:ext>
            </a:extLst>
          </p:cNvPr>
          <p:cNvSpPr/>
          <p:nvPr/>
        </p:nvSpPr>
        <p:spPr>
          <a:xfrm>
            <a:off x="9420094" y="5315214"/>
            <a:ext cx="1355639" cy="141522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EB9131-9202-4226-B59F-15BA67778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0"/>
          <a:stretch/>
        </p:blipFill>
        <p:spPr>
          <a:xfrm>
            <a:off x="266114" y="1353109"/>
            <a:ext cx="3929631" cy="543900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нерівність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7" name="Бульбашка прямої мови: прямокутна з округленими кутами 6">
            <a:extLst>
              <a:ext uri="{FF2B5EF4-FFF2-40B4-BE49-F238E27FC236}">
                <a16:creationId xmlns:a16="http://schemas.microsoft.com/office/drawing/2014/main" id="{F0DC3AF8-7A59-43C3-970C-B3F1C3CF4607}"/>
              </a:ext>
            </a:extLst>
          </p:cNvPr>
          <p:cNvSpPr/>
          <p:nvPr/>
        </p:nvSpPr>
        <p:spPr>
          <a:xfrm>
            <a:off x="3588026" y="1235171"/>
            <a:ext cx="8209722" cy="2010561"/>
          </a:xfrm>
          <a:prstGeom prst="wedgeRoundRectCallout">
            <a:avLst>
              <a:gd name="adj1" fmla="val -54005"/>
              <a:gd name="adj2" fmla="val 26413"/>
              <a:gd name="adj3" fmla="val 16667"/>
            </a:avLst>
          </a:prstGeom>
          <a:solidFill>
            <a:srgbClr val="92D050"/>
          </a:solidFill>
          <a:ln w="762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нер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івності замість </a:t>
            </a:r>
            <a:r>
              <a:rPr lang="uk-UA" sz="36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добери такі числа, щоб вона була істинною.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0C813D52-7B1E-4199-8778-F95E6924D062}"/>
              </a:ext>
            </a:extLst>
          </p:cNvPr>
          <p:cNvSpPr/>
          <p:nvPr/>
        </p:nvSpPr>
        <p:spPr>
          <a:xfrm>
            <a:off x="3743135" y="3763668"/>
            <a:ext cx="7975100" cy="174122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Х∙33</a:t>
            </a:r>
            <a:r>
              <a:rPr lang="en-US" sz="13800" b="1" dirty="0">
                <a:ln>
                  <a:solidFill>
                    <a:sysClr val="windowText" lastClr="000000"/>
                  </a:solidFill>
                </a:ln>
              </a:rPr>
              <a:t>&lt;100</a:t>
            </a:r>
            <a:endParaRPr lang="uk-UA" sz="13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15998" y="5676226"/>
            <a:ext cx="11095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b="1" dirty="0">
                <a:solidFill>
                  <a:srgbClr val="7030A0"/>
                </a:solidFill>
              </a:rPr>
              <a:t>Х = </a:t>
            </a:r>
          </a:p>
        </p:txBody>
      </p:sp>
    </p:spTree>
    <p:extLst>
      <p:ext uri="{BB962C8B-B14F-4D97-AF65-F5344CB8AC3E}">
        <p14:creationId xmlns:p14="http://schemas.microsoft.com/office/powerpoint/2010/main" val="114818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20" grpId="0" animBg="1"/>
      <p:bldP spid="21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E5C464-748F-40C3-B225-7117F8E62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68"/>
          <a:stretch/>
        </p:blipFill>
        <p:spPr>
          <a:xfrm>
            <a:off x="70165" y="1405715"/>
            <a:ext cx="4770192" cy="532074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Спиши </a:t>
            </a:r>
            <a:r>
              <a:rPr lang="uk-UA" sz="2000" b="1" dirty="0">
                <a:solidFill>
                  <a:schemeClr val="bg1"/>
                </a:solidFill>
              </a:rPr>
              <a:t>заповнюючи</a:t>
            </a:r>
            <a:r>
              <a:rPr lang="ru-RU" sz="2000" b="1" dirty="0">
                <a:solidFill>
                  <a:schemeClr val="bg1"/>
                </a:solidFill>
              </a:rPr>
              <a:t> пропуски.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B8B0EF3C-B0FE-4EF6-A215-62C3C38D103B}"/>
              </a:ext>
            </a:extLst>
          </p:cNvPr>
          <p:cNvSpPr/>
          <p:nvPr/>
        </p:nvSpPr>
        <p:spPr>
          <a:xfrm>
            <a:off x="4369301" y="1332998"/>
            <a:ext cx="7398630" cy="912975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Березень має 31 день.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2BE62146-65C7-46EA-98D1-6D044F23CF62}"/>
              </a:ext>
            </a:extLst>
          </p:cNvPr>
          <p:cNvSpPr/>
          <p:nvPr/>
        </p:nvSpPr>
        <p:spPr>
          <a:xfrm>
            <a:off x="4369301" y="2387070"/>
            <a:ext cx="7398630" cy="912975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4 тижні = 28 днів.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6C1F1927-B89F-49A2-82EE-30F930F60925}"/>
              </a:ext>
            </a:extLst>
          </p:cNvPr>
          <p:cNvSpPr/>
          <p:nvPr/>
        </p:nvSpPr>
        <p:spPr>
          <a:xfrm>
            <a:off x="4369301" y="3466946"/>
            <a:ext cx="7398630" cy="912975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 доби = 72 години</a:t>
            </a:r>
          </a:p>
        </p:txBody>
      </p:sp>
      <p:sp>
        <p:nvSpPr>
          <p:cNvPr id="20" name="Скругленный прямоугольник 23">
            <a:extLst>
              <a:ext uri="{FF2B5EF4-FFF2-40B4-BE49-F238E27FC236}">
                <a16:creationId xmlns:a16="http://schemas.microsoft.com/office/drawing/2014/main" id="{D03F1D03-B5A8-484D-8100-6B9A19344EEA}"/>
              </a:ext>
            </a:extLst>
          </p:cNvPr>
          <p:cNvSpPr/>
          <p:nvPr/>
        </p:nvSpPr>
        <p:spPr>
          <a:xfrm>
            <a:off x="8688537" y="1436150"/>
            <a:ext cx="592874" cy="70666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23" name="Скругленный прямоугольник 23">
            <a:extLst>
              <a:ext uri="{FF2B5EF4-FFF2-40B4-BE49-F238E27FC236}">
                <a16:creationId xmlns:a16="http://schemas.microsoft.com/office/drawing/2014/main" id="{1FEBFD15-013E-40C0-BFDC-6977F7B8FDDA}"/>
              </a:ext>
            </a:extLst>
          </p:cNvPr>
          <p:cNvSpPr/>
          <p:nvPr/>
        </p:nvSpPr>
        <p:spPr>
          <a:xfrm>
            <a:off x="8195867" y="2483494"/>
            <a:ext cx="640020" cy="720125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Скругленный прямоугольник 24">
                <a:extLst>
                  <a:ext uri="{FF2B5EF4-FFF2-40B4-BE49-F238E27FC236}">
                    <a16:creationId xmlns:a16="http://schemas.microsoft.com/office/drawing/2014/main" id="{A126C731-FEB6-4011-8144-1E07EF4B305F}"/>
                  </a:ext>
                </a:extLst>
              </p:cNvPr>
              <p:cNvSpPr/>
              <p:nvPr/>
            </p:nvSpPr>
            <p:spPr>
              <a:xfrm>
                <a:off x="4369301" y="4576291"/>
                <a:ext cx="7398630" cy="912975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uk-UA" sz="4000" b="1" i="1" smtClean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000" b="1" dirty="0">
                    <a:ln>
                      <a:solidFill>
                        <a:sysClr val="windowText" lastClr="000000"/>
                      </a:solidFill>
                    </a:ln>
                  </a:rPr>
                  <a:t> доби = 8 годин. </a:t>
                </a:r>
              </a:p>
            </p:txBody>
          </p:sp>
        </mc:Choice>
        <mc:Fallback xmlns="">
          <p:sp>
            <p:nvSpPr>
              <p:cNvPr id="25" name="Скругленный прямоугольник 24">
                <a:extLst>
                  <a:ext uri="{FF2B5EF4-FFF2-40B4-BE49-F238E27FC236}">
                    <a16:creationId xmlns:a16="http://schemas.microsoft.com/office/drawing/2014/main" id="{A126C731-FEB6-4011-8144-1E07EF4B3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01" y="4576291"/>
                <a:ext cx="7398630" cy="9129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Скругленный прямоугольник 24">
                <a:extLst>
                  <a:ext uri="{FF2B5EF4-FFF2-40B4-BE49-F238E27FC236}">
                    <a16:creationId xmlns:a16="http://schemas.microsoft.com/office/drawing/2014/main" id="{64DC6F3B-5376-47BA-BE8E-9D733B3863D9}"/>
                  </a:ext>
                </a:extLst>
              </p:cNvPr>
              <p:cNvSpPr/>
              <p:nvPr/>
            </p:nvSpPr>
            <p:spPr>
              <a:xfrm>
                <a:off x="4369301" y="5713125"/>
                <a:ext cx="7398630" cy="912975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uk-UA" sz="4000" b="1" i="1" smtClean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4000" b="1" dirty="0">
                    <a:ln>
                      <a:solidFill>
                        <a:sysClr val="windowText" lastClr="000000"/>
                      </a:solidFill>
                    </a:ln>
                  </a:rPr>
                  <a:t> год = 12 хвилин. </a:t>
                </a:r>
              </a:p>
            </p:txBody>
          </p:sp>
        </mc:Choice>
        <mc:Fallback xmlns="">
          <p:sp>
            <p:nvSpPr>
              <p:cNvPr id="26" name="Скругленный прямоугольник 24">
                <a:extLst>
                  <a:ext uri="{FF2B5EF4-FFF2-40B4-BE49-F238E27FC236}">
                    <a16:creationId xmlns:a16="http://schemas.microsoft.com/office/drawing/2014/main" id="{64DC6F3B-5376-47BA-BE8E-9D733B386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01" y="5713125"/>
                <a:ext cx="7398630" cy="9129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Скругленный прямоугольник 23">
            <a:extLst>
              <a:ext uri="{FF2B5EF4-FFF2-40B4-BE49-F238E27FC236}">
                <a16:creationId xmlns:a16="http://schemas.microsoft.com/office/drawing/2014/main" id="{D93DBCAD-E693-4381-A202-0B81BA7D5030}"/>
              </a:ext>
            </a:extLst>
          </p:cNvPr>
          <p:cNvSpPr/>
          <p:nvPr/>
        </p:nvSpPr>
        <p:spPr>
          <a:xfrm>
            <a:off x="7875857" y="3563370"/>
            <a:ext cx="640020" cy="720125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30" name="Скругленный прямоугольник 23">
            <a:extLst>
              <a:ext uri="{FF2B5EF4-FFF2-40B4-BE49-F238E27FC236}">
                <a16:creationId xmlns:a16="http://schemas.microsoft.com/office/drawing/2014/main" id="{2500FD59-5871-4702-8F17-F40B7819513E}"/>
              </a:ext>
            </a:extLst>
          </p:cNvPr>
          <p:cNvSpPr/>
          <p:nvPr/>
        </p:nvSpPr>
        <p:spPr>
          <a:xfrm>
            <a:off x="8068616" y="4701726"/>
            <a:ext cx="447261" cy="68528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31" name="Скругленный прямоугольник 23">
            <a:extLst>
              <a:ext uri="{FF2B5EF4-FFF2-40B4-BE49-F238E27FC236}">
                <a16:creationId xmlns:a16="http://schemas.microsoft.com/office/drawing/2014/main" id="{67E3D2B2-DECB-4ED3-AEE8-D6B356C5B6F0}"/>
              </a:ext>
            </a:extLst>
          </p:cNvPr>
          <p:cNvSpPr/>
          <p:nvPr/>
        </p:nvSpPr>
        <p:spPr>
          <a:xfrm>
            <a:off x="7708297" y="5826970"/>
            <a:ext cx="570999" cy="68528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62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 b="16923"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6667"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b="16693"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957641" y="2400742"/>
            <a:ext cx="4604960" cy="2837830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576,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№577.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12748" y="1112610"/>
            <a:ext cx="111522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7030A0"/>
                </a:solidFill>
              </a:rPr>
              <a:t>Задача №576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Всього</a:t>
            </a:r>
            <a:r>
              <a:rPr lang="ru-RU" sz="3600" b="1" dirty="0">
                <a:solidFill>
                  <a:srgbClr val="0070C0"/>
                </a:solidFill>
              </a:rPr>
              <a:t> – 76 м</a:t>
            </a:r>
          </a:p>
          <a:p>
            <a:r>
              <a:rPr lang="ru-RU" sz="3600" b="1" dirty="0">
                <a:solidFill>
                  <a:srgbClr val="0070C0"/>
                </a:solidFill>
              </a:rPr>
              <a:t>Пошили – 8 с. по 3 м - ? м</a:t>
            </a:r>
          </a:p>
          <a:p>
            <a:r>
              <a:rPr lang="ru-RU" sz="3600" b="1" dirty="0">
                <a:solidFill>
                  <a:srgbClr val="0070C0"/>
                </a:solidFill>
              </a:rPr>
              <a:t>                    13 х. </a:t>
            </a:r>
            <a:r>
              <a:rPr lang="ru-RU" sz="3600" b="1" dirty="0">
                <a:solidFill>
                  <a:srgbClr val="FF0000"/>
                </a:solidFill>
              </a:rPr>
              <a:t>по ? м </a:t>
            </a:r>
            <a:r>
              <a:rPr lang="ru-RU" sz="3600" b="1" dirty="0">
                <a:solidFill>
                  <a:srgbClr val="0070C0"/>
                </a:solidFill>
              </a:rPr>
              <a:t>- ? м, </a:t>
            </a:r>
            <a:r>
              <a:rPr lang="ru-RU" sz="3600" b="1" dirty="0" err="1">
                <a:solidFill>
                  <a:srgbClr val="0070C0"/>
                </a:solidFill>
              </a:rPr>
              <a:t>решта</a:t>
            </a:r>
            <a:endParaRPr lang="ru-RU" sz="3600" b="1" dirty="0">
              <a:solidFill>
                <a:srgbClr val="0070C0"/>
              </a:solidFill>
            </a:endParaRPr>
          </a:p>
          <a:p>
            <a:endParaRPr lang="ru-RU" sz="3600" u="sng" dirty="0" smtClean="0">
              <a:solidFill>
                <a:srgbClr val="7030A0"/>
              </a:solidFill>
            </a:endParaRPr>
          </a:p>
          <a:p>
            <a:r>
              <a:rPr lang="ru-RU" sz="3600" u="sng" dirty="0" smtClean="0">
                <a:solidFill>
                  <a:srgbClr val="7030A0"/>
                </a:solidFill>
              </a:rPr>
              <a:t>План </a:t>
            </a:r>
            <a:r>
              <a:rPr lang="ru-RU" sz="3600" u="sng" dirty="0" err="1">
                <a:solidFill>
                  <a:srgbClr val="7030A0"/>
                </a:solidFill>
              </a:rPr>
              <a:t>розв’язку</a:t>
            </a:r>
            <a:endParaRPr lang="ru-RU" sz="3600" u="sng" dirty="0">
              <a:solidFill>
                <a:srgbClr val="7030A0"/>
              </a:solidFill>
            </a:endParaRPr>
          </a:p>
          <a:p>
            <a:r>
              <a:rPr lang="ru-RU" sz="3600" i="1" dirty="0">
                <a:solidFill>
                  <a:srgbClr val="7030A0"/>
                </a:solidFill>
              </a:rPr>
              <a:t>1) </a:t>
            </a:r>
            <a:r>
              <a:rPr lang="ru-RU" sz="3600" i="1" dirty="0" err="1">
                <a:solidFill>
                  <a:srgbClr val="7030A0"/>
                </a:solidFill>
              </a:rPr>
              <a:t>Скільки</a:t>
            </a:r>
            <a:r>
              <a:rPr lang="ru-RU" sz="3600" i="1" dirty="0">
                <a:solidFill>
                  <a:srgbClr val="7030A0"/>
                </a:solidFill>
              </a:rPr>
              <a:t> </a:t>
            </a:r>
            <a:r>
              <a:rPr lang="ru-RU" sz="3600" i="1" dirty="0" err="1">
                <a:solidFill>
                  <a:srgbClr val="7030A0"/>
                </a:solidFill>
              </a:rPr>
              <a:t>метрів</a:t>
            </a:r>
            <a:r>
              <a:rPr lang="ru-RU" sz="3600" i="1" dirty="0">
                <a:solidFill>
                  <a:srgbClr val="7030A0"/>
                </a:solidFill>
              </a:rPr>
              <a:t> </a:t>
            </a:r>
            <a:r>
              <a:rPr lang="ru-RU" sz="3600" i="1" dirty="0" err="1">
                <a:solidFill>
                  <a:srgbClr val="7030A0"/>
                </a:solidFill>
              </a:rPr>
              <a:t>тканини</a:t>
            </a:r>
            <a:r>
              <a:rPr lang="ru-RU" sz="3600" i="1" dirty="0">
                <a:solidFill>
                  <a:srgbClr val="7030A0"/>
                </a:solidFill>
              </a:rPr>
              <a:t> </a:t>
            </a:r>
            <a:r>
              <a:rPr lang="ru-RU" sz="3600" i="1" dirty="0" err="1">
                <a:solidFill>
                  <a:srgbClr val="7030A0"/>
                </a:solidFill>
              </a:rPr>
              <a:t>пішло</a:t>
            </a:r>
            <a:r>
              <a:rPr lang="ru-RU" sz="3600" i="1" dirty="0">
                <a:solidFill>
                  <a:srgbClr val="7030A0"/>
                </a:solidFill>
              </a:rPr>
              <a:t> на 8 </a:t>
            </a:r>
            <a:r>
              <a:rPr lang="ru-RU" sz="3600" i="1" dirty="0" err="1">
                <a:solidFill>
                  <a:srgbClr val="7030A0"/>
                </a:solidFill>
              </a:rPr>
              <a:t>суконь</a:t>
            </a:r>
            <a:r>
              <a:rPr lang="ru-RU" sz="3600" i="1" dirty="0">
                <a:solidFill>
                  <a:srgbClr val="7030A0"/>
                </a:solidFill>
              </a:rPr>
              <a:t>?</a:t>
            </a:r>
          </a:p>
          <a:p>
            <a:r>
              <a:rPr lang="ru-RU" sz="3600" i="1" dirty="0">
                <a:solidFill>
                  <a:srgbClr val="7030A0"/>
                </a:solidFill>
              </a:rPr>
              <a:t>2) </a:t>
            </a:r>
            <a:r>
              <a:rPr lang="ru-RU" sz="3600" i="1" dirty="0" err="1">
                <a:solidFill>
                  <a:srgbClr val="7030A0"/>
                </a:solidFill>
              </a:rPr>
              <a:t>Скільки</a:t>
            </a:r>
            <a:r>
              <a:rPr lang="ru-RU" sz="3600" i="1" dirty="0">
                <a:solidFill>
                  <a:srgbClr val="7030A0"/>
                </a:solidFill>
              </a:rPr>
              <a:t> </a:t>
            </a:r>
            <a:r>
              <a:rPr lang="ru-RU" sz="3600" i="1" dirty="0" err="1">
                <a:solidFill>
                  <a:srgbClr val="7030A0"/>
                </a:solidFill>
              </a:rPr>
              <a:t>метрів</a:t>
            </a:r>
            <a:r>
              <a:rPr lang="ru-RU" sz="3600" i="1" dirty="0">
                <a:solidFill>
                  <a:srgbClr val="7030A0"/>
                </a:solidFill>
              </a:rPr>
              <a:t> </a:t>
            </a:r>
            <a:r>
              <a:rPr lang="ru-RU" sz="3600" i="1" dirty="0" err="1">
                <a:solidFill>
                  <a:srgbClr val="7030A0"/>
                </a:solidFill>
              </a:rPr>
              <a:t>тканини</a:t>
            </a:r>
            <a:r>
              <a:rPr lang="ru-RU" sz="3600" i="1" dirty="0">
                <a:solidFill>
                  <a:srgbClr val="7030A0"/>
                </a:solidFill>
              </a:rPr>
              <a:t> </a:t>
            </a:r>
            <a:r>
              <a:rPr lang="ru-RU" sz="3600" i="1" dirty="0" err="1">
                <a:solidFill>
                  <a:srgbClr val="7030A0"/>
                </a:solidFill>
              </a:rPr>
              <a:t>пішло</a:t>
            </a:r>
            <a:r>
              <a:rPr lang="ru-RU" sz="3600" i="1" dirty="0">
                <a:solidFill>
                  <a:srgbClr val="7030A0"/>
                </a:solidFill>
              </a:rPr>
              <a:t> на 13 </a:t>
            </a:r>
            <a:r>
              <a:rPr lang="ru-RU" sz="3600" i="1" dirty="0" err="1">
                <a:solidFill>
                  <a:srgbClr val="7030A0"/>
                </a:solidFill>
              </a:rPr>
              <a:t>халатів</a:t>
            </a:r>
            <a:r>
              <a:rPr lang="ru-RU" sz="3600" i="1" dirty="0">
                <a:solidFill>
                  <a:srgbClr val="7030A0"/>
                </a:solidFill>
              </a:rPr>
              <a:t>?</a:t>
            </a:r>
          </a:p>
          <a:p>
            <a:r>
              <a:rPr lang="ru-RU" sz="3600" i="1" dirty="0">
                <a:solidFill>
                  <a:srgbClr val="7030A0"/>
                </a:solidFill>
              </a:rPr>
              <a:t>3) </a:t>
            </a:r>
            <a:r>
              <a:rPr lang="ru-RU" sz="3600" i="1" dirty="0" err="1">
                <a:solidFill>
                  <a:srgbClr val="7030A0"/>
                </a:solidFill>
              </a:rPr>
              <a:t>Скільки</a:t>
            </a:r>
            <a:r>
              <a:rPr lang="ru-RU" sz="3600" i="1" dirty="0">
                <a:solidFill>
                  <a:srgbClr val="7030A0"/>
                </a:solidFill>
              </a:rPr>
              <a:t> </a:t>
            </a:r>
            <a:r>
              <a:rPr lang="ru-RU" sz="3600" i="1" dirty="0" err="1">
                <a:solidFill>
                  <a:srgbClr val="7030A0"/>
                </a:solidFill>
              </a:rPr>
              <a:t>метрів</a:t>
            </a:r>
            <a:r>
              <a:rPr lang="ru-RU" sz="3600" i="1" dirty="0">
                <a:solidFill>
                  <a:srgbClr val="7030A0"/>
                </a:solidFill>
              </a:rPr>
              <a:t> </a:t>
            </a:r>
            <a:r>
              <a:rPr lang="ru-RU" sz="3600" i="1" dirty="0" err="1">
                <a:solidFill>
                  <a:srgbClr val="7030A0"/>
                </a:solidFill>
              </a:rPr>
              <a:t>тканини</a:t>
            </a:r>
            <a:r>
              <a:rPr lang="ru-RU" sz="3600" i="1" dirty="0">
                <a:solidFill>
                  <a:srgbClr val="7030A0"/>
                </a:solidFill>
              </a:rPr>
              <a:t> </a:t>
            </a:r>
            <a:r>
              <a:rPr lang="ru-RU" sz="3600" i="1" dirty="0" err="1">
                <a:solidFill>
                  <a:srgbClr val="7030A0"/>
                </a:solidFill>
              </a:rPr>
              <a:t>йде</a:t>
            </a:r>
            <a:r>
              <a:rPr lang="ru-RU" sz="3600" i="1" dirty="0">
                <a:solidFill>
                  <a:srgbClr val="7030A0"/>
                </a:solidFill>
              </a:rPr>
              <a:t> на 1 халат?</a:t>
            </a:r>
          </a:p>
        </p:txBody>
      </p:sp>
    </p:spTree>
    <p:extLst>
      <p:ext uri="{BB962C8B-B14F-4D97-AF65-F5344CB8AC3E}">
        <p14:creationId xmlns:p14="http://schemas.microsoft.com/office/powerpoint/2010/main" val="44382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0" name="Прямоугольник 4">
            <a:extLst>
              <a:ext uri="{FF2B5EF4-FFF2-40B4-BE49-F238E27FC236}">
                <a16:creationId xmlns:a16="http://schemas.microsoft.com/office/drawing/2014/main" id="{E7CB757E-B1A5-4465-AED4-20567B3384F8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F52D3B-6AC1-44F5-8B42-9927F4DE7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1BE064C-143F-4B37-B958-0E7E7A278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BCE965-C92D-4FEB-AAD9-150CA43FA0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6" r="44912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DFA73D-73FC-4AED-8ECB-9EE2E6675ADE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7F29409-EC93-4F58-9A1E-0FAAAF1C8E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8" r="34826"/>
          <a:stretch/>
        </p:blipFill>
        <p:spPr>
          <a:xfrm>
            <a:off x="4213352" y="2045595"/>
            <a:ext cx="36346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D0D7B9-2D62-4E14-9556-DCB668AA68AC}"/>
              </a:ext>
            </a:extLst>
          </p:cNvPr>
          <p:cNvSpPr txBox="1"/>
          <p:nvPr/>
        </p:nvSpPr>
        <p:spPr>
          <a:xfrm>
            <a:off x="6311530" y="210738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(м)  - на </a:t>
            </a:r>
            <a:r>
              <a:rPr lang="uk-UA" sz="3200" dirty="0" smtClean="0">
                <a:latin typeface="Monotype Corsiva" panose="03010101010201010101" pitchFamily="66" charset="0"/>
              </a:rPr>
              <a:t>підковдри.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53E-274C-44B6-A309-687ACACB11EE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0457188-8B89-4BE0-AAE9-85D0C82F7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4" r="65294"/>
          <a:stretch/>
        </p:blipFill>
        <p:spPr>
          <a:xfrm>
            <a:off x="5067371" y="2034824"/>
            <a:ext cx="464207" cy="6081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ECC84F-702B-4C8F-83F4-25CB8176A0F3}"/>
              </a:ext>
            </a:extLst>
          </p:cNvPr>
          <p:cNvSpPr txBox="1"/>
          <p:nvPr/>
        </p:nvSpPr>
        <p:spPr>
          <a:xfrm>
            <a:off x="5356965" y="204770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1F50CF0-9073-4592-BA72-10E893C593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2" r="73502"/>
          <a:stretch/>
        </p:blipFill>
        <p:spPr>
          <a:xfrm>
            <a:off x="4533494" y="2634638"/>
            <a:ext cx="363461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6D14274-07D6-49EC-96FD-94EC36B3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0" r="23874"/>
          <a:stretch/>
        </p:blipFill>
        <p:spPr>
          <a:xfrm>
            <a:off x="5744704" y="2036447"/>
            <a:ext cx="363461" cy="6081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A67CDC-4314-4D87-892B-53B2097A507F}"/>
              </a:ext>
            </a:extLst>
          </p:cNvPr>
          <p:cNvSpPr txBox="1"/>
          <p:nvPr/>
        </p:nvSpPr>
        <p:spPr>
          <a:xfrm>
            <a:off x="3814607" y="3840388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16 простирадл пошили.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F0DEBD9-9534-427D-9926-EA6197899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6" r="22822"/>
          <a:stretch/>
        </p:blipFill>
        <p:spPr>
          <a:xfrm>
            <a:off x="9328104" y="1435400"/>
            <a:ext cx="443631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C6CDBDCA-D4B5-4A8A-AE76-F6189505F5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r="80878"/>
          <a:stretch/>
        </p:blipFill>
        <p:spPr>
          <a:xfrm>
            <a:off x="4233319" y="2631295"/>
            <a:ext cx="363461" cy="6081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8D3D7324-FBD3-4AF6-91E0-123AE8A1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" r="87851"/>
          <a:stretch/>
        </p:blipFill>
        <p:spPr>
          <a:xfrm>
            <a:off x="9652514" y="1435400"/>
            <a:ext cx="443631" cy="6081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E5340FE-4BC1-4DE8-AAEA-AF11D771EA36}"/>
              </a:ext>
            </a:extLst>
          </p:cNvPr>
          <p:cNvSpPr txBox="1"/>
          <p:nvPr/>
        </p:nvSpPr>
        <p:spPr>
          <a:xfrm>
            <a:off x="4505585" y="204350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20D870-C904-4B59-9762-6BF6999BA2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r="80878"/>
          <a:stretch/>
        </p:blipFill>
        <p:spPr>
          <a:xfrm>
            <a:off x="4811961" y="2037101"/>
            <a:ext cx="363461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CEEC6F1-3A3E-42CA-B673-72A2ADC7E6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8" r="13100"/>
          <a:stretch/>
        </p:blipFill>
        <p:spPr>
          <a:xfrm>
            <a:off x="6011345" y="2033933"/>
            <a:ext cx="464207" cy="6081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B715F09-9983-4B0A-9E78-87C775977A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8" r="34826"/>
          <a:stretch/>
        </p:blipFill>
        <p:spPr>
          <a:xfrm>
            <a:off x="4809906" y="2639111"/>
            <a:ext cx="363461" cy="60810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F212B73-0EC1-4FFB-BA1D-9E3F3B0B4785}"/>
              </a:ext>
            </a:extLst>
          </p:cNvPr>
          <p:cNvSpPr txBox="1"/>
          <p:nvPr/>
        </p:nvSpPr>
        <p:spPr>
          <a:xfrm>
            <a:off x="4962450" y="272971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-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D98F07CC-1AC4-4009-9002-48A19B073D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0" r="23874"/>
          <a:stretch/>
        </p:blipFill>
        <p:spPr>
          <a:xfrm>
            <a:off x="5446285" y="2641374"/>
            <a:ext cx="363461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4B630F9-9A85-4E82-ABCF-1F91616824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8" r="13100"/>
          <a:stretch/>
        </p:blipFill>
        <p:spPr>
          <a:xfrm>
            <a:off x="5712926" y="2638860"/>
            <a:ext cx="464207" cy="608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54398EC-C981-4CCA-845B-F458F518F302}"/>
              </a:ext>
            </a:extLst>
          </p:cNvPr>
          <p:cNvSpPr txBox="1"/>
          <p:nvPr/>
        </p:nvSpPr>
        <p:spPr>
          <a:xfrm>
            <a:off x="5944143" y="266440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F5BDA32-80AE-449D-865C-5D28CD494F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8" r="13100"/>
          <a:stretch/>
        </p:blipFill>
        <p:spPr>
          <a:xfrm>
            <a:off x="6606334" y="2638860"/>
            <a:ext cx="464207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8B03E586-A32C-4408-8A4B-3369325850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1" r="53437"/>
          <a:stretch/>
        </p:blipFill>
        <p:spPr>
          <a:xfrm>
            <a:off x="6307915" y="2638860"/>
            <a:ext cx="464207" cy="6081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713FA0B-5E19-42F1-BB42-33DB877444EF}"/>
              </a:ext>
            </a:extLst>
          </p:cNvPr>
          <p:cNvSpPr txBox="1"/>
          <p:nvPr/>
        </p:nvSpPr>
        <p:spPr>
          <a:xfrm>
            <a:off x="6896253" y="2680959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(м)  - на </a:t>
            </a:r>
            <a:r>
              <a:rPr lang="uk-UA" sz="3200" dirty="0" smtClean="0">
                <a:latin typeface="Monotype Corsiva" panose="03010101010201010101" pitchFamily="66" charset="0"/>
              </a:rPr>
              <a:t>простирадла.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32D20B-49B1-422B-A912-38CB7C221F2F}"/>
              </a:ext>
            </a:extLst>
          </p:cNvPr>
          <p:cNvSpPr txBox="1"/>
          <p:nvPr/>
        </p:nvSpPr>
        <p:spPr>
          <a:xfrm>
            <a:off x="3798572" y="3250514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8B482911-2C91-4956-9031-995D4817BD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8" r="13100"/>
          <a:stretch/>
        </p:blipFill>
        <p:spPr>
          <a:xfrm>
            <a:off x="4508834" y="3242756"/>
            <a:ext cx="464207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5FB281F-BBF6-4E7B-B4D8-9A3EF72F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1" r="53437"/>
          <a:stretch/>
        </p:blipFill>
        <p:spPr>
          <a:xfrm>
            <a:off x="4210415" y="3242756"/>
            <a:ext cx="464207" cy="6081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EC1D39F-9D84-4834-BC4E-A63DF2AB7650}"/>
              </a:ext>
            </a:extLst>
          </p:cNvPr>
          <p:cNvSpPr txBox="1"/>
          <p:nvPr/>
        </p:nvSpPr>
        <p:spPr>
          <a:xfrm>
            <a:off x="4811822" y="320040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0E3EB06-B846-407A-86BF-131FA39B58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4" r="65294"/>
          <a:stretch/>
        </p:blipFill>
        <p:spPr>
          <a:xfrm>
            <a:off x="5048094" y="3227999"/>
            <a:ext cx="464207" cy="6081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029CD2B-59A6-41E7-AA85-6154192666CD}"/>
              </a:ext>
            </a:extLst>
          </p:cNvPr>
          <p:cNvSpPr txBox="1"/>
          <p:nvPr/>
        </p:nvSpPr>
        <p:spPr>
          <a:xfrm>
            <a:off x="5337688" y="324088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AEC6ED6-94BA-4732-9A86-13FD5438AB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r="80878"/>
          <a:stretch/>
        </p:blipFill>
        <p:spPr>
          <a:xfrm>
            <a:off x="5734078" y="3238850"/>
            <a:ext cx="36346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2E94AE70-5A5C-4A36-9637-0BE2F7B9DF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8" r="34826"/>
          <a:stretch/>
        </p:blipFill>
        <p:spPr>
          <a:xfrm>
            <a:off x="6031468" y="3244949"/>
            <a:ext cx="363461" cy="6081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F6089B4-EE4D-45DA-A626-C500C54FEC95}"/>
              </a:ext>
            </a:extLst>
          </p:cNvPr>
          <p:cNvSpPr txBox="1"/>
          <p:nvPr/>
        </p:nvSpPr>
        <p:spPr>
          <a:xfrm>
            <a:off x="6293179" y="3287594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(п.)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9866" t="24023" r="9819" b="40095"/>
          <a:stretch/>
        </p:blipFill>
        <p:spPr>
          <a:xfrm>
            <a:off x="168305" y="2107380"/>
            <a:ext cx="3620960" cy="12305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2430" y="4719645"/>
            <a:ext cx="71723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solidFill>
                  <a:srgbClr val="7030A0"/>
                </a:solidFill>
              </a:rPr>
              <a:t>План </a:t>
            </a:r>
            <a:r>
              <a:rPr lang="ru-RU" sz="2400" u="sng" dirty="0" err="1">
                <a:solidFill>
                  <a:srgbClr val="7030A0"/>
                </a:solidFill>
              </a:rPr>
              <a:t>розв’язку</a:t>
            </a:r>
            <a:endParaRPr lang="ru-RU" sz="2400" u="sng" dirty="0">
              <a:solidFill>
                <a:srgbClr val="7030A0"/>
              </a:solidFill>
            </a:endParaRPr>
          </a:p>
          <a:p>
            <a:r>
              <a:rPr lang="ru-RU" sz="2400" dirty="0">
                <a:solidFill>
                  <a:srgbClr val="7030A0"/>
                </a:solidFill>
              </a:rPr>
              <a:t>1) </a:t>
            </a:r>
            <a:r>
              <a:rPr lang="ru-RU" sz="2400" dirty="0" err="1">
                <a:solidFill>
                  <a:srgbClr val="7030A0"/>
                </a:solidFill>
              </a:rPr>
              <a:t>Скільки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 err="1">
                <a:solidFill>
                  <a:srgbClr val="7030A0"/>
                </a:solidFill>
              </a:rPr>
              <a:t>метрів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 err="1">
                <a:solidFill>
                  <a:srgbClr val="7030A0"/>
                </a:solidFill>
              </a:rPr>
              <a:t>тканини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 err="1">
                <a:solidFill>
                  <a:srgbClr val="7030A0"/>
                </a:solidFill>
              </a:rPr>
              <a:t>витратили</a:t>
            </a:r>
            <a:r>
              <a:rPr lang="ru-RU" sz="2400" dirty="0">
                <a:solidFill>
                  <a:srgbClr val="7030A0"/>
                </a:solidFill>
              </a:rPr>
              <a:t> на 13 </a:t>
            </a:r>
            <a:r>
              <a:rPr lang="ru-RU" sz="2400" dirty="0" err="1">
                <a:solidFill>
                  <a:srgbClr val="7030A0"/>
                </a:solidFill>
              </a:rPr>
              <a:t>підковдр</a:t>
            </a:r>
            <a:r>
              <a:rPr lang="ru-RU" sz="2400" dirty="0">
                <a:solidFill>
                  <a:srgbClr val="7030A0"/>
                </a:solidFill>
              </a:rPr>
              <a:t>?</a:t>
            </a:r>
          </a:p>
          <a:p>
            <a:r>
              <a:rPr lang="ru-RU" sz="2400" dirty="0">
                <a:solidFill>
                  <a:srgbClr val="7030A0"/>
                </a:solidFill>
              </a:rPr>
              <a:t>2) </a:t>
            </a:r>
            <a:r>
              <a:rPr lang="ru-RU" sz="2400" dirty="0" err="1">
                <a:solidFill>
                  <a:srgbClr val="7030A0"/>
                </a:solidFill>
              </a:rPr>
              <a:t>Скільки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 err="1">
                <a:solidFill>
                  <a:srgbClr val="7030A0"/>
                </a:solidFill>
              </a:rPr>
              <a:t>метрів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 err="1">
                <a:solidFill>
                  <a:srgbClr val="7030A0"/>
                </a:solidFill>
              </a:rPr>
              <a:t>тканини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 err="1">
                <a:solidFill>
                  <a:srgbClr val="7030A0"/>
                </a:solidFill>
              </a:rPr>
              <a:t>витратили</a:t>
            </a:r>
            <a:r>
              <a:rPr lang="ru-RU" sz="2400" dirty="0">
                <a:solidFill>
                  <a:srgbClr val="7030A0"/>
                </a:solidFill>
              </a:rPr>
              <a:t> на </a:t>
            </a:r>
            <a:r>
              <a:rPr lang="ru-RU" sz="2400" dirty="0" err="1">
                <a:solidFill>
                  <a:srgbClr val="7030A0"/>
                </a:solidFill>
              </a:rPr>
              <a:t>простирадла</a:t>
            </a:r>
            <a:r>
              <a:rPr lang="ru-RU" sz="2400" dirty="0">
                <a:solidFill>
                  <a:srgbClr val="7030A0"/>
                </a:solidFill>
              </a:rPr>
              <a:t>?</a:t>
            </a:r>
          </a:p>
          <a:p>
            <a:r>
              <a:rPr lang="ru-RU" sz="2400" dirty="0">
                <a:solidFill>
                  <a:srgbClr val="7030A0"/>
                </a:solidFill>
              </a:rPr>
              <a:t>3) </a:t>
            </a:r>
            <a:r>
              <a:rPr lang="ru-RU" sz="2400" dirty="0" err="1">
                <a:solidFill>
                  <a:srgbClr val="7030A0"/>
                </a:solidFill>
              </a:rPr>
              <a:t>Скільки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 err="1">
                <a:solidFill>
                  <a:srgbClr val="7030A0"/>
                </a:solidFill>
              </a:rPr>
              <a:t>простирадл</a:t>
            </a:r>
            <a:r>
              <a:rPr lang="ru-RU" sz="2400" dirty="0">
                <a:solidFill>
                  <a:srgbClr val="7030A0"/>
                </a:solidFill>
              </a:rPr>
              <a:t> пошили?</a:t>
            </a:r>
          </a:p>
        </p:txBody>
      </p:sp>
    </p:spTree>
    <p:extLst>
      <p:ext uri="{BB962C8B-B14F-4D97-AF65-F5344CB8AC3E}">
        <p14:creationId xmlns:p14="http://schemas.microsoft.com/office/powerpoint/2010/main" val="50533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6" grpId="0"/>
      <p:bldP spid="39" grpId="0"/>
      <p:bldP spid="44" grpId="0"/>
      <p:bldP spid="49" grpId="0"/>
      <p:bldP spid="52" grpId="0"/>
      <p:bldP spid="55" grpId="0"/>
      <p:bldP spid="56" grpId="0"/>
      <p:bldP spid="59" grpId="0"/>
      <p:bldP spid="61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316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7247" y="-730873"/>
            <a:ext cx="578402" cy="72159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9961" y="-721575"/>
            <a:ext cx="57840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A8A6FE-DF08-4580-9CCB-4F6290D85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74" y="1094126"/>
            <a:ext cx="2507077" cy="5545211"/>
          </a:xfrm>
          <a:prstGeom prst="rect">
            <a:avLst/>
          </a:prstGeom>
        </p:spPr>
      </p:pic>
      <p:sp>
        <p:nvSpPr>
          <p:cNvPr id="7" name="Ромб 6">
            <a:extLst>
              <a:ext uri="{FF2B5EF4-FFF2-40B4-BE49-F238E27FC236}">
                <a16:creationId xmlns:a16="http://schemas.microsoft.com/office/drawing/2014/main" id="{43446BAF-1287-49AF-A193-6221942DD529}"/>
              </a:ext>
            </a:extLst>
          </p:cNvPr>
          <p:cNvSpPr/>
          <p:nvPr/>
        </p:nvSpPr>
        <p:spPr>
          <a:xfrm>
            <a:off x="3692002" y="2301927"/>
            <a:ext cx="3135606" cy="313560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7446D-C628-4746-A4F9-D0D80718E92F}"/>
              </a:ext>
            </a:extLst>
          </p:cNvPr>
          <p:cNvSpPr txBox="1"/>
          <p:nvPr/>
        </p:nvSpPr>
        <p:spPr>
          <a:xfrm>
            <a:off x="1989855" y="2935708"/>
            <a:ext cx="15816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1">
                    <a:lumMod val="50000"/>
                  </a:schemeClr>
                </a:solidFill>
              </a:rPr>
              <a:t>:4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01A68-C91F-4C1F-8B53-04017D17893A}"/>
              </a:ext>
            </a:extLst>
          </p:cNvPr>
          <p:cNvSpPr txBox="1"/>
          <p:nvPr/>
        </p:nvSpPr>
        <p:spPr>
          <a:xfrm>
            <a:off x="4649228" y="710376"/>
            <a:ext cx="15816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1">
                    <a:lumMod val="50000"/>
                  </a:schemeClr>
                </a:solidFill>
              </a:rPr>
              <a:t>:2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F5F6ED-FF9E-4F38-8FE7-33C96569CA61}"/>
              </a:ext>
            </a:extLst>
          </p:cNvPr>
          <p:cNvSpPr txBox="1"/>
          <p:nvPr/>
        </p:nvSpPr>
        <p:spPr>
          <a:xfrm>
            <a:off x="7031236" y="3091430"/>
            <a:ext cx="23115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1">
                    <a:lumMod val="50000"/>
                  </a:schemeClr>
                </a:solidFill>
              </a:rPr>
              <a:t>:20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E5E146-1680-4C91-B9FC-326C124F28CD}"/>
              </a:ext>
            </a:extLst>
          </p:cNvPr>
          <p:cNvSpPr txBox="1"/>
          <p:nvPr/>
        </p:nvSpPr>
        <p:spPr>
          <a:xfrm>
            <a:off x="4764850" y="5256638"/>
            <a:ext cx="26427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1">
                    <a:lumMod val="50000"/>
                  </a:schemeClr>
                </a:solidFill>
              </a:rPr>
              <a:t>:50</a:t>
            </a:r>
          </a:p>
        </p:txBody>
      </p:sp>
    </p:spTree>
    <p:extLst>
      <p:ext uri="{BB962C8B-B14F-4D97-AF65-F5344CB8AC3E}">
        <p14:creationId xmlns:p14="http://schemas.microsoft.com/office/powerpoint/2010/main" val="32652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316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7247" y="-730873"/>
            <a:ext cx="578402" cy="72159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9961" y="-721575"/>
            <a:ext cx="57840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sp>
        <p:nvSpPr>
          <p:cNvPr id="7" name="Ромб 6">
            <a:extLst>
              <a:ext uri="{FF2B5EF4-FFF2-40B4-BE49-F238E27FC236}">
                <a16:creationId xmlns:a16="http://schemas.microsoft.com/office/drawing/2014/main" id="{43446BAF-1287-49AF-A193-6221942DD529}"/>
              </a:ext>
            </a:extLst>
          </p:cNvPr>
          <p:cNvSpPr/>
          <p:nvPr/>
        </p:nvSpPr>
        <p:spPr>
          <a:xfrm>
            <a:off x="6544532" y="2301927"/>
            <a:ext cx="3135606" cy="313560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см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7446D-C628-4746-A4F9-D0D80718E92F}"/>
              </a:ext>
            </a:extLst>
          </p:cNvPr>
          <p:cNvSpPr txBox="1"/>
          <p:nvPr/>
        </p:nvSpPr>
        <p:spPr>
          <a:xfrm>
            <a:off x="4760843" y="2935708"/>
            <a:ext cx="16632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2">
                    <a:lumMod val="50000"/>
                  </a:schemeClr>
                </a:solidFill>
              </a:rPr>
              <a:t>:2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01A68-C91F-4C1F-8B53-04017D17893A}"/>
              </a:ext>
            </a:extLst>
          </p:cNvPr>
          <p:cNvSpPr txBox="1"/>
          <p:nvPr/>
        </p:nvSpPr>
        <p:spPr>
          <a:xfrm>
            <a:off x="6936246" y="620773"/>
            <a:ext cx="16632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2">
                    <a:lumMod val="50000"/>
                  </a:schemeClr>
                </a:solidFill>
              </a:rPr>
              <a:t>:4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F5F6ED-FF9E-4F38-8FE7-33C96569CA61}"/>
              </a:ext>
            </a:extLst>
          </p:cNvPr>
          <p:cNvSpPr txBox="1"/>
          <p:nvPr/>
        </p:nvSpPr>
        <p:spPr>
          <a:xfrm>
            <a:off x="9618098" y="2833013"/>
            <a:ext cx="22989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2">
                    <a:lumMod val="50000"/>
                  </a:schemeClr>
                </a:solidFill>
              </a:rPr>
              <a:t>:10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E5E146-1680-4C91-B9FC-326C124F28CD}"/>
              </a:ext>
            </a:extLst>
          </p:cNvPr>
          <p:cNvSpPr txBox="1"/>
          <p:nvPr/>
        </p:nvSpPr>
        <p:spPr>
          <a:xfrm>
            <a:off x="7047030" y="5147308"/>
            <a:ext cx="25710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2">
                    <a:lumMod val="50000"/>
                  </a:schemeClr>
                </a:solidFill>
              </a:rPr>
              <a:t>:20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288387-A0CB-496E-9A8A-C44DCC6FA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8" y="1388584"/>
            <a:ext cx="2941104" cy="5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3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316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7247" y="-730873"/>
            <a:ext cx="578402" cy="72159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9961" y="-721575"/>
            <a:ext cx="57840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A8A6FE-DF08-4580-9CCB-4F6290D85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74" y="1094126"/>
            <a:ext cx="2507077" cy="5545211"/>
          </a:xfrm>
          <a:prstGeom prst="rect">
            <a:avLst/>
          </a:prstGeom>
        </p:spPr>
      </p:pic>
      <p:sp>
        <p:nvSpPr>
          <p:cNvPr id="7" name="Ромб 6">
            <a:extLst>
              <a:ext uri="{FF2B5EF4-FFF2-40B4-BE49-F238E27FC236}">
                <a16:creationId xmlns:a16="http://schemas.microsoft.com/office/drawing/2014/main" id="{43446BAF-1287-49AF-A193-6221942DD529}"/>
              </a:ext>
            </a:extLst>
          </p:cNvPr>
          <p:cNvSpPr/>
          <p:nvPr/>
        </p:nvSpPr>
        <p:spPr>
          <a:xfrm>
            <a:off x="3692002" y="2301927"/>
            <a:ext cx="3135606" cy="313560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год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7446D-C628-4746-A4F9-D0D80718E92F}"/>
              </a:ext>
            </a:extLst>
          </p:cNvPr>
          <p:cNvSpPr txBox="1"/>
          <p:nvPr/>
        </p:nvSpPr>
        <p:spPr>
          <a:xfrm>
            <a:off x="1989855" y="2935708"/>
            <a:ext cx="15816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1">
                    <a:lumMod val="50000"/>
                  </a:schemeClr>
                </a:solidFill>
              </a:rPr>
              <a:t>:3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01A68-C91F-4C1F-8B53-04017D17893A}"/>
              </a:ext>
            </a:extLst>
          </p:cNvPr>
          <p:cNvSpPr txBox="1"/>
          <p:nvPr/>
        </p:nvSpPr>
        <p:spPr>
          <a:xfrm>
            <a:off x="4649228" y="710376"/>
            <a:ext cx="15816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1">
                    <a:lumMod val="50000"/>
                  </a:schemeClr>
                </a:solidFill>
              </a:rPr>
              <a:t>:4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F5F6ED-FF9E-4F38-8FE7-33C96569CA61}"/>
              </a:ext>
            </a:extLst>
          </p:cNvPr>
          <p:cNvSpPr txBox="1"/>
          <p:nvPr/>
        </p:nvSpPr>
        <p:spPr>
          <a:xfrm>
            <a:off x="7031236" y="3091430"/>
            <a:ext cx="23115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1">
                    <a:lumMod val="50000"/>
                  </a:schemeClr>
                </a:solidFill>
              </a:rPr>
              <a:t>:5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E5E146-1680-4C91-B9FC-326C124F28CD}"/>
              </a:ext>
            </a:extLst>
          </p:cNvPr>
          <p:cNvSpPr txBox="1"/>
          <p:nvPr/>
        </p:nvSpPr>
        <p:spPr>
          <a:xfrm>
            <a:off x="4764850" y="5256638"/>
            <a:ext cx="26427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1">
                    <a:lumMod val="50000"/>
                  </a:schemeClr>
                </a:solidFill>
              </a:rPr>
              <a:t>:12</a:t>
            </a:r>
          </a:p>
        </p:txBody>
      </p:sp>
    </p:spTree>
    <p:extLst>
      <p:ext uri="{BB962C8B-B14F-4D97-AF65-F5344CB8AC3E}">
        <p14:creationId xmlns:p14="http://schemas.microsoft.com/office/powerpoint/2010/main" val="41970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316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7247" y="-730873"/>
            <a:ext cx="578402" cy="72159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9961" y="-721575"/>
            <a:ext cx="57840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Ромб 6">
                <a:extLst>
                  <a:ext uri="{FF2B5EF4-FFF2-40B4-BE49-F238E27FC236}">
                    <a16:creationId xmlns:a16="http://schemas.microsoft.com/office/drawing/2014/main" id="{43446BAF-1287-49AF-A193-6221942DD529}"/>
                  </a:ext>
                </a:extLst>
              </p:cNvPr>
              <p:cNvSpPr/>
              <p:nvPr/>
            </p:nvSpPr>
            <p:spPr>
              <a:xfrm>
                <a:off x="6544532" y="2301927"/>
                <a:ext cx="3135606" cy="3135606"/>
              </a:xfrm>
              <a:prstGeom prst="diamon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5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5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5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uk-UA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Ромб 6">
                <a:extLst>
                  <a:ext uri="{FF2B5EF4-FFF2-40B4-BE49-F238E27FC236}">
                    <a16:creationId xmlns:a16="http://schemas.microsoft.com/office/drawing/2014/main" id="{43446BAF-1287-49AF-A193-6221942DD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532" y="2301927"/>
                <a:ext cx="3135606" cy="3135606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6D7446D-C628-4746-A4F9-D0D80718E92F}"/>
              </a:ext>
            </a:extLst>
          </p:cNvPr>
          <p:cNvSpPr txBox="1"/>
          <p:nvPr/>
        </p:nvSpPr>
        <p:spPr>
          <a:xfrm>
            <a:off x="4760843" y="2935708"/>
            <a:ext cx="16632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2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01A68-C91F-4C1F-8B53-04017D17893A}"/>
              </a:ext>
            </a:extLst>
          </p:cNvPr>
          <p:cNvSpPr txBox="1"/>
          <p:nvPr/>
        </p:nvSpPr>
        <p:spPr>
          <a:xfrm>
            <a:off x="6936246" y="620773"/>
            <a:ext cx="16632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2">
                    <a:lumMod val="50000"/>
                  </a:schemeClr>
                </a:solidFill>
              </a:rPr>
              <a:t>64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F5F6ED-FF9E-4F38-8FE7-33C96569CA61}"/>
              </a:ext>
            </a:extLst>
          </p:cNvPr>
          <p:cNvSpPr txBox="1"/>
          <p:nvPr/>
        </p:nvSpPr>
        <p:spPr>
          <a:xfrm>
            <a:off x="9618098" y="2833013"/>
            <a:ext cx="27461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2">
                    <a:lumMod val="50000"/>
                  </a:schemeClr>
                </a:solidFill>
              </a:rPr>
              <a:t>120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E5E146-1680-4C91-B9FC-326C124F28CD}"/>
              </a:ext>
            </a:extLst>
          </p:cNvPr>
          <p:cNvSpPr txBox="1"/>
          <p:nvPr/>
        </p:nvSpPr>
        <p:spPr>
          <a:xfrm>
            <a:off x="7047030" y="5147308"/>
            <a:ext cx="25710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b="1" dirty="0">
                <a:solidFill>
                  <a:schemeClr val="accent2">
                    <a:lumMod val="50000"/>
                  </a:schemeClr>
                </a:solidFill>
              </a:rPr>
              <a:t>400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288387-A0CB-496E-9A8A-C44DCC6FA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8" y="1388584"/>
            <a:ext cx="2941104" cy="5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AC6A0-AAB7-47FE-986E-ED811356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67" y="1181954"/>
            <a:ext cx="2901901" cy="1560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Скругленный прямоугольник 24">
                <a:extLst>
                  <a:ext uri="{FF2B5EF4-FFF2-40B4-BE49-F238E27FC236}">
                    <a16:creationId xmlns:a16="http://schemas.microsoft.com/office/drawing/2014/main" id="{B76C40C2-BF8C-435C-AE2A-62750E1323AD}"/>
                  </a:ext>
                </a:extLst>
              </p:cNvPr>
              <p:cNvSpPr/>
              <p:nvPr/>
            </p:nvSpPr>
            <p:spPr>
              <a:xfrm>
                <a:off x="279800" y="5358084"/>
                <a:ext cx="7949800" cy="1209759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3200" b="1" dirty="0">
                    <a:ln>
                      <a:solidFill>
                        <a:sysClr val="windowText" lastClr="000000"/>
                      </a:solidFill>
                    </a:ln>
                  </a:rPr>
                  <a:t>Запишіть результати знаходження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200" b="1" dirty="0">
                    <a:ln>
                      <a:solidFill>
                        <a:sysClr val="windowText" lastClr="000000"/>
                      </a:solidFill>
                    </a:ln>
                  </a:rPr>
                  <a:t> від чисел.</a:t>
                </a:r>
              </a:p>
            </p:txBody>
          </p:sp>
        </mc:Choice>
        <mc:Fallback xmlns="">
          <p:sp>
            <p:nvSpPr>
              <p:cNvPr id="35" name="Скругленный прямоугольник 24">
                <a:extLst>
                  <a:ext uri="{FF2B5EF4-FFF2-40B4-BE49-F238E27FC236}">
                    <a16:creationId xmlns:a16="http://schemas.microsoft.com/office/drawing/2014/main" id="{B76C40C2-BF8C-435C-AE2A-62750E132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0" y="5358084"/>
                <a:ext cx="7949800" cy="120975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3" r="67419" b="-431"/>
          <a:stretch/>
        </p:blipFill>
        <p:spPr>
          <a:xfrm>
            <a:off x="912260" y="3325404"/>
            <a:ext cx="406061" cy="8647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C4065-94CD-4C54-8FEC-BEFB0B13F29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531" t="31738" r="21475" b="15798"/>
          <a:stretch/>
        </p:blipFill>
        <p:spPr>
          <a:xfrm>
            <a:off x="8721560" y="4483348"/>
            <a:ext cx="2814249" cy="21858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4D745D7-F49D-4BA9-BD29-B883665D0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r="82421" b="-431"/>
          <a:stretch/>
        </p:blipFill>
        <p:spPr>
          <a:xfrm>
            <a:off x="1826660" y="3325404"/>
            <a:ext cx="406061" cy="8647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93BB658-D038-4246-8A10-7087B65C98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4" r="34818" b="-431"/>
          <a:stretch/>
        </p:blipFill>
        <p:spPr>
          <a:xfrm>
            <a:off x="2292037" y="3325404"/>
            <a:ext cx="406061" cy="86478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03B8A0F-2372-4CDC-AA01-38FDD42A19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3" r="67419" b="-431"/>
          <a:stretch/>
        </p:blipFill>
        <p:spPr>
          <a:xfrm>
            <a:off x="3151589" y="3325404"/>
            <a:ext cx="406061" cy="86478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05A2B2F-E426-4545-8E82-FE5C1B5A72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91050" b="-431"/>
          <a:stretch/>
        </p:blipFill>
        <p:spPr>
          <a:xfrm>
            <a:off x="3589944" y="3325404"/>
            <a:ext cx="406061" cy="864786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EA52175-0671-4F3F-B503-370F7B364A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r="82421" b="-431"/>
          <a:stretch/>
        </p:blipFill>
        <p:spPr>
          <a:xfrm>
            <a:off x="4466795" y="3325404"/>
            <a:ext cx="406061" cy="86478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1C5BC97-D4BE-48E8-A4F7-F6A4173C08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91050" b="-431"/>
          <a:stretch/>
        </p:blipFill>
        <p:spPr>
          <a:xfrm>
            <a:off x="4933429" y="3325404"/>
            <a:ext cx="406061" cy="86478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AD0134C-129D-4CE0-B6AD-70352A5327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91050" b="-431"/>
          <a:stretch/>
        </p:blipFill>
        <p:spPr>
          <a:xfrm>
            <a:off x="5349803" y="3325404"/>
            <a:ext cx="406061" cy="86478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2C3B5DF-F844-4DCE-AF04-355706E4F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3" r="67419" b="-431"/>
          <a:stretch/>
        </p:blipFill>
        <p:spPr>
          <a:xfrm>
            <a:off x="6233107" y="3346919"/>
            <a:ext cx="406061" cy="86478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720E37E-E2A5-43B0-99A3-48FBF203FF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r="82421" b="-431"/>
          <a:stretch/>
        </p:blipFill>
        <p:spPr>
          <a:xfrm>
            <a:off x="7147507" y="3346919"/>
            <a:ext cx="406061" cy="8647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9C54873F-1EAF-496B-B857-74488C729D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4" r="34818" b="-431"/>
          <a:stretch/>
        </p:blipFill>
        <p:spPr>
          <a:xfrm>
            <a:off x="7612884" y="3346919"/>
            <a:ext cx="406061" cy="86478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B31DE7A4-0450-48B3-A768-B760220EB8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3" r="67419" b="-431"/>
          <a:stretch/>
        </p:blipFill>
        <p:spPr>
          <a:xfrm>
            <a:off x="8472436" y="3346919"/>
            <a:ext cx="406061" cy="864786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CEA325AF-7E39-4D69-AB1F-AD4956FAEE3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91050" b="-431"/>
          <a:stretch/>
        </p:blipFill>
        <p:spPr>
          <a:xfrm>
            <a:off x="8910791" y="3346919"/>
            <a:ext cx="406061" cy="86478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C46EAB9D-92EB-4039-B346-C759DAA2D1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r="82421" b="-431"/>
          <a:stretch/>
        </p:blipFill>
        <p:spPr>
          <a:xfrm>
            <a:off x="9787642" y="3346919"/>
            <a:ext cx="406061" cy="864786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8CD8477-9488-470F-9AF5-F596A483F5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91050" b="-431"/>
          <a:stretch/>
        </p:blipFill>
        <p:spPr>
          <a:xfrm>
            <a:off x="10254276" y="3346919"/>
            <a:ext cx="406061" cy="864786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7F1A5BA9-ABDC-408B-971B-3AE09E07CE7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91050" b="-431"/>
          <a:stretch/>
        </p:blipFill>
        <p:spPr>
          <a:xfrm>
            <a:off x="10670650" y="3346919"/>
            <a:ext cx="406061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3106" y="1640683"/>
            <a:ext cx="11468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rgbClr val="FF0000"/>
                </a:solidFill>
              </a:rPr>
              <a:t>Правило:</a:t>
            </a:r>
          </a:p>
          <a:p>
            <a:r>
              <a:rPr lang="uk-UA" sz="3200" b="1" dirty="0">
                <a:solidFill>
                  <a:srgbClr val="0070C0"/>
                </a:solidFill>
              </a:rPr>
              <a:t>Щоб знайти число за величиною його частини, треба величину частини помножити на кількість частин у цілому.</a:t>
            </a:r>
          </a:p>
          <a:p>
            <a:r>
              <a:rPr lang="uk-UA" sz="3200" dirty="0">
                <a:solidFill>
                  <a:srgbClr val="7030A0"/>
                </a:solidFill>
              </a:rPr>
              <a:t>Наприклад,</a:t>
            </a:r>
            <a:r>
              <a:rPr lang="uk-UA" sz="3200" dirty="0"/>
              <a:t> </a:t>
            </a:r>
            <a:r>
              <a:rPr lang="uk-UA" sz="3200" dirty="0">
                <a:solidFill>
                  <a:srgbClr val="00B050"/>
                </a:solidFill>
              </a:rPr>
              <a:t>якщо 1/</a:t>
            </a:r>
            <a:r>
              <a:rPr lang="uk-UA" sz="3200" dirty="0">
                <a:solidFill>
                  <a:srgbClr val="FF66FF"/>
                </a:solidFill>
              </a:rPr>
              <a:t>5</a:t>
            </a:r>
            <a:r>
              <a:rPr lang="uk-UA" sz="3200" dirty="0">
                <a:solidFill>
                  <a:srgbClr val="00B050"/>
                </a:solidFill>
              </a:rPr>
              <a:t> смужки дорівнює </a:t>
            </a:r>
            <a:r>
              <a:rPr lang="uk-UA" sz="3200" dirty="0">
                <a:solidFill>
                  <a:srgbClr val="FF0000"/>
                </a:solidFill>
              </a:rPr>
              <a:t>20 см</a:t>
            </a:r>
            <a:r>
              <a:rPr lang="uk-UA" sz="3200" dirty="0">
                <a:solidFill>
                  <a:srgbClr val="00B050"/>
                </a:solidFill>
              </a:rPr>
              <a:t>, то яка довжина всієї смужки?</a:t>
            </a:r>
          </a:p>
          <a:p>
            <a:r>
              <a:rPr lang="uk-UA" sz="3200" dirty="0">
                <a:solidFill>
                  <a:srgbClr val="00B0F0"/>
                </a:solidFill>
              </a:rPr>
              <a:t>20 ∙ 5  = 100 (см)</a:t>
            </a:r>
          </a:p>
          <a:p>
            <a:r>
              <a:rPr lang="uk-UA" sz="3200" dirty="0">
                <a:solidFill>
                  <a:srgbClr val="7030A0"/>
                </a:solidFill>
              </a:rPr>
              <a:t>Наприклад, </a:t>
            </a:r>
            <a:r>
              <a:rPr lang="uk-UA" sz="3200" dirty="0">
                <a:solidFill>
                  <a:srgbClr val="00B050"/>
                </a:solidFill>
              </a:rPr>
              <a:t>якщо 1/</a:t>
            </a:r>
            <a:r>
              <a:rPr lang="uk-UA" sz="3200" dirty="0">
                <a:solidFill>
                  <a:srgbClr val="FF66FF"/>
                </a:solidFill>
              </a:rPr>
              <a:t>3</a:t>
            </a:r>
            <a:r>
              <a:rPr lang="uk-UA" sz="3200" dirty="0">
                <a:solidFill>
                  <a:srgbClr val="00B050"/>
                </a:solidFill>
              </a:rPr>
              <a:t> учнів класу, що становить </a:t>
            </a:r>
            <a:r>
              <a:rPr lang="uk-UA" sz="3200" dirty="0">
                <a:solidFill>
                  <a:srgbClr val="FF0000"/>
                </a:solidFill>
              </a:rPr>
              <a:t>7</a:t>
            </a:r>
            <a:r>
              <a:rPr lang="uk-UA" sz="3200" dirty="0">
                <a:solidFill>
                  <a:srgbClr val="00B050"/>
                </a:solidFill>
              </a:rPr>
              <a:t> чоловік, зробили щеплення, то скільки дітей в цьому класі?</a:t>
            </a:r>
          </a:p>
          <a:p>
            <a:r>
              <a:rPr lang="uk-UA" sz="3200" dirty="0">
                <a:solidFill>
                  <a:srgbClr val="00B0F0"/>
                </a:solidFill>
              </a:rPr>
              <a:t>7 ∙ 3 = 21 (д.)</a:t>
            </a:r>
          </a:p>
        </p:txBody>
      </p:sp>
    </p:spTree>
    <p:extLst>
      <p:ext uri="{BB962C8B-B14F-4D97-AF65-F5344CB8AC3E}">
        <p14:creationId xmlns:p14="http://schemas.microsoft.com/office/powerpoint/2010/main" val="413765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0DE1A3-FDAB-4245-B6ED-36BCFED183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" b="8758"/>
          <a:stretch/>
        </p:blipFill>
        <p:spPr>
          <a:xfrm>
            <a:off x="347233" y="4341313"/>
            <a:ext cx="2771670" cy="244832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30" name="Прямоугольник 4">
            <a:extLst>
              <a:ext uri="{FF2B5EF4-FFF2-40B4-BE49-F238E27FC236}">
                <a16:creationId xmlns:a16="http://schemas.microsoft.com/office/drawing/2014/main" id="{E7CB757E-B1A5-4465-AED4-20567B3384F8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31" name="Скругленный прямоугольник 41">
            <a:extLst>
              <a:ext uri="{FF2B5EF4-FFF2-40B4-BE49-F238E27FC236}">
                <a16:creationId xmlns:a16="http://schemas.microsoft.com/office/drawing/2014/main" id="{A020ADE2-CA8C-4343-A5B2-B249DC994B45}"/>
              </a:ext>
            </a:extLst>
          </p:cNvPr>
          <p:cNvSpPr/>
          <p:nvPr/>
        </p:nvSpPr>
        <p:spPr>
          <a:xfrm>
            <a:off x="1042587" y="1307314"/>
            <a:ext cx="10828047" cy="3102365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Всього -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 м тканини </a:t>
            </a:r>
            <a:endParaRPr lang="uk-UA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Пошили - 13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підковдр по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м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</a:t>
            </a:r>
            <a:r>
              <a:rPr lang="uk-U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простирадл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3 м - ? м, решта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8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38643</TotalTime>
  <Words>841</Words>
  <Application>Microsoft Office PowerPoint</Application>
  <PresentationFormat>Широкоэкранный</PresentationFormat>
  <Paragraphs>381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5757</cp:revision>
  <dcterms:created xsi:type="dcterms:W3CDTF">2018-01-05T16:38:53Z</dcterms:created>
  <dcterms:modified xsi:type="dcterms:W3CDTF">2022-04-19T08:15:45Z</dcterms:modified>
</cp:coreProperties>
</file>