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015" r:id="rId3"/>
    <p:sldId id="2029" r:id="rId4"/>
    <p:sldId id="2026" r:id="rId5"/>
    <p:sldId id="2035" r:id="rId6"/>
    <p:sldId id="267" r:id="rId7"/>
    <p:sldId id="2034" r:id="rId8"/>
    <p:sldId id="2033" r:id="rId9"/>
    <p:sldId id="2041" r:id="rId10"/>
    <p:sldId id="2042" r:id="rId11"/>
    <p:sldId id="2037" r:id="rId12"/>
    <p:sldId id="2040" r:id="rId13"/>
    <p:sldId id="2045" r:id="rId14"/>
    <p:sldId id="2032" r:id="rId15"/>
    <p:sldId id="2038" r:id="rId16"/>
    <p:sldId id="204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талий Савичев" initials="ВС" lastIdx="0" clrIdx="0">
    <p:extLst>
      <p:ext uri="{19B8F6BF-5375-455C-9EA6-DF929625EA0E}">
        <p15:presenceInfo xmlns="" xmlns:p15="http://schemas.microsoft.com/office/powerpoint/2012/main" userId="0b7174497e35e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B050"/>
    <a:srgbClr val="F628CF"/>
    <a:srgbClr val="FFFF00"/>
    <a:srgbClr val="295FFF"/>
    <a:srgbClr val="FF6600"/>
    <a:srgbClr val="FFB441"/>
    <a:srgbClr val="E8C4E5"/>
    <a:srgbClr val="1694E9"/>
    <a:srgbClr val="B96FA6"/>
    <a:srgbClr val="709E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4695" autoAdjust="0"/>
    <p:restoredTop sz="94340" autoAdjust="0"/>
  </p:normalViewPr>
  <p:slideViewPr>
    <p:cSldViewPr snapToGrid="0">
      <p:cViewPr varScale="1">
        <p:scale>
          <a:sx n="63" d="100"/>
          <a:sy n="63" d="100"/>
        </p:scale>
        <p:origin x="-138" y="-5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284BD7EA-9203-441D-B09D-5F298B954C30}"/>
    <pc:docChg chg="delSld">
      <pc:chgData name="Виктория Мешковая" userId="30cc52346335888d" providerId="LiveId" clId="{284BD7EA-9203-441D-B09D-5F298B954C30}" dt="2021-02-24T17:40:14.574" v="1" actId="2696"/>
      <pc:docMkLst>
        <pc:docMk/>
      </pc:docMkLst>
      <pc:sldChg chg="del">
        <pc:chgData name="Виктория Мешковая" userId="30cc52346335888d" providerId="LiveId" clId="{284BD7EA-9203-441D-B09D-5F298B954C30}" dt="2021-02-24T17:39:56.014" v="0" actId="2696"/>
        <pc:sldMkLst>
          <pc:docMk/>
          <pc:sldMk cId="1361635452" sldId="1241"/>
        </pc:sldMkLst>
      </pc:sldChg>
      <pc:sldChg chg="del">
        <pc:chgData name="Виктория Мешковая" userId="30cc52346335888d" providerId="LiveId" clId="{284BD7EA-9203-441D-B09D-5F298B954C30}" dt="2021-02-24T17:40:14.574" v="1" actId="2696"/>
        <pc:sldMkLst>
          <pc:docMk/>
          <pc:sldMk cId="617927253" sldId="1242"/>
        </pc:sldMkLst>
      </pc:sldChg>
    </pc:docChg>
  </pc:docChgLst>
  <pc:docChgLst>
    <pc:chgData name="Виктория Мешковая" userId="30cc52346335888d" providerId="LiveId" clId="{1A0FE604-2D76-440B-B129-317B7913D48C}"/>
    <pc:docChg chg="delSld">
      <pc:chgData name="Виктория Мешковая" userId="30cc52346335888d" providerId="LiveId" clId="{1A0FE604-2D76-440B-B129-317B7913D48C}" dt="2021-07-03T16:52:16.119" v="0" actId="47"/>
      <pc:docMkLst>
        <pc:docMk/>
      </pc:docMkLst>
      <pc:sldChg chg="del">
        <pc:chgData name="Виктория Мешковая" userId="30cc52346335888d" providerId="LiveId" clId="{1A0FE604-2D76-440B-B129-317B7913D48C}" dt="2021-07-03T16:52:16.119" v="0" actId="47"/>
        <pc:sldMkLst>
          <pc:docMk/>
          <pc:sldMk cId="1074175819" sldId="1654"/>
        </pc:sldMkLst>
      </pc:sldChg>
    </pc:docChg>
  </pc:docChgLst>
  <pc:docChgLst>
    <pc:chgData name="Виктория Мешковая" userId="30cc52346335888d" providerId="LiveId" clId="{566FE17F-8EE5-4A7E-9A6D-B829DD552EA6}"/>
    <pc:docChg chg="delSld modSld">
      <pc:chgData name="Виктория Мешковая" userId="30cc52346335888d" providerId="LiveId" clId="{566FE17F-8EE5-4A7E-9A6D-B829DD552EA6}" dt="2021-02-11T07:37:40.860" v="44" actId="20577"/>
      <pc:docMkLst>
        <pc:docMk/>
      </pc:docMkLst>
      <pc:sldChg chg="del">
        <pc:chgData name="Виктория Мешковая" userId="30cc52346335888d" providerId="LiveId" clId="{566FE17F-8EE5-4A7E-9A6D-B829DD552EA6}" dt="2021-02-11T07:37:07.768" v="1" actId="2696"/>
        <pc:sldMkLst>
          <pc:docMk/>
          <pc:sldMk cId="3870262881" sldId="606"/>
        </pc:sldMkLst>
      </pc:sldChg>
      <pc:sldChg chg="del">
        <pc:chgData name="Виктория Мешковая" userId="30cc52346335888d" providerId="LiveId" clId="{566FE17F-8EE5-4A7E-9A6D-B829DD552EA6}" dt="2021-02-11T07:35:57.127" v="0" actId="2696"/>
        <pc:sldMkLst>
          <pc:docMk/>
          <pc:sldMk cId="545416198" sldId="745"/>
        </pc:sldMkLst>
      </pc:sldChg>
      <pc:sldChg chg="addSp modSp mod">
        <pc:chgData name="Виктория Мешковая" userId="30cc52346335888d" providerId="LiveId" clId="{566FE17F-8EE5-4A7E-9A6D-B829DD552EA6}" dt="2021-02-11T07:37:40.860" v="44" actId="20577"/>
        <pc:sldMkLst>
          <pc:docMk/>
          <pc:sldMk cId="1361635452" sldId="1241"/>
        </pc:sldMkLst>
        <pc:spChg chg="add mod">
          <ac:chgData name="Виктория Мешковая" userId="30cc52346335888d" providerId="LiveId" clId="{566FE17F-8EE5-4A7E-9A6D-B829DD552EA6}" dt="2021-02-11T07:37:40.860" v="44" actId="20577"/>
          <ac:spMkLst>
            <pc:docMk/>
            <pc:sldMk cId="1361635452" sldId="1241"/>
            <ac:spMk id="4" creationId="{A652BCC7-1269-4513-9F6B-B56A85F10F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70300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685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9837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3520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564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0105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3690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8718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30067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02661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16353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470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58515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38492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04131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2456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539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1866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7451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597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7750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23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5788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676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621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5FEA2D27-3162-4589-A246-3F009B83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A8C102-C502-4A93-8A3A-DA1A0CF66F8A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64A31-F6FF-4C44-89A7-4073018163D3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№140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1D21E7D-C1D0-4889-B5FB-CD2358364B47}"/>
              </a:ext>
            </a:extLst>
          </p:cNvPr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Конкурс чтецов «Самая родная и любимая» 2019. Белгородский р-н, с  Беловское, ул Центральная, д 33 — описание, программа мероприятия, дата,  время. Адрес места проведения — Белгородский р-н, с Беловское, ул  Центральная, д 33. Афиш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168" y="3912647"/>
            <a:ext cx="4359739" cy="25330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D1CE0C-778A-4D2E-897D-59DFA5118BB5}"/>
              </a:ext>
            </a:extLst>
          </p:cNvPr>
          <p:cNvSpPr txBox="1"/>
          <p:nvPr/>
        </p:nvSpPr>
        <p:spPr>
          <a:xfrm>
            <a:off x="2907957" y="44633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uk-UA" sz="2400" b="1" dirty="0">
                <a:solidFill>
                  <a:prstClr val="white"/>
                </a:solidFill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14. Множення та </a:t>
            </a:r>
            <a:r>
              <a:rPr lang="ru-RU" sz="2400" b="1" dirty="0" err="1">
                <a:solidFill>
                  <a:prstClr val="white"/>
                </a:solidFill>
              </a:rPr>
              <a:t>двоцифрові</a:t>
            </a:r>
            <a:r>
              <a:rPr lang="ru-RU" sz="2400" b="1" dirty="0">
                <a:solidFill>
                  <a:prstClr val="white"/>
                </a:solidFill>
              </a:rPr>
              <a:t> і </a:t>
            </a:r>
            <a:r>
              <a:rPr lang="ru-RU" sz="2400" b="1" dirty="0" err="1">
                <a:solidFill>
                  <a:prstClr val="white"/>
                </a:solidFill>
              </a:rPr>
              <a:t>трицифрові</a:t>
            </a:r>
            <a:r>
              <a:rPr lang="ru-RU" sz="2400" b="1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04427" y="1660783"/>
            <a:ext cx="70293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Письмове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знаходження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числових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значень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добутків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виду 1578∙43 і 1578∙403.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Обчислення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виразів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Складання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задач за схемою.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Порівняння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складених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іменованих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чисел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виражених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одиницями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</a:rPr>
              <a:t>площі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28524986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Оригинал - Схема вышивки «Уточка в детскую» - Автор «rybka6» - Авторы -  Вышивка кресто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849" y="3946583"/>
            <a:ext cx="1871398" cy="22133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xmlns="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xmlns="" id="{E80936FB-A127-42E5-99EB-952630980067}"/>
              </a:ext>
            </a:extLst>
          </p:cNvPr>
          <p:cNvSpPr/>
          <p:nvPr/>
        </p:nvSpPr>
        <p:spPr>
          <a:xfrm>
            <a:off x="1359273" y="1456402"/>
            <a:ext cx="8212402" cy="4454520"/>
          </a:xfrm>
          <a:prstGeom prst="doubleWave">
            <a:avLst>
              <a:gd name="adj1" fmla="val 1545"/>
              <a:gd name="adj2" fmla="val -727"/>
            </a:avLst>
          </a:prstGeom>
          <a:solidFill>
            <a:srgbClr val="92D050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Брат із сестрою вийшли з дому до школи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о 7 год 40 хв. Вони рухалися зі швидкістю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50 м/хв і до школи повинні були прийти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о 8 год 30 хв. Пройшовши 1000 м, побачили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на озері каченя і 10 хв розглядали, як вони плавають. З якою швидкість вони повинні були іти, щоб встигнуть на урок?</a:t>
            </a:r>
          </a:p>
        </p:txBody>
      </p:sp>
    </p:spTree>
    <p:extLst>
      <p:ext uri="{BB962C8B-B14F-4D97-AF65-F5344CB8AC3E}">
        <p14:creationId xmlns="" xmlns:p14="http://schemas.microsoft.com/office/powerpoint/2010/main" val="35702514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Изображения Мальчик и девочка | Бесплатные векторы, стоковые фото и PSD">
            <a:extLst>
              <a:ext uri="{FF2B5EF4-FFF2-40B4-BE49-F238E27FC236}">
                <a16:creationId xmlns:a16="http://schemas.microsoft.com/office/drawing/2014/main" xmlns="" id="{89727FD6-92AB-4A94-AC2C-2504A135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00" y="4603915"/>
            <a:ext cx="1879530" cy="18851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xmlns="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Розв'язання: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2230247" y="1707129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2982234" y="1707129"/>
            <a:ext cx="4238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8г од 30 хв -7 год 40 хв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0DAEF92-6706-410D-B318-4BD48F6CCF1F}"/>
              </a:ext>
            </a:extLst>
          </p:cNvPr>
          <p:cNvSpPr txBox="1"/>
          <p:nvPr/>
        </p:nvSpPr>
        <p:spPr>
          <a:xfrm>
            <a:off x="5982251" y="1732736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=50(хв) час до школи;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2230246" y="2255956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2996487" y="224802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50·50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0DAEF92-6706-410D-B318-4BD48F6CCF1F}"/>
              </a:ext>
            </a:extLst>
          </p:cNvPr>
          <p:cNvSpPr txBox="1"/>
          <p:nvPr/>
        </p:nvSpPr>
        <p:spPr>
          <a:xfrm>
            <a:off x="4051158" y="2255956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=2500(м) відстань до школи;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2230246" y="2868598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2982234" y="2868598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2500-1000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0DAEF92-6706-410D-B318-4BD48F6CCF1F}"/>
              </a:ext>
            </a:extLst>
          </p:cNvPr>
          <p:cNvSpPr txBox="1"/>
          <p:nvPr/>
        </p:nvSpPr>
        <p:spPr>
          <a:xfrm>
            <a:off x="4911448" y="2857563"/>
            <a:ext cx="699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=1500(м) залишилось пройти після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зупинки; 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2259573" y="348124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3011561" y="348124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1000:50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0DAEF92-6706-410D-B318-4BD48F6CCF1F}"/>
              </a:ext>
            </a:extLst>
          </p:cNvPr>
          <p:cNvSpPr txBox="1"/>
          <p:nvPr/>
        </p:nvSpPr>
        <p:spPr>
          <a:xfrm>
            <a:off x="4443230" y="3481240"/>
            <a:ext cx="59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=20(хв) витратили до зупинки;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2259573" y="41331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3011561" y="41331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50-20-10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0DAEF92-6706-410D-B318-4BD48F6CCF1F}"/>
              </a:ext>
            </a:extLst>
          </p:cNvPr>
          <p:cNvSpPr txBox="1"/>
          <p:nvPr/>
        </p:nvSpPr>
        <p:spPr>
          <a:xfrm>
            <a:off x="4661233" y="4133134"/>
            <a:ext cx="6661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=20(хв) залишилось часу після зупинки;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2259573" y="5261431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2288900" y="4745776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3040888" y="4745776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1500:20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0DAEF92-6706-410D-B318-4BD48F6CCF1F}"/>
              </a:ext>
            </a:extLst>
          </p:cNvPr>
          <p:cNvSpPr txBox="1"/>
          <p:nvPr/>
        </p:nvSpPr>
        <p:spPr>
          <a:xfrm>
            <a:off x="4564728" y="4745776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=75(м/хв)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0DAEF92-6706-410D-B318-4BD48F6CCF1F}"/>
              </a:ext>
            </a:extLst>
          </p:cNvPr>
          <p:cNvSpPr txBox="1"/>
          <p:nvPr/>
        </p:nvSpPr>
        <p:spPr>
          <a:xfrm>
            <a:off x="3754118" y="5284859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діти повинні йти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зі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швидкістю 75 м/хв. </a:t>
            </a:r>
          </a:p>
        </p:txBody>
      </p:sp>
    </p:spTree>
    <p:extLst>
      <p:ext uri="{BB962C8B-B14F-4D97-AF65-F5344CB8AC3E}">
        <p14:creationId xmlns="" xmlns:p14="http://schemas.microsoft.com/office/powerpoint/2010/main" val="4967583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xmlns="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xmlns="" id="{E80936FB-A127-42E5-99EB-952630980067}"/>
                  </a:ext>
                </a:extLst>
              </p:cNvPr>
              <p:cNvSpPr/>
              <p:nvPr/>
            </p:nvSpPr>
            <p:spPr>
              <a:xfrm>
                <a:off x="1241015" y="1245745"/>
                <a:ext cx="10679786" cy="2200358"/>
              </a:xfrm>
              <a:prstGeom prst="round2DiagRect">
                <a:avLst>
                  <a:gd name="adj1" fmla="val 11352"/>
                  <a:gd name="adj2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200" b="1" spc="-150" dirty="0">
                    <a:solidFill>
                      <a:schemeClr val="tx1"/>
                    </a:solidFill>
                  </a:rPr>
                  <a:t>Довжина городу прямокутної форми 72 м, ширина у 2 рази менше. Картоплею засаджено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uk-UA" sz="32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uk-UA" sz="3200" b="1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uk-UA" sz="3200" b="1" spc="-150" dirty="0">
                    <a:solidFill>
                      <a:schemeClr val="tx1"/>
                    </a:solidFill>
                  </a:rPr>
                  <a:t>площі городу, решта площі - іншими овочами. Скільки квадратних метрів городу засаджено іншими овочами?</a:t>
                </a:r>
                <a:endParaRPr lang="aa-ET" sz="3200" b="1" spc="-1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015" y="1245745"/>
                <a:ext cx="10679786" cy="2200358"/>
              </a:xfrm>
              <a:prstGeom prst="round2DiagRect">
                <a:avLst>
                  <a:gd name="adj1" fmla="val 11352"/>
                  <a:gd name="adj2" fmla="val 50000"/>
                </a:avLst>
              </a:prstGeom>
              <a:blipFill>
                <a:blip r:embed="rId2"/>
                <a:stretch>
                  <a:fillRect t="-4396" b="-10165"/>
                </a:stretch>
              </a:blipFill>
              <a:ln w="19050">
                <a:solidFill>
                  <a:srgbClr val="00B050"/>
                </a:solidFill>
                <a:prstDash val="sysDot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72:2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0DAEF92-6706-410D-B318-4BD48F6CCF1F}"/>
              </a:ext>
            </a:extLst>
          </p:cNvPr>
          <p:cNvSpPr txBox="1"/>
          <p:nvPr/>
        </p:nvSpPr>
        <p:spPr>
          <a:xfrm>
            <a:off x="3122289" y="377953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=36(м) ширина;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72·36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0DAEF92-6706-410D-B318-4BD48F6CCF1F}"/>
              </a:ext>
            </a:extLst>
          </p:cNvPr>
          <p:cNvSpPr txBox="1"/>
          <p:nvPr/>
        </p:nvSpPr>
        <p:spPr>
          <a:xfrm>
            <a:off x="3467713" y="4340250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=2592(м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площа городу;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2592:4·3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0DAEF92-6706-410D-B318-4BD48F6CCF1F}"/>
              </a:ext>
            </a:extLst>
          </p:cNvPr>
          <p:cNvSpPr txBox="1"/>
          <p:nvPr/>
        </p:nvSpPr>
        <p:spPr>
          <a:xfrm>
            <a:off x="3931074" y="4943165"/>
            <a:ext cx="4701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=1944(м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з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картоплею;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1528664" y="608118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1557991" y="55655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2309979" y="55655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2592-1944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0DAEF92-6706-410D-B318-4BD48F6CCF1F}"/>
              </a:ext>
            </a:extLst>
          </p:cNvPr>
          <p:cNvSpPr txBox="1"/>
          <p:nvPr/>
        </p:nvSpPr>
        <p:spPr>
          <a:xfrm>
            <a:off x="4263354" y="5555807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=648(м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0DAEF92-6706-410D-B318-4BD48F6CCF1F}"/>
              </a:ext>
            </a:extLst>
          </p:cNvPr>
          <p:cNvSpPr txBox="1"/>
          <p:nvPr/>
        </p:nvSpPr>
        <p:spPr>
          <a:xfrm>
            <a:off x="3106024" y="6103979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648 м</a:t>
            </a:r>
            <a:r>
              <a:rPr lang="uk-UA" sz="2800" i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засаджено іншими овочами.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087" y="3697111"/>
            <a:ext cx="3348672" cy="29300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67216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100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№576, 577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с.100 №576, 577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xmlns="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xmlns="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45991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xmlns="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r>
              <a:rPr lang="en-US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Постав дужки, щоб рівності були правильними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7A054BE1-81D8-439D-80AF-C32A639A4C27}"/>
              </a:ext>
            </a:extLst>
          </p:cNvPr>
          <p:cNvSpPr/>
          <p:nvPr/>
        </p:nvSpPr>
        <p:spPr>
          <a:xfrm>
            <a:off x="4075635" y="1998750"/>
            <a:ext cx="743985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 – 14 : 2 + 5 = 47 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7A054BE1-81D8-439D-80AF-C32A639A4C27}"/>
              </a:ext>
            </a:extLst>
          </p:cNvPr>
          <p:cNvSpPr/>
          <p:nvPr/>
        </p:nvSpPr>
        <p:spPr>
          <a:xfrm>
            <a:off x="4073555" y="3756831"/>
            <a:ext cx="72314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 – 14 : 2 + 5 = 86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7A054BE1-81D8-439D-80AF-C32A639A4C27}"/>
              </a:ext>
            </a:extLst>
          </p:cNvPr>
          <p:cNvSpPr/>
          <p:nvPr/>
        </p:nvSpPr>
        <p:spPr>
          <a:xfrm>
            <a:off x="3839833" y="1998750"/>
            <a:ext cx="47160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dirty="0">
                <a:ln w="0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endParaRPr lang="ru-RU" sz="7200" cap="none" spc="0" dirty="0">
              <a:ln w="0">
                <a:solidFill>
                  <a:sysClr val="windowText" lastClr="000000"/>
                </a:solidFill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7A054BE1-81D8-439D-80AF-C32A639A4C27}"/>
              </a:ext>
            </a:extLst>
          </p:cNvPr>
          <p:cNvSpPr/>
          <p:nvPr/>
        </p:nvSpPr>
        <p:spPr>
          <a:xfrm>
            <a:off x="6800480" y="1998749"/>
            <a:ext cx="47160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dirty="0">
                <a:ln w="0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7200" cap="none" spc="0" dirty="0">
              <a:ln w="0">
                <a:solidFill>
                  <a:sysClr val="windowText" lastClr="000000"/>
                </a:solidFill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7A054BE1-81D8-439D-80AF-C32A639A4C27}"/>
              </a:ext>
            </a:extLst>
          </p:cNvPr>
          <p:cNvSpPr/>
          <p:nvPr/>
        </p:nvSpPr>
        <p:spPr>
          <a:xfrm>
            <a:off x="5715436" y="3756830"/>
            <a:ext cx="47160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dirty="0">
                <a:ln w="0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endParaRPr lang="ru-RU" sz="7200" cap="none" spc="0" dirty="0">
              <a:ln w="0">
                <a:solidFill>
                  <a:sysClr val="windowText" lastClr="000000"/>
                </a:solidFill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7A054BE1-81D8-439D-80AF-C32A639A4C27}"/>
              </a:ext>
            </a:extLst>
          </p:cNvPr>
          <p:cNvSpPr/>
          <p:nvPr/>
        </p:nvSpPr>
        <p:spPr>
          <a:xfrm>
            <a:off x="9181912" y="3756829"/>
            <a:ext cx="47160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dirty="0">
                <a:ln w="0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7200" cap="none" spc="0" dirty="0">
              <a:ln w="0">
                <a:solidFill>
                  <a:sysClr val="windowText" lastClr="000000"/>
                </a:solidFill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06" y="1336945"/>
            <a:ext cx="3179213" cy="31792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95910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xmlns="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Знайди найбільше та найменше значення х, щоб рівності були істинними</a:t>
            </a:r>
          </a:p>
        </p:txBody>
      </p:sp>
      <p:sp>
        <p:nvSpPr>
          <p:cNvPr id="8" name="Google Shape;168;p7">
            <a:extLst>
              <a:ext uri="{FF2B5EF4-FFF2-40B4-BE49-F238E27FC236}">
                <a16:creationId xmlns:a16="http://schemas.microsoft.com/office/drawing/2014/main" xmlns="" id="{5229D86F-D8D4-40F6-B70D-73F13D84E338}"/>
              </a:ext>
            </a:extLst>
          </p:cNvPr>
          <p:cNvSpPr/>
          <p:nvPr/>
        </p:nvSpPr>
        <p:spPr>
          <a:xfrm>
            <a:off x="1733068" y="1673735"/>
            <a:ext cx="4143433" cy="871675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240 &lt; </a:t>
            </a:r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35 · 10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Google Shape;168;p7">
            <a:extLst>
              <a:ext uri="{FF2B5EF4-FFF2-40B4-BE49-F238E27FC236}">
                <a16:creationId xmlns:a16="http://schemas.microsoft.com/office/drawing/2014/main" xmlns="" id="{035798EA-24D7-4518-B27B-A7859CED8FC1}"/>
              </a:ext>
            </a:extLst>
          </p:cNvPr>
          <p:cNvSpPr/>
          <p:nvPr/>
        </p:nvSpPr>
        <p:spPr>
          <a:xfrm>
            <a:off x="4216034" y="2746657"/>
            <a:ext cx="1660467" cy="87167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349</a:t>
            </a:r>
          </a:p>
        </p:txBody>
      </p:sp>
      <p:sp>
        <p:nvSpPr>
          <p:cNvPr id="13" name="Google Shape;168;p7">
            <a:extLst>
              <a:ext uri="{FF2B5EF4-FFF2-40B4-BE49-F238E27FC236}">
                <a16:creationId xmlns:a16="http://schemas.microsoft.com/office/drawing/2014/main" xmlns="" id="{035798EA-24D7-4518-B27B-A7859CED8FC1}"/>
              </a:ext>
            </a:extLst>
          </p:cNvPr>
          <p:cNvSpPr/>
          <p:nvPr/>
        </p:nvSpPr>
        <p:spPr>
          <a:xfrm>
            <a:off x="1733068" y="2746657"/>
            <a:ext cx="1660467" cy="87167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241</a:t>
            </a:r>
          </a:p>
        </p:txBody>
      </p:sp>
      <p:sp>
        <p:nvSpPr>
          <p:cNvPr id="14" name="Google Shape;168;p7">
            <a:extLst>
              <a:ext uri="{FF2B5EF4-FFF2-40B4-BE49-F238E27FC236}">
                <a16:creationId xmlns:a16="http://schemas.microsoft.com/office/drawing/2014/main" xmlns="" id="{5229D86F-D8D4-40F6-B70D-73F13D84E338}"/>
              </a:ext>
            </a:extLst>
          </p:cNvPr>
          <p:cNvSpPr/>
          <p:nvPr/>
        </p:nvSpPr>
        <p:spPr>
          <a:xfrm>
            <a:off x="6013715" y="3673170"/>
            <a:ext cx="4143433" cy="871675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560 : 70 &lt; </a:t>
            </a:r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240 – 70</a:t>
            </a:r>
            <a:endParaRPr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Google Shape;168;p7">
            <a:extLst>
              <a:ext uri="{FF2B5EF4-FFF2-40B4-BE49-F238E27FC236}">
                <a16:creationId xmlns:a16="http://schemas.microsoft.com/office/drawing/2014/main" xmlns="" id="{035798EA-24D7-4518-B27B-A7859CED8FC1}"/>
              </a:ext>
            </a:extLst>
          </p:cNvPr>
          <p:cNvSpPr/>
          <p:nvPr/>
        </p:nvSpPr>
        <p:spPr>
          <a:xfrm>
            <a:off x="8496681" y="4719129"/>
            <a:ext cx="1660467" cy="87167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169</a:t>
            </a:r>
          </a:p>
        </p:txBody>
      </p:sp>
      <p:sp>
        <p:nvSpPr>
          <p:cNvPr id="18" name="Google Shape;168;p7">
            <a:extLst>
              <a:ext uri="{FF2B5EF4-FFF2-40B4-BE49-F238E27FC236}">
                <a16:creationId xmlns:a16="http://schemas.microsoft.com/office/drawing/2014/main" xmlns="" id="{035798EA-24D7-4518-B27B-A7859CED8FC1}"/>
              </a:ext>
            </a:extLst>
          </p:cNvPr>
          <p:cNvSpPr/>
          <p:nvPr/>
        </p:nvSpPr>
        <p:spPr>
          <a:xfrm>
            <a:off x="6013715" y="4719129"/>
            <a:ext cx="1660467" cy="87167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19050" cap="flat" cmpd="sng">
            <a:solidFill>
              <a:srgbClr val="2F3242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9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73" y="795730"/>
            <a:ext cx="2806292" cy="28062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29DD9F4-EC24-45EE-B97F-A6A7AED49956}"/>
              </a:ext>
            </a:extLst>
          </p:cNvPr>
          <p:cNvSpPr txBox="1"/>
          <p:nvPr/>
        </p:nvSpPr>
        <p:spPr>
          <a:xfrm>
            <a:off x="1609500" y="6053123"/>
            <a:ext cx="6692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/>
              <a:t>Придумайте істинні нерівності.</a:t>
            </a:r>
            <a:endParaRPr lang="x-none" sz="3200" b="1" dirty="0"/>
          </a:p>
        </p:txBody>
      </p:sp>
    </p:spTree>
    <p:extLst>
      <p:ext uri="{BB962C8B-B14F-4D97-AF65-F5344CB8AC3E}">
        <p14:creationId xmlns="" xmlns:p14="http://schemas.microsoft.com/office/powerpoint/2010/main" val="49791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xmlns="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xmlns="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1700569" y="3471945"/>
            <a:ext cx="521963" cy="651182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xmlns="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1228247" y="3471945"/>
            <a:ext cx="517446" cy="645546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xmlns="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820168" y="3471945"/>
            <a:ext cx="521963" cy="651182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xmlns="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2091215" y="3462263"/>
            <a:ext cx="532966" cy="664909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xmlns="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934151" y="3462263"/>
            <a:ext cx="521963" cy="651182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xmlns="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3461829" y="3462263"/>
            <a:ext cx="517446" cy="645546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xmlns="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053750" y="3462263"/>
            <a:ext cx="521963" cy="651182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xmlns="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324797" y="3452581"/>
            <a:ext cx="532966" cy="664909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xmlns="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6161226" y="3476054"/>
            <a:ext cx="521963" cy="651182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xmlns="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88904" y="3476054"/>
            <a:ext cx="517446" cy="645546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xmlns="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5280825" y="3476054"/>
            <a:ext cx="521963" cy="651182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xmlns="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6551872" y="3466372"/>
            <a:ext cx="532966" cy="664909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xmlns="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8377298" y="3456627"/>
            <a:ext cx="521963" cy="651182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xmlns="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7904976" y="3456627"/>
            <a:ext cx="517446" cy="645546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xmlns="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7496897" y="3456627"/>
            <a:ext cx="521963" cy="651182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xmlns="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8767944" y="3446945"/>
            <a:ext cx="532966" cy="664909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xmlns="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10590258" y="3480099"/>
            <a:ext cx="521963" cy="651182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xmlns="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10117936" y="3480099"/>
            <a:ext cx="517446" cy="645546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xmlns="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9709857" y="3480099"/>
            <a:ext cx="521963" cy="651182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xmlns="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10980904" y="3470417"/>
            <a:ext cx="532966" cy="6649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24712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xmlns="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99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1569"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803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xmlns="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xmlns="" id="{E1FAD56A-84D7-4E72-AB3F-54831E762F78}"/>
              </a:ext>
            </a:extLst>
          </p:cNvPr>
          <p:cNvSpPr/>
          <p:nvPr/>
        </p:nvSpPr>
        <p:spPr>
          <a:xfrm>
            <a:off x="1373295" y="1548193"/>
            <a:ext cx="3107021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98 + 67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xmlns="" id="{05054BBF-F980-4AFD-A344-ED59788A4036}"/>
              </a:ext>
            </a:extLst>
          </p:cNvPr>
          <p:cNvSpPr/>
          <p:nvPr/>
        </p:nvSpPr>
        <p:spPr>
          <a:xfrm>
            <a:off x="4436227" y="1548193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165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xmlns="" id="{E1FAD56A-84D7-4E72-AB3F-54831E762F78}"/>
              </a:ext>
            </a:extLst>
          </p:cNvPr>
          <p:cNvSpPr/>
          <p:nvPr/>
        </p:nvSpPr>
        <p:spPr>
          <a:xfrm>
            <a:off x="1373295" y="2259713"/>
            <a:ext cx="3107021" cy="66903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0 : 60 · 5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7">
            <a:extLst>
              <a:ext uri="{FF2B5EF4-FFF2-40B4-BE49-F238E27FC236}">
                <a16:creationId xmlns:a16="http://schemas.microsoft.com/office/drawing/2014/main" xmlns="" id="{05054BBF-F980-4AFD-A344-ED59788A4036}"/>
              </a:ext>
            </a:extLst>
          </p:cNvPr>
          <p:cNvSpPr/>
          <p:nvPr/>
        </p:nvSpPr>
        <p:spPr>
          <a:xfrm>
            <a:off x="4436227" y="2259713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0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xmlns="" id="{E1FAD56A-84D7-4E72-AB3F-54831E762F78}"/>
              </a:ext>
            </a:extLst>
          </p:cNvPr>
          <p:cNvSpPr/>
          <p:nvPr/>
        </p:nvSpPr>
        <p:spPr>
          <a:xfrm>
            <a:off x="3900595" y="3131061"/>
            <a:ext cx="3107021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220 : 20 · 5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7">
            <a:extLst>
              <a:ext uri="{FF2B5EF4-FFF2-40B4-BE49-F238E27FC236}">
                <a16:creationId xmlns:a16="http://schemas.microsoft.com/office/drawing/2014/main" xmlns="" id="{05054BBF-F980-4AFD-A344-ED59788A4036}"/>
              </a:ext>
            </a:extLst>
          </p:cNvPr>
          <p:cNvSpPr/>
          <p:nvPr/>
        </p:nvSpPr>
        <p:spPr>
          <a:xfrm>
            <a:off x="6963527" y="3131061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55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xmlns="" id="{E1FAD56A-84D7-4E72-AB3F-54831E762F78}"/>
              </a:ext>
            </a:extLst>
          </p:cNvPr>
          <p:cNvSpPr/>
          <p:nvPr/>
        </p:nvSpPr>
        <p:spPr>
          <a:xfrm>
            <a:off x="3900595" y="3842581"/>
            <a:ext cx="3107021" cy="66903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2800 · 2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7">
            <a:extLst>
              <a:ext uri="{FF2B5EF4-FFF2-40B4-BE49-F238E27FC236}">
                <a16:creationId xmlns:a16="http://schemas.microsoft.com/office/drawing/2014/main" xmlns="" id="{05054BBF-F980-4AFD-A344-ED59788A4036}"/>
              </a:ext>
            </a:extLst>
          </p:cNvPr>
          <p:cNvSpPr/>
          <p:nvPr/>
        </p:nvSpPr>
        <p:spPr>
          <a:xfrm>
            <a:off x="6963527" y="3842581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5600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xmlns="" id="{E1FAD56A-84D7-4E72-AB3F-54831E762F78}"/>
              </a:ext>
            </a:extLst>
          </p:cNvPr>
          <p:cNvSpPr/>
          <p:nvPr/>
        </p:nvSpPr>
        <p:spPr>
          <a:xfrm>
            <a:off x="5615095" y="4776148"/>
            <a:ext cx="3107021" cy="66903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123 - 53 · 0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7">
            <a:extLst>
              <a:ext uri="{FF2B5EF4-FFF2-40B4-BE49-F238E27FC236}">
                <a16:creationId xmlns:a16="http://schemas.microsoft.com/office/drawing/2014/main" xmlns="" id="{05054BBF-F980-4AFD-A344-ED59788A4036}"/>
              </a:ext>
            </a:extLst>
          </p:cNvPr>
          <p:cNvSpPr/>
          <p:nvPr/>
        </p:nvSpPr>
        <p:spPr>
          <a:xfrm>
            <a:off x="8678027" y="4776148"/>
            <a:ext cx="1549966" cy="669035"/>
          </a:xfrm>
          <a:prstGeom prst="roundRect">
            <a:avLst>
              <a:gd name="adj" fmla="val 8931"/>
            </a:avLst>
          </a:prstGeom>
          <a:solidFill>
            <a:srgbClr val="00B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123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xmlns="" id="{E1FAD56A-84D7-4E72-AB3F-54831E762F78}"/>
              </a:ext>
            </a:extLst>
          </p:cNvPr>
          <p:cNvSpPr/>
          <p:nvPr/>
        </p:nvSpPr>
        <p:spPr>
          <a:xfrm>
            <a:off x="5615095" y="5487668"/>
            <a:ext cx="3107021" cy="66903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700 : 2 · 4</a:t>
            </a:r>
            <a:endParaRPr lang="x-none" sz="32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: скругленные углы 7">
            <a:extLst>
              <a:ext uri="{FF2B5EF4-FFF2-40B4-BE49-F238E27FC236}">
                <a16:creationId xmlns:a16="http://schemas.microsoft.com/office/drawing/2014/main" xmlns="" id="{05054BBF-F980-4AFD-A344-ED59788A4036}"/>
              </a:ext>
            </a:extLst>
          </p:cNvPr>
          <p:cNvSpPr/>
          <p:nvPr/>
        </p:nvSpPr>
        <p:spPr>
          <a:xfrm>
            <a:off x="8678027" y="5487668"/>
            <a:ext cx="1549966" cy="669035"/>
          </a:xfrm>
          <a:prstGeom prst="roundRect">
            <a:avLst>
              <a:gd name="adj" fmla="val 8931"/>
            </a:avLst>
          </a:prstGeom>
          <a:solidFill>
            <a:schemeClr val="accent2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= 1400</a:t>
            </a:r>
            <a:endParaRPr lang="x-none" sz="3200" b="1" dirty="0">
              <a:solidFill>
                <a:schemeClr val="tx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35" y="3572377"/>
            <a:ext cx="3076575" cy="3076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83341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19" grpId="0" animBg="1"/>
      <p:bldP spid="21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C9ED8C02-47F7-491F-AE4C-C44691C43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00" y="1270142"/>
            <a:ext cx="7457070" cy="4122383"/>
          </a:xfrm>
          <a:prstGeom prst="rect">
            <a:avLst/>
          </a:prstGeom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xmlns="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Порівняй записи письмового знаходження числових значень добутків: </a:t>
            </a: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1578·43 і 1578·403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3075446" y="294289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bg2"/>
                </a:solidFill>
              </a:rPr>
              <a:t>4734</a:t>
            </a:r>
            <a:endParaRPr lang="x-none" sz="3200" i="1" dirty="0">
              <a:solidFill>
                <a:schemeClr val="bg2"/>
              </a:solidFill>
            </a:endParaRP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3075448" y="2120467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bg2"/>
                </a:solidFill>
              </a:rPr>
              <a:t>1578</a:t>
            </a:r>
          </a:p>
          <a:p>
            <a:pPr algn="r"/>
            <a:r>
              <a:rPr lang="uk-UA" sz="3200" i="1" dirty="0">
                <a:solidFill>
                  <a:schemeClr val="bg2"/>
                </a:solidFill>
              </a:rPr>
              <a:t>43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037358" y="227181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chemeClr val="bg2"/>
                </a:solidFill>
              </a:rPr>
              <a:t>х</a:t>
            </a:r>
          </a:p>
        </p:txBody>
      </p:sp>
      <p:sp>
        <p:nvSpPr>
          <p:cNvPr id="13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3075447" y="3322080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6312</a:t>
            </a:r>
            <a:endParaRPr lang="x-none" sz="3200" i="1" dirty="0">
              <a:solidFill>
                <a:schemeClr val="bg2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3075447" y="3725777"/>
            <a:ext cx="1250796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67584</a:t>
            </a:r>
            <a:endParaRPr lang="x-none" sz="3200" i="1" dirty="0">
              <a:solidFill>
                <a:schemeClr val="bg2"/>
              </a:solidFill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xmlns="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3075445" y="2912012"/>
            <a:ext cx="1233763" cy="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xmlns="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3092480" y="3725184"/>
            <a:ext cx="1233763" cy="48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5285246" y="294289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bg2"/>
                </a:solidFill>
              </a:rPr>
              <a:t>4734</a:t>
            </a:r>
            <a:endParaRPr lang="x-none" sz="3200" i="1" dirty="0">
              <a:solidFill>
                <a:schemeClr val="bg2"/>
              </a:solidFill>
            </a:endParaRP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5285248" y="2120467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bg2"/>
                </a:solidFill>
              </a:rPr>
              <a:t>1578</a:t>
            </a:r>
          </a:p>
          <a:p>
            <a:pPr algn="r"/>
            <a:r>
              <a:rPr lang="uk-UA" sz="3200" i="1" dirty="0">
                <a:solidFill>
                  <a:schemeClr val="bg2"/>
                </a:solidFill>
              </a:rPr>
              <a:t>403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5247158" y="2271814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chemeClr val="bg2"/>
                </a:solidFill>
              </a:rPr>
              <a:t>х</a:t>
            </a: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5107447" y="3305863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6312</a:t>
            </a:r>
            <a:endParaRPr lang="x-none" sz="3200" i="1" dirty="0">
              <a:solidFill>
                <a:schemeClr val="bg2"/>
              </a:solidFill>
            </a:endParaRPr>
          </a:p>
        </p:txBody>
      </p:sp>
      <p:sp>
        <p:nvSpPr>
          <p:cNvPr id="23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5107447" y="3725777"/>
            <a:ext cx="1428596" cy="38619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635934</a:t>
            </a:r>
            <a:endParaRPr lang="x-none" sz="3200" i="1" dirty="0">
              <a:solidFill>
                <a:schemeClr val="bg2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xmlns="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5285245" y="2912012"/>
            <a:ext cx="1233763" cy="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xmlns="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5302280" y="3725184"/>
            <a:ext cx="1233763" cy="48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ᐈ Мультяшный учитель фото, векторные картинки мультфильм учитель с  указателем | скачать на Depositphotos®">
            <a:extLst>
              <a:ext uri="{FF2B5EF4-FFF2-40B4-BE49-F238E27FC236}">
                <a16:creationId xmlns:a16="http://schemas.microsoft.com/office/drawing/2014/main" xmlns="" id="{182B193E-FFCA-47B1-9B5A-F0930FB50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667" b="98667" l="13500" r="84000">
                        <a14:backgroundMark x1="25167" y1="11333" x2="25167" y2="11333"/>
                        <a14:backgroundMark x1="22667" y1="55667" x2="22667" y2="55667"/>
                        <a14:backgroundMark x1="74167" y1="6833" x2="74167" y2="6833"/>
                        <a14:backgroundMark x1="79500" y1="31833" x2="79500" y2="31833"/>
                        <a14:backgroundMark x1="26500" y1="96667" x2="26500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827" r="12969"/>
          <a:stretch/>
        </p:blipFill>
        <p:spPr bwMode="auto">
          <a:xfrm>
            <a:off x="8110659" y="3048832"/>
            <a:ext cx="2693026" cy="3747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14" grpId="0"/>
      <p:bldP spid="19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xmlns="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CEEA515B-CD5E-4DDC-A4BB-C5BCB8F67398}"/>
              </a:ext>
            </a:extLst>
          </p:cNvPr>
          <p:cNvSpPr/>
          <p:nvPr/>
        </p:nvSpPr>
        <p:spPr>
          <a:xfrm>
            <a:off x="1305956" y="5582724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xmlns="" id="{E1FAD56A-84D7-4E72-AB3F-54831E762F78}"/>
              </a:ext>
            </a:extLst>
          </p:cNvPr>
          <p:cNvSpPr/>
          <p:nvPr/>
        </p:nvSpPr>
        <p:spPr>
          <a:xfrm>
            <a:off x="3662688" y="1244600"/>
            <a:ext cx="7767312" cy="96364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b="1" dirty="0">
                <a:solidFill>
                  <a:schemeClr val="tx1"/>
                </a:solidFill>
              </a:rPr>
              <a:t>            1529 · 703         704 · 1206         426 · 580</a:t>
            </a:r>
          </a:p>
          <a:p>
            <a:r>
              <a:rPr lang="uk-UA" sz="2800" b="1" dirty="0">
                <a:solidFill>
                  <a:schemeClr val="tx1"/>
                </a:solidFill>
              </a:rPr>
              <a:t>            908 · 270           506 · 908</a:t>
            </a:r>
            <a:endParaRPr lang="x-none" sz="28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915888" y="3256845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4587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915890" y="2434419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1529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703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51468" y="2585173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445227" y="3663983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10703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445227" y="4039729"/>
            <a:ext cx="1721458" cy="39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1074887</a:t>
            </a:r>
            <a:endParaRPr lang="x-none" sz="3200" i="1" dirty="0">
              <a:solidFill>
                <a:schemeClr val="tx1"/>
              </a:solidFill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xmlns="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915887" y="3225964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xmlns="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490812" y="4051475"/>
            <a:ext cx="1692615" cy="12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2876650" y="323515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6356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3154488" y="2425165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908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270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3204133" y="2566653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23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2871102" y="3626778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1816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2871102" y="4030475"/>
            <a:ext cx="1534181" cy="39991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245160</a:t>
            </a:r>
            <a:endParaRPr lang="x-none" sz="3200" i="1" dirty="0">
              <a:solidFill>
                <a:schemeClr val="tx1"/>
              </a:solidFill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xmlns="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3154485" y="3216710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xmlns="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2944706" y="4029882"/>
            <a:ext cx="1460577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5410119" y="324759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4824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5410121" y="2425165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1206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704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461410" y="2576512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30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5222840" y="3626778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8442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5222840" y="4030475"/>
            <a:ext cx="1438076" cy="3715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849024</a:t>
            </a:r>
            <a:endParaRPr lang="x-none" sz="3200" i="1" dirty="0">
              <a:solidFill>
                <a:schemeClr val="tx1"/>
              </a:solidFill>
            </a:endParaRP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xmlns="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5410118" y="3216710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xmlns="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5222840" y="4029882"/>
            <a:ext cx="1438076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7726898" y="3256845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4048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7726900" y="2434419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506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908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7934102" y="2585173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37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7501530" y="3635439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4554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7484497" y="4039729"/>
            <a:ext cx="1493198" cy="44496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459448</a:t>
            </a:r>
            <a:endParaRPr lang="x-none" sz="3200" i="1" dirty="0">
              <a:solidFill>
                <a:schemeClr val="tx1"/>
              </a:solidFill>
            </a:endParaRP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xmlns="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7726897" y="3225964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xmlns="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7572111" y="4038543"/>
            <a:ext cx="1405584" cy="1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9693671" y="3256252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3408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9910495" y="2433826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426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580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9982533" y="2593490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44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9717070" y="3651225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2130</a:t>
            </a:r>
            <a:endParaRPr lang="x-none" sz="3200" i="1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: скругленные углы 6">
            <a:extLst>
              <a:ext uri="{FF2B5EF4-FFF2-40B4-BE49-F238E27FC236}">
                <a16:creationId xmlns:a16="http://schemas.microsoft.com/office/drawing/2014/main" xmlns="" id="{47628C51-4E8D-44F2-9FA2-564CA0F0BAF2}"/>
              </a:ext>
            </a:extLst>
          </p:cNvPr>
          <p:cNvSpPr/>
          <p:nvPr/>
        </p:nvSpPr>
        <p:spPr>
          <a:xfrm>
            <a:off x="9717070" y="4039136"/>
            <a:ext cx="1459130" cy="41872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247080</a:t>
            </a:r>
            <a:endParaRPr lang="x-none" sz="3200" i="1" dirty="0">
              <a:solidFill>
                <a:schemeClr val="tx1"/>
              </a:solidFill>
            </a:endParaRP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xmlns="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9925402" y="3225371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xmlns="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9740130" y="4038543"/>
            <a:ext cx="1436070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Рисунок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17" y="4411322"/>
            <a:ext cx="2390775" cy="2390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75561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20" grpId="0"/>
      <p:bldP spid="21" grpId="0"/>
      <p:bldP spid="22" grpId="0"/>
      <p:bldP spid="23" grpId="0"/>
      <p:bldP spid="24" grpId="0"/>
      <p:bldP spid="27" grpId="0"/>
      <p:bldP spid="28" grpId="0"/>
      <p:bldP spid="29" grpId="0"/>
      <p:bldP spid="30" grpId="0"/>
      <p:bldP spid="31" grpId="0"/>
      <p:bldP spid="34" grpId="0"/>
      <p:bldP spid="35" grpId="0"/>
      <p:bldP spid="36" grpId="0"/>
      <p:bldP spid="37" grpId="0"/>
      <p:bldP spid="38" grpId="0"/>
      <p:bldP spid="41" grpId="0"/>
      <p:bldP spid="42" grpId="0"/>
      <p:bldP spid="43" grpId="0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917" y="3663889"/>
            <a:ext cx="3709330" cy="2063315"/>
          </a:xfrm>
          <a:prstGeom prst="rect">
            <a:avLst/>
          </a:prstGeom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xmlns="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xmlns="" id="{E80936FB-A127-42E5-99EB-952630980067}"/>
              </a:ext>
            </a:extLst>
          </p:cNvPr>
          <p:cNvSpPr/>
          <p:nvPr/>
        </p:nvSpPr>
        <p:spPr>
          <a:xfrm>
            <a:off x="1241015" y="1245745"/>
            <a:ext cx="10679786" cy="2200358"/>
          </a:xfrm>
          <a:prstGeom prst="round2DiagRect">
            <a:avLst>
              <a:gd name="adj1" fmla="val 1135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spc="-150" dirty="0">
                <a:solidFill>
                  <a:schemeClr val="tx1"/>
                </a:solidFill>
              </a:rPr>
              <a:t>Літаку потрібно було пролетіти 4500 км. Перші 3 год він летів зі швидкістю 695 км/год, а наступні 2 год - зі швидкістю 642 </a:t>
            </a:r>
            <a:r>
              <a:rPr lang="uk-UA" sz="3200" b="1" spc="-150" dirty="0" smtClean="0">
                <a:solidFill>
                  <a:schemeClr val="tx1"/>
                </a:solidFill>
              </a:rPr>
              <a:t>км/год. </a:t>
            </a:r>
            <a:r>
              <a:rPr lang="uk-UA" sz="3200" b="1" spc="-150" dirty="0">
                <a:solidFill>
                  <a:schemeClr val="tx1"/>
                </a:solidFill>
              </a:rPr>
              <a:t>Скільки кілометрів залишилося пролетіти літакові? </a:t>
            </a:r>
            <a:endParaRPr lang="x-none" sz="3200" b="1" spc="-1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695·3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0DAEF92-6706-410D-B318-4BD48F6CCF1F}"/>
              </a:ext>
            </a:extLst>
          </p:cNvPr>
          <p:cNvSpPr txBox="1"/>
          <p:nvPr/>
        </p:nvSpPr>
        <p:spPr>
          <a:xfrm>
            <a:off x="3330752" y="379142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=2085(км) пролетів за 3 год;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642·2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0DAEF92-6706-410D-B318-4BD48F6CCF1F}"/>
              </a:ext>
            </a:extLst>
          </p:cNvPr>
          <p:cNvSpPr txBox="1"/>
          <p:nvPr/>
        </p:nvSpPr>
        <p:spPr>
          <a:xfrm>
            <a:off x="3330751" y="4313454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=1284(км) пролетів за 2 год;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338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4500-2085-1284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0DAEF92-6706-410D-B318-4BD48F6CCF1F}"/>
              </a:ext>
            </a:extLst>
          </p:cNvPr>
          <p:cNvSpPr txBox="1"/>
          <p:nvPr/>
        </p:nvSpPr>
        <p:spPr>
          <a:xfrm>
            <a:off x="5191987" y="4952892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=1131(км)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1510675" y="554640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0DAEF92-6706-410D-B318-4BD48F6CCF1F}"/>
              </a:ext>
            </a:extLst>
          </p:cNvPr>
          <p:cNvSpPr txBox="1"/>
          <p:nvPr/>
        </p:nvSpPr>
        <p:spPr>
          <a:xfrm>
            <a:off x="3088510" y="5564087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літакові залишилось пролетіти 1131 км. </a:t>
            </a:r>
          </a:p>
        </p:txBody>
      </p:sp>
    </p:spTree>
    <p:extLst>
      <p:ext uri="{BB962C8B-B14F-4D97-AF65-F5344CB8AC3E}">
        <p14:creationId xmlns="" xmlns:p14="http://schemas.microsoft.com/office/powerpoint/2010/main" val="30746157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xmlns="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Склади задачу за схемою, склади обернену й заповни схему в зошиті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xmlns="" id="{E80936FB-A127-42E5-99EB-952630980067}"/>
              </a:ext>
            </a:extLst>
          </p:cNvPr>
          <p:cNvSpPr/>
          <p:nvPr/>
        </p:nvSpPr>
        <p:spPr>
          <a:xfrm>
            <a:off x="3614395" y="1520692"/>
            <a:ext cx="5389696" cy="1842248"/>
          </a:xfrm>
          <a:prstGeom prst="snip2DiagRect">
            <a:avLst/>
          </a:prstGeom>
          <a:solidFill>
            <a:srgbClr val="92D050"/>
          </a:solidFill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3000" b="1" dirty="0">
              <a:solidFill>
                <a:schemeClr val="tx1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4098905" y="2503212"/>
            <a:ext cx="4542120" cy="173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6515508" y="2220189"/>
            <a:ext cx="1201804" cy="7500"/>
          </a:xfrm>
          <a:prstGeom prst="straightConnector1">
            <a:avLst/>
          </a:prstGeom>
          <a:ln w="28575">
            <a:solidFill>
              <a:srgbClr val="1694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4098905" y="2206873"/>
            <a:ext cx="1364873" cy="402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4050628" y="1695508"/>
            <a:ext cx="1305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4</a:t>
            </a:r>
            <a:r>
              <a:rPr lang="en-US" sz="2400" dirty="0"/>
              <a:t> </a:t>
            </a:r>
            <a:r>
              <a:rPr lang="ru-RU" sz="2400" dirty="0"/>
              <a:t>км/год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6385697" y="1769969"/>
            <a:ext cx="1461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15</a:t>
            </a:r>
            <a:r>
              <a:rPr lang="en-US" sz="2400" dirty="0"/>
              <a:t> </a:t>
            </a:r>
            <a:r>
              <a:rPr lang="ru-RU" sz="2400" dirty="0"/>
              <a:t>км/год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785229" y="2748175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</a:t>
            </a:r>
            <a:r>
              <a:rPr lang="uk-UA" sz="2400" dirty="0"/>
              <a:t> - ?</a:t>
            </a:r>
            <a:endParaRPr lang="ru-RU" sz="2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077722" y="2711279"/>
            <a:ext cx="915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/>
              <a:t>57 км</a:t>
            </a:r>
            <a:endParaRPr lang="ru-RU" sz="24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5628879" y="2448981"/>
            <a:ext cx="0" cy="1642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Ліва фігурна дужка 8">
            <a:extLst>
              <a:ext uri="{FF2B5EF4-FFF2-40B4-BE49-F238E27FC236}">
                <a16:creationId xmlns:a16="http://schemas.microsoft.com/office/drawing/2014/main" xmlns="" id="{E36B9069-03F9-4B0B-96D2-29AC3245AC7E}"/>
              </a:ext>
            </a:extLst>
          </p:cNvPr>
          <p:cNvSpPr/>
          <p:nvPr/>
        </p:nvSpPr>
        <p:spPr>
          <a:xfrm rot="16200000">
            <a:off x="6209859" y="420159"/>
            <a:ext cx="320214" cy="454211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3101971" y="399077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3853958" y="399077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4+15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0DAEF92-6706-410D-B318-4BD48F6CCF1F}"/>
              </a:ext>
            </a:extLst>
          </p:cNvPr>
          <p:cNvSpPr txBox="1"/>
          <p:nvPr/>
        </p:nvSpPr>
        <p:spPr>
          <a:xfrm>
            <a:off x="4830374" y="3965890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=19(км/год)швидкість зближення;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3087717" y="460776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3853958" y="4599835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57:19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0DAEF92-6706-410D-B318-4BD48F6CCF1F}"/>
              </a:ext>
            </a:extLst>
          </p:cNvPr>
          <p:cNvSpPr txBox="1"/>
          <p:nvPr/>
        </p:nvSpPr>
        <p:spPr>
          <a:xfrm>
            <a:off x="4990266" y="4581425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=3(год)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3047537" y="5208900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0DAEF92-6706-410D-B318-4BD48F6CCF1F}"/>
              </a:ext>
            </a:extLst>
          </p:cNvPr>
          <p:cNvSpPr txBox="1"/>
          <p:nvPr/>
        </p:nvSpPr>
        <p:spPr>
          <a:xfrm>
            <a:off x="4625788" y="5208900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 до зустрічі 3 год. </a:t>
            </a:r>
          </a:p>
        </p:txBody>
      </p:sp>
      <p:pic>
        <p:nvPicPr>
          <p:cNvPr id="34" name="Picture 2" descr="image 1706997 - cartoon dirt bike rider PNG image with transparent  background | TOP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233" b="99302" l="357" r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91" y="4196894"/>
            <a:ext cx="2286000" cy="23377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160870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xmlns="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822011AF-9740-465E-AE08-5AAAAE6B9A01}"/>
              </a:ext>
            </a:extLst>
          </p:cNvPr>
          <p:cNvSpPr/>
          <p:nvPr/>
        </p:nvSpPr>
        <p:spPr>
          <a:xfrm>
            <a:off x="3314733" y="396313"/>
            <a:ext cx="8749112" cy="53336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Склади задачу за схемою, склади обернену й заповни схему в зошиті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xmlns="" id="{E80936FB-A127-42E5-99EB-952630980067}"/>
              </a:ext>
            </a:extLst>
          </p:cNvPr>
          <p:cNvSpPr/>
          <p:nvPr/>
        </p:nvSpPr>
        <p:spPr>
          <a:xfrm>
            <a:off x="3052482" y="1553473"/>
            <a:ext cx="5389696" cy="1842248"/>
          </a:xfrm>
          <a:prstGeom prst="snip2DiagRect">
            <a:avLst/>
          </a:prstGeom>
          <a:solidFill>
            <a:srgbClr val="92D050"/>
          </a:solidFill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3000" b="1" dirty="0">
              <a:solidFill>
                <a:schemeClr val="tx1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536992" y="2535993"/>
            <a:ext cx="4542120" cy="173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5953595" y="2252970"/>
            <a:ext cx="1201804" cy="7500"/>
          </a:xfrm>
          <a:prstGeom prst="straightConnector1">
            <a:avLst/>
          </a:prstGeom>
          <a:ln w="28575">
            <a:solidFill>
              <a:srgbClr val="1694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3536992" y="2239654"/>
            <a:ext cx="1364873" cy="402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3522480" y="1700073"/>
            <a:ext cx="130593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400" dirty="0"/>
              <a:t>4</a:t>
            </a:r>
            <a:r>
              <a:rPr lang="en-US" sz="2400" dirty="0"/>
              <a:t> </a:t>
            </a:r>
            <a:r>
              <a:rPr lang="ru-RU" sz="2400" dirty="0"/>
              <a:t>км/год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083635" y="2756006"/>
            <a:ext cx="519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</a:t>
            </a:r>
            <a:r>
              <a:rPr lang="uk-UA" sz="2400" dirty="0"/>
              <a:t> - </a:t>
            </a:r>
            <a:endParaRPr lang="ru-RU" sz="2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748292" y="2798820"/>
            <a:ext cx="399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s-</a:t>
            </a:r>
            <a:endParaRPr lang="ru-RU" sz="24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5066966" y="2481762"/>
            <a:ext cx="0" cy="16426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Ліва фігурна дужка 8">
            <a:extLst>
              <a:ext uri="{FF2B5EF4-FFF2-40B4-BE49-F238E27FC236}">
                <a16:creationId xmlns:a16="http://schemas.microsoft.com/office/drawing/2014/main" xmlns="" id="{E36B9069-03F9-4B0B-96D2-29AC3245AC7E}"/>
              </a:ext>
            </a:extLst>
          </p:cNvPr>
          <p:cNvSpPr/>
          <p:nvPr/>
        </p:nvSpPr>
        <p:spPr>
          <a:xfrm rot="16200000">
            <a:off x="5647946" y="452940"/>
            <a:ext cx="320214" cy="454211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5901529" y="1731542"/>
            <a:ext cx="1461426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15 </a:t>
            </a:r>
            <a:r>
              <a:rPr lang="ru-RU" sz="2400" dirty="0"/>
              <a:t>км/год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4515737" y="2803533"/>
            <a:ext cx="83625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3 </a:t>
            </a:r>
            <a:r>
              <a:rPr lang="uk-UA" sz="2400" dirty="0"/>
              <a:t>год</a:t>
            </a:r>
            <a:endParaRPr lang="ru-RU" sz="24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7147760" y="2803533"/>
            <a:ext cx="32733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uk-UA" sz="2400" dirty="0"/>
              <a:t>?</a:t>
            </a:r>
            <a:endParaRPr lang="ru-RU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2980947" y="397933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3732934" y="397933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4+15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DAEF92-6706-410D-B318-4BD48F6CCF1F}"/>
              </a:ext>
            </a:extLst>
          </p:cNvPr>
          <p:cNvSpPr txBox="1"/>
          <p:nvPr/>
        </p:nvSpPr>
        <p:spPr>
          <a:xfrm>
            <a:off x="4709350" y="3954457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=19(км/год)швидкість зближення;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2966693" y="459633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3732934" y="458840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19·3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0DAEF92-6706-410D-B318-4BD48F6CCF1F}"/>
              </a:ext>
            </a:extLst>
          </p:cNvPr>
          <p:cNvSpPr txBox="1"/>
          <p:nvPr/>
        </p:nvSpPr>
        <p:spPr>
          <a:xfrm>
            <a:off x="4869242" y="4569992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=57(км)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5D4F959-951C-4208-B3CF-D47DA924CEB7}"/>
              </a:ext>
            </a:extLst>
          </p:cNvPr>
          <p:cNvSpPr txBox="1"/>
          <p:nvPr/>
        </p:nvSpPr>
        <p:spPr>
          <a:xfrm>
            <a:off x="2926513" y="5197467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0DAEF92-6706-410D-B318-4BD48F6CCF1F}"/>
              </a:ext>
            </a:extLst>
          </p:cNvPr>
          <p:cNvSpPr txBox="1"/>
          <p:nvPr/>
        </p:nvSpPr>
        <p:spPr>
          <a:xfrm>
            <a:off x="4504764" y="5197467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 км. </a:t>
            </a:r>
          </a:p>
        </p:txBody>
      </p:sp>
      <p:pic>
        <p:nvPicPr>
          <p:cNvPr id="42" name="Picture 2" descr="image 1706997 - cartoon dirt bike rider PNG image with transparent  background | TOP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233" b="99302" l="357" r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671" y="4318814"/>
            <a:ext cx="2286000" cy="23377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57241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Презентація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Презентація</Template>
  <TotalTime>4482</TotalTime>
  <Words>686</Words>
  <Application>Microsoft Office PowerPoint</Application>
  <PresentationFormat>Произвольный</PresentationFormat>
  <Paragraphs>266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Презентація</vt:lpstr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457</cp:revision>
  <dcterms:created xsi:type="dcterms:W3CDTF">2018-01-05T16:38:53Z</dcterms:created>
  <dcterms:modified xsi:type="dcterms:W3CDTF">2022-04-20T20:48:44Z</dcterms:modified>
</cp:coreProperties>
</file>