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657" r:id="rId3"/>
    <p:sldId id="1953" r:id="rId4"/>
    <p:sldId id="3658" r:id="rId5"/>
    <p:sldId id="289" r:id="rId6"/>
    <p:sldId id="1757" r:id="rId7"/>
    <p:sldId id="3659" r:id="rId8"/>
    <p:sldId id="3660" r:id="rId9"/>
    <p:sldId id="3661" r:id="rId10"/>
    <p:sldId id="3662" r:id="rId11"/>
    <p:sldId id="279" r:id="rId12"/>
    <p:sldId id="280" r:id="rId13"/>
    <p:sldId id="565" r:id="rId14"/>
    <p:sldId id="1775" r:id="rId15"/>
    <p:sldId id="313" r:id="rId16"/>
    <p:sldId id="6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084590"/>
            <a:ext cx="87821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Східні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мотиви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Робота в парах. </a:t>
            </a:r>
          </a:p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Виготовлення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героїв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казки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Аладдіна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та Жасмин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рухомими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частинами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кольоровий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папір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фломастери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олівці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6B0FE0-C1E1-4B68-BD7C-28B0104CE7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784" y="459575"/>
            <a:ext cx="5040550" cy="31503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Барвик вирішив створити ляльку з рухомими частинами. </a:t>
            </a: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C825FD27-A228-4176-A854-259688BCF1A9}"/>
              </a:ext>
            </a:extLst>
          </p:cNvPr>
          <p:cNvSpPr/>
          <p:nvPr/>
        </p:nvSpPr>
        <p:spPr>
          <a:xfrm>
            <a:off x="3626798" y="5620813"/>
            <a:ext cx="4938403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Подивіться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яка лялька в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нього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вийшла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7005B4-8B7B-4CAB-9AD3-71B9AC56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4429" y="1165613"/>
            <a:ext cx="3173010" cy="42713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319341-DE06-4B41-A3B6-93FF7AE937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0120" y="1456402"/>
            <a:ext cx="2714368" cy="39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6D96D6-2BA1-4BE2-AB8D-43475FE7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462" y="2538538"/>
            <a:ext cx="2758490" cy="233410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376D3-F18D-4A64-8C56-FC6DA6D2D3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48322" y="1877958"/>
            <a:ext cx="2758491" cy="2159552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188B24-2361-4A75-9541-EAC8F5FE8D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04831" y="2265472"/>
            <a:ext cx="2709822" cy="232705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3EE07A-FEA1-4081-821D-3302D90535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5481" y="1184470"/>
            <a:ext cx="2683604" cy="2743599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536C41-18C7-49BD-9962-1323F542C49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971155" y="4384904"/>
            <a:ext cx="2783153" cy="186948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CEC5A8F-F0B9-4920-8066-3880F8D8EE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165277" y="3984540"/>
            <a:ext cx="2758492" cy="1999371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вироби.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92B901-CE56-45F3-AAEF-7D0C1703E5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723" y="1641718"/>
            <a:ext cx="9448188" cy="50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вільний час …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C3783-96FC-4B6C-9AE6-B60E7082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7103" y="1090648"/>
            <a:ext cx="6104784" cy="56419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EB35056C-D1F5-4757-9B47-D21E00C587F4}"/>
              </a:ext>
            </a:extLst>
          </p:cNvPr>
          <p:cNvSpPr/>
          <p:nvPr/>
        </p:nvSpPr>
        <p:spPr>
          <a:xfrm>
            <a:off x="390750" y="2839010"/>
            <a:ext cx="5070936" cy="2145268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Намалюйте основу для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мультфільму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(пейзаж,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килима й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лампи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тощо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накладіть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ляльок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створіть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рухомі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кадри.</a:t>
            </a:r>
          </a:p>
        </p:txBody>
      </p:sp>
    </p:spTree>
    <p:extLst>
      <p:ext uri="{BB962C8B-B14F-4D97-AF65-F5344CB8AC3E}">
        <p14:creationId xmlns:p14="http://schemas.microsoft.com/office/powerpoint/2010/main" val="3282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із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A192C648-2211-4E7C-8856-76AF0A924C23}"/>
              </a:ext>
            </a:extLst>
          </p:cNvPr>
          <p:cNvSpPr/>
          <p:nvPr/>
        </p:nvSpPr>
        <p:spPr>
          <a:xfrm>
            <a:off x="1901268" y="1441969"/>
            <a:ext cx="4978710" cy="1189163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Що таке анімація?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1">
            <a:extLst>
              <a:ext uri="{FF2B5EF4-FFF2-40B4-BE49-F238E27FC236}">
                <a16:creationId xmlns:a16="http://schemas.microsoft.com/office/drawing/2014/main" id="{242163DE-481C-48E8-BFD0-6828B4D6C7B9}"/>
              </a:ext>
            </a:extLst>
          </p:cNvPr>
          <p:cNvSpPr/>
          <p:nvPr/>
        </p:nvSpPr>
        <p:spPr>
          <a:xfrm>
            <a:off x="394369" y="3251650"/>
            <a:ext cx="6485609" cy="1223075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chemeClr val="bg1"/>
                </a:solidFill>
              </a:rPr>
              <a:t>Скільки</a:t>
            </a:r>
            <a:r>
              <a:rPr lang="ru-RU" altLang="ru-RU" sz="2800" b="1" dirty="0">
                <a:solidFill>
                  <a:schemeClr val="bg1"/>
                </a:solidFill>
              </a:rPr>
              <a:t> </a:t>
            </a:r>
            <a:r>
              <a:rPr lang="ru-RU" altLang="ru-RU" sz="2800" b="1" dirty="0" err="1">
                <a:solidFill>
                  <a:schemeClr val="bg1"/>
                </a:solidFill>
              </a:rPr>
              <a:t>кадрів</a:t>
            </a:r>
            <a:r>
              <a:rPr lang="ru-RU" altLang="ru-RU" sz="2800" b="1" dirty="0">
                <a:solidFill>
                  <a:schemeClr val="bg1"/>
                </a:solidFill>
              </a:rPr>
              <a:t> </a:t>
            </a:r>
            <a:r>
              <a:rPr lang="ru-RU" altLang="ru-RU" sz="2800" b="1" dirty="0" err="1">
                <a:solidFill>
                  <a:schemeClr val="bg1"/>
                </a:solidFill>
              </a:rPr>
              <a:t>потрібно</a:t>
            </a:r>
            <a:r>
              <a:rPr lang="ru-RU" altLang="ru-RU" sz="2800" b="1" dirty="0">
                <a:solidFill>
                  <a:schemeClr val="bg1"/>
                </a:solidFill>
              </a:rPr>
              <a:t>, </a:t>
            </a:r>
            <a:r>
              <a:rPr lang="ru-RU" altLang="ru-RU" sz="2800" b="1" dirty="0" err="1">
                <a:solidFill>
                  <a:schemeClr val="bg1"/>
                </a:solidFill>
              </a:rPr>
              <a:t>щоб</a:t>
            </a:r>
            <a:r>
              <a:rPr lang="ru-RU" altLang="ru-RU" sz="2800" b="1" dirty="0">
                <a:solidFill>
                  <a:schemeClr val="bg1"/>
                </a:solidFill>
              </a:rPr>
              <a:t> </a:t>
            </a:r>
            <a:r>
              <a:rPr lang="ru-RU" altLang="ru-RU" sz="2800" b="1" dirty="0" err="1">
                <a:solidFill>
                  <a:schemeClr val="bg1"/>
                </a:solidFill>
              </a:rPr>
              <a:t>утворилась</a:t>
            </a:r>
            <a:r>
              <a:rPr lang="ru-RU" altLang="ru-RU" sz="2800" b="1" dirty="0">
                <a:solidFill>
                  <a:schemeClr val="bg1"/>
                </a:solidFill>
              </a:rPr>
              <a:t> одна секунда </a:t>
            </a:r>
            <a:r>
              <a:rPr lang="ru-RU" altLang="ru-RU" sz="2800" b="1" dirty="0" err="1">
                <a:solidFill>
                  <a:schemeClr val="bg1"/>
                </a:solidFill>
              </a:rPr>
              <a:t>мультфільму</a:t>
            </a:r>
            <a:r>
              <a:rPr lang="ru-RU" altLang="ru-RU" sz="28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3CEB0A-007B-489B-9EDC-043CD74FD4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539" y="994737"/>
            <a:ext cx="3668631" cy="5690937"/>
          </a:xfrm>
          <a:prstGeom prst="rect">
            <a:avLst/>
          </a:prstGeom>
        </p:spPr>
      </p:pic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EFDFC16F-4086-41C1-8A67-5B86F2741641}"/>
              </a:ext>
            </a:extLst>
          </p:cNvPr>
          <p:cNvSpPr/>
          <p:nvPr/>
        </p:nvSpPr>
        <p:spPr>
          <a:xfrm>
            <a:off x="937441" y="5033460"/>
            <a:ext cx="6485609" cy="1189164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</a:rPr>
              <a:t>Яке зображення використовують в анімації: стилізоване чи реальне?</a:t>
            </a:r>
            <a:endParaRPr lang="ru-RU" alt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390301" y="3092414"/>
            <a:ext cx="4675970" cy="153233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Мистецтво анімації дає змогу не тільки почути, а й побачити казку.  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A9EC33-6335-47EA-847F-71888F9640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682" y="1477002"/>
            <a:ext cx="6672943" cy="47631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учителя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22985" y="1602190"/>
            <a:ext cx="4354694" cy="3915966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Разом із художниками-мультиплікаторами пригадайте пригоди Аладдіна зі збірки «Тисяча і одна ніч». Фантазія митців змінила сюжет і навіть героїв цієї східної казки.</a:t>
            </a:r>
            <a:endParaRPr lang="ru-RU" alt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CDDA32-5E7A-47D1-A10B-954E4AF2D1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182" y="1198605"/>
            <a:ext cx="7177002" cy="54246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9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Дайте відповіді на запитання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A192C648-2211-4E7C-8856-76AF0A924C23}"/>
              </a:ext>
            </a:extLst>
          </p:cNvPr>
          <p:cNvSpPr/>
          <p:nvPr/>
        </p:nvSpPr>
        <p:spPr>
          <a:xfrm>
            <a:off x="3775814" y="1473748"/>
            <a:ext cx="4978710" cy="1189163"/>
          </a:xfrm>
          <a:prstGeom prst="roundRect">
            <a:avLst/>
          </a:prstGeom>
          <a:solidFill>
            <a:srgbClr val="339933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chemeClr val="bg1"/>
                </a:solidFill>
              </a:rPr>
              <a:t>Назвіть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  <a:r>
              <a:rPr lang="ru-RU" altLang="ru-RU" sz="3200" b="1" dirty="0" err="1">
                <a:solidFill>
                  <a:schemeClr val="bg1"/>
                </a:solidFill>
              </a:rPr>
              <a:t>героїв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  <a:r>
              <a:rPr lang="ru-RU" altLang="ru-RU" sz="3200" b="1" dirty="0" err="1">
                <a:solidFill>
                  <a:schemeClr val="bg1"/>
                </a:solidFill>
              </a:rPr>
              <a:t>казки</a:t>
            </a:r>
            <a:r>
              <a:rPr lang="ru-RU" altLang="ru-RU" sz="32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Скругленный прямоугольник 1">
            <a:extLst>
              <a:ext uri="{FF2B5EF4-FFF2-40B4-BE49-F238E27FC236}">
                <a16:creationId xmlns:a16="http://schemas.microsoft.com/office/drawing/2014/main" id="{242163DE-481C-48E8-BFD0-6828B4D6C7B9}"/>
              </a:ext>
            </a:extLst>
          </p:cNvPr>
          <p:cNvSpPr/>
          <p:nvPr/>
        </p:nvSpPr>
        <p:spPr>
          <a:xfrm>
            <a:off x="3775814" y="3287517"/>
            <a:ext cx="4978711" cy="1189163"/>
          </a:xfrm>
          <a:prstGeom prst="roundRect">
            <a:avLst/>
          </a:prstGeom>
          <a:solidFill>
            <a:srgbClr val="CC3399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В якій країні відбуваються події?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EFDFC16F-4086-41C1-8A67-5B86F2741641}"/>
              </a:ext>
            </a:extLst>
          </p:cNvPr>
          <p:cNvSpPr/>
          <p:nvPr/>
        </p:nvSpPr>
        <p:spPr>
          <a:xfrm>
            <a:off x="3775813" y="5174308"/>
            <a:ext cx="4978711" cy="1189163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chemeClr val="bg1"/>
                </a:solidFill>
              </a:rPr>
              <a:t>Що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  <a:r>
              <a:rPr lang="ru-RU" altLang="ru-RU" sz="3200" b="1" dirty="0" err="1">
                <a:solidFill>
                  <a:schemeClr val="bg1"/>
                </a:solidFill>
              </a:rPr>
              <a:t>ви</a:t>
            </a:r>
            <a:r>
              <a:rPr lang="ru-RU" altLang="ru-RU" sz="3200" b="1" dirty="0">
                <a:solidFill>
                  <a:schemeClr val="bg1"/>
                </a:solidFill>
              </a:rPr>
              <a:t> можете </a:t>
            </a:r>
            <a:r>
              <a:rPr lang="ru-RU" altLang="ru-RU" sz="3200" b="1" dirty="0" err="1">
                <a:solidFill>
                  <a:schemeClr val="bg1"/>
                </a:solidFill>
              </a:rPr>
              <a:t>розповісти</a:t>
            </a:r>
            <a:r>
              <a:rPr lang="ru-RU" altLang="ru-RU" sz="3200" b="1" dirty="0">
                <a:solidFill>
                  <a:schemeClr val="bg1"/>
                </a:solidFill>
              </a:rPr>
              <a:t> про </a:t>
            </a:r>
            <a:r>
              <a:rPr lang="ru-RU" altLang="ru-RU" sz="3200" b="1" dirty="0" err="1">
                <a:solidFill>
                  <a:schemeClr val="bg1"/>
                </a:solidFill>
              </a:rPr>
              <a:t>героїв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  <a:r>
              <a:rPr lang="ru-RU" altLang="ru-RU" sz="3200" b="1" dirty="0" err="1">
                <a:solidFill>
                  <a:schemeClr val="bg1"/>
                </a:solidFill>
              </a:rPr>
              <a:t>мультфільму</a:t>
            </a:r>
            <a:r>
              <a:rPr lang="ru-RU" altLang="ru-RU" sz="32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A243C6-50B8-4D7E-BF74-12C136CB2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186" y="1322173"/>
            <a:ext cx="2658524" cy="5367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52FB02-91DC-431E-A415-6E70C6642A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8" y="1245379"/>
            <a:ext cx="3985108" cy="53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2E957F-CDAD-45C4-B2E1-4C7FE457D306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Дайте відповіді на запитання</a:t>
            </a: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05FD2A7D-63D2-47B7-BA79-F8CE923E0B00}"/>
              </a:ext>
            </a:extLst>
          </p:cNvPr>
          <p:cNvSpPr/>
          <p:nvPr/>
        </p:nvSpPr>
        <p:spPr>
          <a:xfrm>
            <a:off x="2400332" y="5673430"/>
            <a:ext cx="7384426" cy="919401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предмети </a:t>
            </a:r>
            <a:r>
              <a:rPr lang="uk-UA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декоративно</a:t>
            </a:r>
            <a:r>
              <a:rPr lang="uk-UA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-ужиткового мистецтва Сходу стали «персонажами» казки й фільму? </a:t>
            </a:r>
            <a:endParaRPr lang="ru-RU" alt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A7182569-203D-4E09-B1E0-73E11071B9CB}"/>
              </a:ext>
            </a:extLst>
          </p:cNvPr>
          <p:cNvSpPr/>
          <p:nvPr/>
        </p:nvSpPr>
        <p:spPr>
          <a:xfrm>
            <a:off x="2407242" y="5673430"/>
            <a:ext cx="7391336" cy="919401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Порівняйте зображення реальних виробів – килима і лампи – зі стилізованими в мультфільмі.</a:t>
            </a:r>
            <a:endParaRPr lang="ru-RU" alt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BD441A-9979-4505-AE31-B019855454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3335" y="980303"/>
            <a:ext cx="4197177" cy="41971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16FABB-6203-4139-9963-65435A628A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021" y="1475598"/>
            <a:ext cx="3815491" cy="19534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FF4DDA-F503-4E1F-A20E-ECA2A1739A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460" y="2057017"/>
            <a:ext cx="4089377" cy="40893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5DB8949-B829-4BA4-B0CE-29143E9638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105239" y="1745414"/>
            <a:ext cx="3426918" cy="2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Барвик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вирішив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створити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ляльку </a:t>
            </a:r>
            <a:r>
              <a:rPr lang="ru-RU" sz="2000" b="1" dirty="0" err="1">
                <a:solidFill>
                  <a:schemeClr val="bg1"/>
                </a:solidFill>
              </a:rPr>
              <a:t>з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рухомими</a:t>
            </a:r>
            <a:r>
              <a:rPr lang="ru-RU" sz="2000" b="1" dirty="0" smtClean="0">
                <a:solidFill>
                  <a:schemeClr val="bg1"/>
                </a:solidFill>
              </a:rPr>
              <a:t>  </a:t>
            </a:r>
            <a:r>
              <a:rPr lang="ru-RU" sz="2000" b="1" dirty="0" err="1">
                <a:solidFill>
                  <a:schemeClr val="bg1"/>
                </a:solidFill>
              </a:rPr>
              <a:t>частинами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332B7C-E211-403B-9CF7-F10B2414FD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3726" y="1487845"/>
            <a:ext cx="3904821" cy="5097566"/>
          </a:xfrm>
          <a:prstGeom prst="rect">
            <a:avLst/>
          </a:prstGeom>
        </p:spPr>
      </p:pic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FED1B890-A64C-43A2-8998-F830C0A4C0B4}"/>
              </a:ext>
            </a:extLst>
          </p:cNvPr>
          <p:cNvSpPr/>
          <p:nvPr/>
        </p:nvSpPr>
        <p:spPr>
          <a:xfrm>
            <a:off x="1455556" y="5523673"/>
            <a:ext cx="4938403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Спочатку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він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пригадав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пропорції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фігури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людини,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5E1C27-A97B-444D-AD0B-C7E4ADA1EC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0120" y="1456402"/>
            <a:ext cx="2714368" cy="39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bg1"/>
                </a:solidFill>
              </a:rPr>
              <a:t>Барвик</a:t>
            </a:r>
            <a:r>
              <a:rPr lang="ru-RU" sz="2000" b="1" dirty="0" smtClean="0">
                <a:solidFill>
                  <a:schemeClr val="bg1"/>
                </a:solidFill>
              </a:rPr>
              <a:t>  </a:t>
            </a:r>
            <a:r>
              <a:rPr lang="ru-RU" sz="2000" b="1" dirty="0" err="1">
                <a:solidFill>
                  <a:schemeClr val="bg1"/>
                </a:solidFill>
              </a:rPr>
              <a:t>вирішив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створити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ляльку </a:t>
            </a:r>
            <a:r>
              <a:rPr lang="ru-RU" sz="2000" b="1" dirty="0" err="1">
                <a:solidFill>
                  <a:schemeClr val="bg1"/>
                </a:solidFill>
              </a:rPr>
              <a:t>з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рухомими</a:t>
            </a:r>
            <a:r>
              <a:rPr lang="ru-RU" sz="2000" b="1" dirty="0" smtClean="0">
                <a:solidFill>
                  <a:schemeClr val="bg1"/>
                </a:solidFill>
              </a:rPr>
              <a:t>  </a:t>
            </a:r>
            <a:r>
              <a:rPr lang="ru-RU" sz="2000" b="1" dirty="0" err="1">
                <a:solidFill>
                  <a:schemeClr val="bg1"/>
                </a:solidFill>
              </a:rPr>
              <a:t>частинами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332B7C-E211-403B-9CF7-F10B2414FD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009" y="1265904"/>
            <a:ext cx="3563526" cy="5267107"/>
          </a:xfrm>
          <a:prstGeom prst="rect">
            <a:avLst/>
          </a:prstGeom>
        </p:spPr>
      </p:pic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FED1B890-A64C-43A2-8998-F830C0A4C0B4}"/>
              </a:ext>
            </a:extLst>
          </p:cNvPr>
          <p:cNvSpPr/>
          <p:nvPr/>
        </p:nvSpPr>
        <p:spPr>
          <a:xfrm>
            <a:off x="1455556" y="5533056"/>
            <a:ext cx="4938403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намалював окремі частини персонажа,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7FC1F6-25A4-46E0-A2D4-6AEB33E55D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0120" y="1456402"/>
            <a:ext cx="2714368" cy="39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Барвик вирішив створити ляльку з рухомими частинами.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FED1B890-A64C-43A2-8998-F830C0A4C0B4}"/>
              </a:ext>
            </a:extLst>
          </p:cNvPr>
          <p:cNvSpPr/>
          <p:nvPr/>
        </p:nvSpPr>
        <p:spPr>
          <a:xfrm>
            <a:off x="1157597" y="6074030"/>
            <a:ext cx="4938403" cy="578882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потім з'єднав їх.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7005B4-8B7B-4CAB-9AD3-71B9AC56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845371" y="2672020"/>
            <a:ext cx="5372100" cy="2495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40F672-01E7-447E-9DEA-192A318D76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0120" y="1456402"/>
            <a:ext cx="2714368" cy="39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369</Words>
  <Application>Microsoft Office PowerPoint</Application>
  <PresentationFormat>Широкоэкранный</PresentationFormat>
  <Paragraphs>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427</cp:revision>
  <dcterms:created xsi:type="dcterms:W3CDTF">2018-01-05T16:38:53Z</dcterms:created>
  <dcterms:modified xsi:type="dcterms:W3CDTF">2022-04-22T06:00:32Z</dcterms:modified>
</cp:coreProperties>
</file>