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738" r:id="rId2"/>
    <p:sldId id="1010" r:id="rId3"/>
    <p:sldId id="1005" r:id="rId4"/>
    <p:sldId id="1137" r:id="rId5"/>
    <p:sldId id="1015" r:id="rId6"/>
    <p:sldId id="1028" r:id="rId7"/>
    <p:sldId id="1138" r:id="rId8"/>
    <p:sldId id="1117" r:id="rId9"/>
    <p:sldId id="1140" r:id="rId10"/>
    <p:sldId id="1139" r:id="rId11"/>
    <p:sldId id="1141" r:id="rId12"/>
    <p:sldId id="1103" r:id="rId13"/>
    <p:sldId id="1132" r:id="rId14"/>
    <p:sldId id="1123" r:id="rId15"/>
    <p:sldId id="1089" r:id="rId16"/>
    <p:sldId id="1027" r:id="rId17"/>
    <p:sldId id="1023" r:id="rId18"/>
    <p:sldId id="1033" r:id="rId19"/>
    <p:sldId id="113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2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05CF"/>
    <a:srgbClr val="DCBCD0"/>
    <a:srgbClr val="035110"/>
    <a:srgbClr val="92193A"/>
    <a:srgbClr val="FFFF00"/>
    <a:srgbClr val="F1059D"/>
    <a:srgbClr val="00B050"/>
    <a:srgbClr val="FF4747"/>
    <a:srgbClr val="D3514F"/>
    <a:srgbClr val="2F3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22.04.2022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26D62-0A69-489C-AD8A-DBBB454FE69F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61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541F5A-B942-463D-BFFB-A6C0BF2A95D9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79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F5CA3-AACC-4614-BF69-00E689DA5E5C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00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57AFC-C01B-4F35-8E90-7CDC7BDC9F41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8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057DF8-A1C4-4191-9BCE-6255C9741248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66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EB527B-8C9A-436C-98CD-9931061FA41E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80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CE2E25-D864-431C-9803-DC1DF816B3B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86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41627C-B8CA-44C8-AA80-F38F7E2DC94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1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78820F-613B-4084-A210-F6071CA8AA1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30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3D5AF-C886-45A1-B5DC-5A526CB61C15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37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3D2A21-8E22-4A57-9D96-C14531AB525D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97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FBF2D6-4F70-474E-8189-F1C29A9FD449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94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gif"/><Relationship Id="rId3" Type="http://schemas.openxmlformats.org/officeDocument/2006/relationships/image" Target="../media/image21.gif"/><Relationship Id="rId7" Type="http://schemas.openxmlformats.org/officeDocument/2006/relationships/image" Target="../media/image25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gif"/><Relationship Id="rId5" Type="http://schemas.openxmlformats.org/officeDocument/2006/relationships/image" Target="../media/image23.gif"/><Relationship Id="rId10" Type="http://schemas.openxmlformats.org/officeDocument/2006/relationships/image" Target="../media/image28.gif"/><Relationship Id="rId4" Type="http://schemas.openxmlformats.org/officeDocument/2006/relationships/image" Target="../media/image22.gif"/><Relationship Id="rId9" Type="http://schemas.openxmlformats.org/officeDocument/2006/relationships/image" Target="../media/image27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22.04.2022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3109" y="2660821"/>
            <a:ext cx="2151017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</a:rPr>
              <a:t>№</a:t>
            </a:r>
            <a:r>
              <a:rPr lang="uk-UA" sz="4500" b="1" dirty="0">
                <a:solidFill>
                  <a:prstClr val="white"/>
                </a:solidFill>
                <a:latin typeface="Monotype Corsiva" panose="03010101010201010101" pitchFamily="66" charset="0"/>
              </a:rPr>
              <a:t>083</a:t>
            </a:r>
            <a:endParaRPr kumimoji="0" lang="ru-RU" sz="4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7957" y="4727015"/>
            <a:ext cx="93500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2F3242"/>
                </a:solidFill>
              </a:rPr>
              <a:t>Які </a:t>
            </a:r>
            <a:r>
              <a:rPr lang="ru-RU" sz="6000" b="1" dirty="0" err="1">
                <a:solidFill>
                  <a:srgbClr val="2F3242"/>
                </a:solidFill>
              </a:rPr>
              <a:t>взаємозв’язки</a:t>
            </a:r>
            <a:r>
              <a:rPr lang="ru-RU" sz="6000" b="1" dirty="0">
                <a:solidFill>
                  <a:srgbClr val="2F3242"/>
                </a:solidFill>
              </a:rPr>
              <a:t> </a:t>
            </a:r>
            <a:r>
              <a:rPr lang="ru-RU" sz="6000" b="1" dirty="0" err="1">
                <a:solidFill>
                  <a:srgbClr val="2F3242"/>
                </a:solidFill>
              </a:rPr>
              <a:t>існують</a:t>
            </a:r>
            <a:r>
              <a:rPr lang="ru-RU" sz="6000" b="1" dirty="0">
                <a:solidFill>
                  <a:srgbClr val="2F3242"/>
                </a:solidFill>
              </a:rPr>
              <a:t> у </a:t>
            </a:r>
            <a:r>
              <a:rPr lang="ru-RU" sz="6000" b="1" dirty="0" err="1">
                <a:solidFill>
                  <a:srgbClr val="2F3242"/>
                </a:solidFill>
              </a:rPr>
              <a:t>природі</a:t>
            </a:r>
            <a:r>
              <a:rPr lang="ru-RU" sz="6000" b="1" dirty="0">
                <a:solidFill>
                  <a:srgbClr val="2F3242"/>
                </a:solidFill>
              </a:rPr>
              <a:t> </a:t>
            </a:r>
            <a:endParaRPr lang="uk-UA" sz="6000" b="1" dirty="0">
              <a:solidFill>
                <a:srgbClr val="2F324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0106" y="178195"/>
            <a:ext cx="2402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Я досліджую світ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000" b="1" dirty="0">
                <a:solidFill>
                  <a:prstClr val="white"/>
                </a:solidFill>
                <a:latin typeface="Calibri" panose="020F0502020204030204"/>
              </a:rPr>
              <a:t>4 клас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2" descr="ЯКІ ВЗАЄМОЗВ&amp;#39;ЯЗКИ ІСНУЮТЬ У ПРИРОДІ? - ВЗАЄМОЗВ&amp;#39;ЯЗКИ В ПРИРОДІ - ЛЮДИНА І  ПРИРОДА - Підручник - Я досліджую світ 1 клас Частина 2 - І. В. Грущинська  - Оріон 2018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75402" y="394206"/>
            <a:ext cx="6056622" cy="3281082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64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321,629 Which Stock Photos | Free &amp;amp; Royalty-free Which Images |  Depositphotos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1121" y="4026876"/>
            <a:ext cx="2593731" cy="259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2760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Приймаємо рішення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5437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301410" y="1626715"/>
            <a:ext cx="9475636" cy="3015623"/>
          </a:xfrm>
          <a:prstGeom prst="round2Diag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4500" dirty="0" err="1"/>
              <a:t>Чи</a:t>
            </a:r>
            <a:r>
              <a:rPr lang="ru-RU" sz="4500" dirty="0"/>
              <a:t> </a:t>
            </a:r>
            <a:r>
              <a:rPr lang="ru-RU" sz="4500" dirty="0" err="1"/>
              <a:t>відбудуться</a:t>
            </a:r>
            <a:r>
              <a:rPr lang="ru-RU" sz="4500" dirty="0"/>
              <a:t> у </a:t>
            </a:r>
            <a:r>
              <a:rPr lang="ru-RU" sz="4500" dirty="0" err="1"/>
              <a:t>природі</a:t>
            </a:r>
            <a:r>
              <a:rPr lang="ru-RU" sz="4500" dirty="0"/>
              <a:t> </a:t>
            </a:r>
            <a:r>
              <a:rPr lang="ru-RU" sz="4500" dirty="0" err="1"/>
              <a:t>зміни</a:t>
            </a:r>
            <a:r>
              <a:rPr lang="ru-RU" sz="4500" dirty="0"/>
              <a:t>, </a:t>
            </a:r>
            <a:r>
              <a:rPr lang="ru-RU" sz="4500" dirty="0" err="1"/>
              <a:t>якщо</a:t>
            </a:r>
            <a:r>
              <a:rPr lang="ru-RU" sz="4500" dirty="0"/>
              <a:t> </a:t>
            </a:r>
            <a:r>
              <a:rPr lang="ru-RU" sz="4500" dirty="0" err="1"/>
              <a:t>зникне</a:t>
            </a:r>
            <a:r>
              <a:rPr lang="ru-RU" sz="4500" dirty="0"/>
              <a:t> один </a:t>
            </a:r>
            <a:r>
              <a:rPr lang="ru-RU" sz="4500" dirty="0" err="1"/>
              <a:t>із</a:t>
            </a:r>
            <a:r>
              <a:rPr lang="ru-RU" sz="4500" dirty="0"/>
              <a:t> </a:t>
            </a:r>
            <a:r>
              <a:rPr lang="ru-RU" sz="4500" dirty="0" err="1"/>
              <a:t>видів</a:t>
            </a:r>
            <a:r>
              <a:rPr lang="ru-RU" sz="4500" dirty="0"/>
              <a:t> тварин?</a:t>
            </a:r>
            <a:endParaRPr lang="uk-UA" sz="4500" dirty="0"/>
          </a:p>
        </p:txBody>
      </p:sp>
    </p:spTree>
    <p:extLst>
      <p:ext uri="{BB962C8B-B14F-4D97-AF65-F5344CB8AC3E}">
        <p14:creationId xmlns:p14="http://schemas.microsoft.com/office/powerpoint/2010/main" val="204354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39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Чому так кажуть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3644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Горизонтальный свиток 15"/>
          <p:cNvSpPr/>
          <p:nvPr/>
        </p:nvSpPr>
        <p:spPr>
          <a:xfrm>
            <a:off x="1143747" y="2618742"/>
            <a:ext cx="7084704" cy="1620515"/>
          </a:xfrm>
          <a:prstGeom prst="horizontalScroll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500" dirty="0"/>
              <a:t>Де багато пташок, там нема комашок.</a:t>
            </a:r>
          </a:p>
        </p:txBody>
      </p:sp>
      <p:pic>
        <p:nvPicPr>
          <p:cNvPr id="14342" name="Picture 6" descr="28 Collection Of Boy Reading Book Clipart Png - Boy Read A Book Clipart ,  Transparent Cartoon, Free Cliparts &amp;amp; Silhouettes - NetClipar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547412" y="2677049"/>
            <a:ext cx="2314418" cy="391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66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092502" y="119760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1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48344" y="1800495"/>
            <a:ext cx="11504022" cy="794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На стрілках напиши, який взаємозв'язок існує між тваринами й рослинами. Що отримують тварини від рослин, що тварини дають рослинам.</a:t>
            </a:r>
          </a:p>
        </p:txBody>
      </p:sp>
      <p:pic>
        <p:nvPicPr>
          <p:cNvPr id="1026" name="Picture 2" descr="Конюшина лугова 0.5кг, купити за 45.00 грн. :: Rastim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9500" y="2680456"/>
            <a:ext cx="2869579" cy="1820389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Газонная трава Райграс многолетний, смесь, семена, DLF Trifolium, Дания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09499" y="4666012"/>
            <a:ext cx="2869579" cy="1804458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Цікаві матеріали “Бджілка весело кружляє, із квіток медок збирає” | . НУШ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487668" y="2682196"/>
            <a:ext cx="3169920" cy="1822348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оза на лугу | Премиум Фото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87668" y="4659419"/>
            <a:ext cx="2708851" cy="1804458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Стрелка вправо 5"/>
          <p:cNvSpPr/>
          <p:nvPr/>
        </p:nvSpPr>
        <p:spPr>
          <a:xfrm>
            <a:off x="4698859" y="2680456"/>
            <a:ext cx="2569028" cy="821324"/>
          </a:xfrm>
          <a:prstGeom prst="right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право 20"/>
          <p:cNvSpPr/>
          <p:nvPr/>
        </p:nvSpPr>
        <p:spPr>
          <a:xfrm>
            <a:off x="4698859" y="4636455"/>
            <a:ext cx="2569028" cy="821324"/>
          </a:xfrm>
          <a:prstGeom prst="right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право 21"/>
          <p:cNvSpPr/>
          <p:nvPr/>
        </p:nvSpPr>
        <p:spPr>
          <a:xfrm rot="10800000">
            <a:off x="4698858" y="3587081"/>
            <a:ext cx="2569028" cy="821324"/>
          </a:xfrm>
          <a:prstGeom prst="right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22"/>
          <p:cNvSpPr/>
          <p:nvPr/>
        </p:nvSpPr>
        <p:spPr>
          <a:xfrm rot="10800000">
            <a:off x="4676054" y="5318278"/>
            <a:ext cx="2569028" cy="1395048"/>
          </a:xfrm>
          <a:prstGeom prst="right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096092" y="2823205"/>
            <a:ext cx="15588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/>
              <a:t>пилок</a:t>
            </a:r>
            <a:endParaRPr lang="ru-RU" sz="2500" dirty="0"/>
          </a:p>
        </p:txBody>
      </p:sp>
      <p:sp>
        <p:nvSpPr>
          <p:cNvPr id="26" name="TextBox 25"/>
          <p:cNvSpPr txBox="1"/>
          <p:nvPr/>
        </p:nvSpPr>
        <p:spPr>
          <a:xfrm>
            <a:off x="5011824" y="3729830"/>
            <a:ext cx="19430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запилення</a:t>
            </a:r>
            <a:endParaRPr lang="ru-RU" sz="2500" dirty="0"/>
          </a:p>
        </p:txBody>
      </p:sp>
      <p:sp>
        <p:nvSpPr>
          <p:cNvPr id="27" name="TextBox 26"/>
          <p:cNvSpPr txBox="1"/>
          <p:nvPr/>
        </p:nvSpPr>
        <p:spPr>
          <a:xfrm>
            <a:off x="4903959" y="4795563"/>
            <a:ext cx="19430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їжа</a:t>
            </a:r>
            <a:endParaRPr lang="ru-RU" sz="2500" dirty="0"/>
          </a:p>
        </p:txBody>
      </p:sp>
      <p:sp>
        <p:nvSpPr>
          <p:cNvPr id="28" name="TextBox 27"/>
          <p:cNvSpPr txBox="1"/>
          <p:nvPr/>
        </p:nvSpPr>
        <p:spPr>
          <a:xfrm>
            <a:off x="4793036" y="5626750"/>
            <a:ext cx="2569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/>
              <a:t>розповсюдження рослин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6287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6" grpId="0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092502" y="119760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3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03412" y="1800494"/>
            <a:ext cx="11600329" cy="561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З'ясуй, яке твердження щодо хижаків і здобичі є істинним, а яке - хибним. Познач      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503" y="1715194"/>
            <a:ext cx="436155" cy="499468"/>
          </a:xfrm>
          <a:prstGeom prst="rect">
            <a:avLst/>
          </a:prstGeom>
        </p:spPr>
      </p:pic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280577"/>
              </p:ext>
            </p:extLst>
          </p:nvPr>
        </p:nvGraphicFramePr>
        <p:xfrm>
          <a:off x="1185474" y="2486315"/>
          <a:ext cx="9380071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6408">
                  <a:extLst>
                    <a:ext uri="{9D8B030D-6E8A-4147-A177-3AD203B41FA5}">
                      <a16:colId xmlns:a16="http://schemas.microsoft.com/office/drawing/2014/main" val="61894112"/>
                    </a:ext>
                  </a:extLst>
                </a:gridCol>
                <a:gridCol w="2071612">
                  <a:extLst>
                    <a:ext uri="{9D8B030D-6E8A-4147-A177-3AD203B41FA5}">
                      <a16:colId xmlns:a16="http://schemas.microsoft.com/office/drawing/2014/main" val="211912250"/>
                    </a:ext>
                  </a:extLst>
                </a:gridCol>
                <a:gridCol w="2022051">
                  <a:extLst>
                    <a:ext uri="{9D8B030D-6E8A-4147-A177-3AD203B41FA5}">
                      <a16:colId xmlns:a16="http://schemas.microsoft.com/office/drawing/2014/main" val="3961699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Правильно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Неправильно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563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sz="2400" dirty="0">
                          <a:solidFill>
                            <a:schemeClr val="tx1"/>
                          </a:solidFill>
                        </a:rPr>
                        <a:t>З гострими зубами – найімовірніше хижак.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34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sz="2400" dirty="0">
                          <a:solidFill>
                            <a:schemeClr val="tx1"/>
                          </a:solidFill>
                        </a:rPr>
                        <a:t>Хижак завжди більший за здобич.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21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sz="2400" dirty="0">
                          <a:solidFill>
                            <a:schemeClr val="tx1"/>
                          </a:solidFill>
                        </a:rPr>
                        <a:t>Велика тварина не може бути</a:t>
                      </a:r>
                      <a:r>
                        <a:rPr lang="uk-UA" sz="2400" baseline="0" dirty="0">
                          <a:solidFill>
                            <a:schemeClr val="tx1"/>
                          </a:solidFill>
                        </a:rPr>
                        <a:t> здобиччю.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095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sz="2400" dirty="0">
                          <a:solidFill>
                            <a:schemeClr val="tx1"/>
                          </a:solidFill>
                        </a:rPr>
                        <a:t>Деякі тварини можуть бути хижаками і здобиччю.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076204"/>
                  </a:ext>
                </a:extLst>
              </a:tr>
            </a:tbl>
          </a:graphicData>
        </a:graphic>
      </p:graphicFrame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1067" y="2997147"/>
            <a:ext cx="436155" cy="49946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0440" y="3635307"/>
            <a:ext cx="436155" cy="49946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457" y="4350086"/>
            <a:ext cx="436155" cy="49946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1067" y="5059030"/>
            <a:ext cx="436155" cy="49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9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637110" y="3496306"/>
            <a:ext cx="106231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________________________________________________________________________________________________________________________________________________________________________________________________________________________________________</a:t>
            </a:r>
            <a:endParaRPr lang="ru-RU" sz="2800" dirty="0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092502" y="119760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5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072643" y="1837929"/>
            <a:ext cx="9752111" cy="690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Використовуючи ключові слова, склади три речення, у яких опиши зв’язок між рослинами і тваринами.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24438" y="2528086"/>
            <a:ext cx="97003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/>
              <a:t>Ключові слова: </a:t>
            </a:r>
            <a:r>
              <a:rPr lang="uk-UA" sz="2800" dirty="0"/>
              <a:t>жаба, комар, лев, косуля, рослиноїдні, хижаки, крокодил, зебра.  </a:t>
            </a:r>
            <a:endParaRPr lang="ru-RU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37109" y="3448890"/>
            <a:ext cx="104701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Тварини за споживанням їжі поділяються на групи: рослиноїдні, хижаки, всеїдні. 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7108" y="3859358"/>
            <a:ext cx="10398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                                Рослиноїдними тваринами є косуля та зебра.    </a:t>
            </a:r>
            <a:endParaRPr lang="ru-RU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637107" y="4302738"/>
            <a:ext cx="10326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Хижаками є жаба, комар, лев, крокодил.   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7548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3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Перевіряємо себе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51347" y="1212490"/>
            <a:ext cx="10749734" cy="88204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prstClr val="white"/>
                </a:solidFill>
              </a:rPr>
              <a:t>1. Які </a:t>
            </a:r>
            <a:r>
              <a:rPr lang="ru-RU" sz="2400" dirty="0" err="1">
                <a:solidFill>
                  <a:prstClr val="white"/>
                </a:solidFill>
              </a:rPr>
              <a:t>зв’язки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існують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між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живими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організмами</a:t>
            </a:r>
            <a:r>
              <a:rPr lang="ru-RU" sz="2400" dirty="0">
                <a:solidFill>
                  <a:prstClr val="white"/>
                </a:solidFill>
              </a:rPr>
              <a:t>? </a:t>
            </a:r>
            <a:r>
              <a:rPr lang="ru-RU" sz="2400" dirty="0" err="1">
                <a:solidFill>
                  <a:prstClr val="white"/>
                </a:solidFill>
              </a:rPr>
              <a:t>Проілюструйте</a:t>
            </a:r>
            <a:r>
              <a:rPr lang="ru-RU" sz="2400" dirty="0">
                <a:solidFill>
                  <a:prstClr val="white"/>
                </a:solidFill>
              </a:rPr>
              <a:t> свою </a:t>
            </a:r>
            <a:r>
              <a:rPr lang="ru-RU" sz="2400" dirty="0" err="1">
                <a:solidFill>
                  <a:prstClr val="white"/>
                </a:solidFill>
              </a:rPr>
              <a:t>відповідь</a:t>
            </a:r>
            <a:r>
              <a:rPr lang="ru-RU" sz="2400" dirty="0">
                <a:solidFill>
                  <a:prstClr val="white"/>
                </a:solidFill>
              </a:rPr>
              <a:t> прикладами.</a:t>
            </a:r>
            <a:endParaRPr lang="uk-UA" sz="2400" dirty="0">
              <a:solidFill>
                <a:srgbClr val="FFFF00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93854" y="5617731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5366" name="Picture 6" descr="Суд вновь подтвердил выводы комиссии Волгоградского УФАС России - Статьи -  &amp;quot;Новоаннинские вести&amp;quot;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73762" y="4604761"/>
            <a:ext cx="2213900" cy="221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Скругленный прямоугольник 10"/>
          <p:cNvSpPr/>
          <p:nvPr/>
        </p:nvSpPr>
        <p:spPr>
          <a:xfrm>
            <a:off x="251344" y="2169715"/>
            <a:ext cx="10422517" cy="87869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prstClr val="white"/>
                </a:solidFill>
              </a:rPr>
              <a:t>2. Як </a:t>
            </a:r>
            <a:r>
              <a:rPr lang="ru-RU" sz="2400" dirty="0" err="1">
                <a:solidFill>
                  <a:prstClr val="white"/>
                </a:solidFill>
              </a:rPr>
              <a:t>ви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думаєте</a:t>
            </a:r>
            <a:r>
              <a:rPr lang="ru-RU" sz="2400" dirty="0">
                <a:solidFill>
                  <a:prstClr val="white"/>
                </a:solidFill>
              </a:rPr>
              <a:t>, </a:t>
            </a:r>
            <a:r>
              <a:rPr lang="ru-RU" sz="2400" dirty="0" err="1">
                <a:solidFill>
                  <a:prstClr val="white"/>
                </a:solidFill>
              </a:rPr>
              <a:t>якій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групі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живих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організмів</a:t>
            </a:r>
            <a:r>
              <a:rPr lang="ru-RU" sz="2400" dirty="0">
                <a:solidFill>
                  <a:prstClr val="white"/>
                </a:solidFill>
              </a:rPr>
              <a:t> у </a:t>
            </a:r>
            <a:r>
              <a:rPr lang="ru-RU" sz="2400" dirty="0" err="1">
                <a:solidFill>
                  <a:prstClr val="white"/>
                </a:solidFill>
              </a:rPr>
              <a:t>харчовому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ланцюгу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відведено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найважливішу</a:t>
            </a:r>
            <a:r>
              <a:rPr lang="ru-RU" sz="2400" dirty="0">
                <a:solidFill>
                  <a:prstClr val="white"/>
                </a:solidFill>
              </a:rPr>
              <a:t> роль?</a:t>
            </a:r>
            <a:endParaRPr lang="uk-UA" sz="2400" dirty="0">
              <a:solidFill>
                <a:srgbClr val="FFFF00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1344" y="3125277"/>
            <a:ext cx="9851017" cy="670260"/>
          </a:xfrm>
          <a:prstGeom prst="roundRect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400" dirty="0">
                <a:solidFill>
                  <a:prstClr val="white"/>
                </a:solidFill>
              </a:rPr>
              <a:t>3. </a:t>
            </a:r>
            <a:r>
              <a:rPr lang="ru-RU" sz="2400" dirty="0" err="1">
                <a:solidFill>
                  <a:prstClr val="white"/>
                </a:solidFill>
              </a:rPr>
              <a:t>Наведіть</a:t>
            </a:r>
            <a:r>
              <a:rPr lang="ru-RU" sz="2400" dirty="0">
                <a:solidFill>
                  <a:prstClr val="white"/>
                </a:solidFill>
              </a:rPr>
              <a:t> приклади </a:t>
            </a:r>
            <a:r>
              <a:rPr lang="ru-RU" sz="2400" dirty="0" err="1">
                <a:solidFill>
                  <a:prstClr val="white"/>
                </a:solidFill>
              </a:rPr>
              <a:t>впливу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тварин</a:t>
            </a:r>
            <a:r>
              <a:rPr lang="ru-RU" sz="2400" dirty="0">
                <a:solidFill>
                  <a:prstClr val="white"/>
                </a:solidFill>
              </a:rPr>
              <a:t> на </a:t>
            </a:r>
            <a:r>
              <a:rPr lang="ru-RU" sz="2400" dirty="0" err="1">
                <a:solidFill>
                  <a:prstClr val="white"/>
                </a:solidFill>
              </a:rPr>
              <a:t>родючість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ґрунту</a:t>
            </a:r>
            <a:r>
              <a:rPr lang="ru-RU" sz="2400" dirty="0">
                <a:solidFill>
                  <a:prstClr val="white"/>
                </a:solidFill>
              </a:rPr>
              <a:t>.</a:t>
            </a:r>
            <a:endParaRPr lang="uk-UA" sz="2400" dirty="0">
              <a:solidFill>
                <a:srgbClr val="FFFF00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51343" y="3873233"/>
            <a:ext cx="11599997" cy="874805"/>
          </a:xfrm>
          <a:prstGeom prst="round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400" dirty="0">
                <a:solidFill>
                  <a:prstClr val="white"/>
                </a:solidFill>
              </a:rPr>
              <a:t>4. </a:t>
            </a:r>
            <a:r>
              <a:rPr lang="ru-RU" sz="2400" dirty="0">
                <a:solidFill>
                  <a:prstClr val="white"/>
                </a:solidFill>
              </a:rPr>
              <a:t>Як </a:t>
            </a:r>
            <a:r>
              <a:rPr lang="ru-RU" sz="2400" dirty="0" err="1">
                <a:solidFill>
                  <a:prstClr val="white"/>
                </a:solidFill>
              </a:rPr>
              <a:t>людина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може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використати</a:t>
            </a:r>
            <a:r>
              <a:rPr lang="ru-RU" sz="2400" dirty="0">
                <a:solidFill>
                  <a:prstClr val="white"/>
                </a:solidFill>
              </a:rPr>
              <a:t> у </a:t>
            </a:r>
            <a:r>
              <a:rPr lang="ru-RU" sz="2400" dirty="0" err="1">
                <a:solidFill>
                  <a:prstClr val="white"/>
                </a:solidFill>
              </a:rPr>
              <a:t>своїй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діяльності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знання</a:t>
            </a:r>
            <a:r>
              <a:rPr lang="ru-RU" sz="2400" dirty="0">
                <a:solidFill>
                  <a:prstClr val="white"/>
                </a:solidFill>
              </a:rPr>
              <a:t> про </a:t>
            </a:r>
            <a:r>
              <a:rPr lang="ru-RU" sz="2400" dirty="0" err="1">
                <a:solidFill>
                  <a:prstClr val="white"/>
                </a:solidFill>
              </a:rPr>
              <a:t>вплив</a:t>
            </a:r>
            <a:r>
              <a:rPr lang="ru-RU" sz="2400" dirty="0">
                <a:solidFill>
                  <a:prstClr val="white"/>
                </a:solidFill>
              </a:rPr>
              <a:t> тварин на </a:t>
            </a:r>
            <a:r>
              <a:rPr lang="ru-RU" sz="2400" dirty="0" err="1">
                <a:solidFill>
                  <a:prstClr val="white"/>
                </a:solidFill>
              </a:rPr>
              <a:t>ґрунт</a:t>
            </a:r>
            <a:r>
              <a:rPr lang="ru-RU" sz="2400" dirty="0">
                <a:solidFill>
                  <a:prstClr val="white"/>
                </a:solidFill>
              </a:rPr>
              <a:t>?</a:t>
            </a:r>
            <a:endParaRPr lang="uk-UA" sz="2400" dirty="0">
              <a:solidFill>
                <a:prstClr val="white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51342" y="4825735"/>
            <a:ext cx="8034819" cy="6538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400" dirty="0">
                <a:solidFill>
                  <a:prstClr val="white"/>
                </a:solidFill>
              </a:rPr>
              <a:t>5. </a:t>
            </a:r>
            <a:r>
              <a:rPr lang="ru-RU" sz="2400" dirty="0">
                <a:solidFill>
                  <a:prstClr val="white"/>
                </a:solidFill>
              </a:rPr>
              <a:t>Які </a:t>
            </a:r>
            <a:r>
              <a:rPr lang="ru-RU" sz="2400" dirty="0" err="1">
                <a:solidFill>
                  <a:prstClr val="white"/>
                </a:solidFill>
              </a:rPr>
              <a:t>зв’язки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існують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між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тваринами</a:t>
            </a:r>
            <a:r>
              <a:rPr lang="ru-RU" sz="2400" dirty="0">
                <a:solidFill>
                  <a:prstClr val="white"/>
                </a:solidFill>
              </a:rPr>
              <a:t>? </a:t>
            </a:r>
            <a:r>
              <a:rPr lang="ru-RU" sz="2400" dirty="0" err="1">
                <a:solidFill>
                  <a:prstClr val="white"/>
                </a:solidFill>
              </a:rPr>
              <a:t>Наведіть</a:t>
            </a:r>
            <a:r>
              <a:rPr lang="ru-RU" sz="2400" dirty="0">
                <a:solidFill>
                  <a:prstClr val="white"/>
                </a:solidFill>
              </a:rPr>
              <a:t> приклади.</a:t>
            </a:r>
            <a:endParaRPr lang="uk-UA" sz="2400" dirty="0">
              <a:solidFill>
                <a:prstClr val="white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247804" y="5576495"/>
            <a:ext cx="4634522" cy="119114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000" dirty="0">
                <a:solidFill>
                  <a:prstClr val="white"/>
                </a:solidFill>
              </a:rPr>
              <a:t>6. </a:t>
            </a:r>
            <a:r>
              <a:rPr lang="ru-RU" sz="2000" dirty="0" err="1">
                <a:solidFill>
                  <a:prstClr val="white"/>
                </a:solidFill>
              </a:rPr>
              <a:t>Продовжіть</a:t>
            </a:r>
            <a:r>
              <a:rPr lang="ru-RU" sz="2000" dirty="0">
                <a:solidFill>
                  <a:prstClr val="white"/>
                </a:solidFill>
              </a:rPr>
              <a:t> речення (за </a:t>
            </a:r>
            <a:r>
              <a:rPr lang="ru-RU" sz="2000" dirty="0" err="1">
                <a:solidFill>
                  <a:prstClr val="white"/>
                </a:solidFill>
              </a:rPr>
              <a:t>вибором</a:t>
            </a:r>
            <a:r>
              <a:rPr lang="ru-RU" sz="2000" dirty="0">
                <a:solidFill>
                  <a:prstClr val="white"/>
                </a:solidFill>
              </a:rPr>
              <a:t>):</a:t>
            </a:r>
          </a:p>
          <a:p>
            <a:r>
              <a:rPr lang="ru-RU" sz="2000" dirty="0">
                <a:solidFill>
                  <a:prstClr val="white"/>
                </a:solidFill>
              </a:rPr>
              <a:t>«</a:t>
            </a:r>
            <a:r>
              <a:rPr lang="ru-RU" sz="2000" dirty="0" err="1">
                <a:solidFill>
                  <a:prstClr val="white"/>
                </a:solidFill>
              </a:rPr>
              <a:t>Було</a:t>
            </a:r>
            <a:r>
              <a:rPr lang="ru-RU" sz="2000" dirty="0">
                <a:solidFill>
                  <a:prstClr val="white"/>
                </a:solidFill>
              </a:rPr>
              <a:t> </a:t>
            </a:r>
            <a:r>
              <a:rPr lang="ru-RU" sz="2000" dirty="0" err="1">
                <a:solidFill>
                  <a:prstClr val="white"/>
                </a:solidFill>
              </a:rPr>
              <a:t>цікаво</a:t>
            </a:r>
            <a:r>
              <a:rPr lang="ru-RU" sz="2000" dirty="0">
                <a:solidFill>
                  <a:prstClr val="white"/>
                </a:solidFill>
              </a:rPr>
              <a:t>…»;</a:t>
            </a:r>
          </a:p>
          <a:p>
            <a:r>
              <a:rPr lang="ru-RU" sz="2000" dirty="0">
                <a:solidFill>
                  <a:prstClr val="white"/>
                </a:solidFill>
              </a:rPr>
              <a:t>«</a:t>
            </a:r>
            <a:r>
              <a:rPr lang="ru-RU" sz="2000" dirty="0" err="1">
                <a:solidFill>
                  <a:prstClr val="white"/>
                </a:solidFill>
              </a:rPr>
              <a:t>Було</a:t>
            </a:r>
            <a:r>
              <a:rPr lang="ru-RU" sz="2000" dirty="0">
                <a:solidFill>
                  <a:prstClr val="white"/>
                </a:solidFill>
              </a:rPr>
              <a:t> складно…»;</a:t>
            </a:r>
          </a:p>
          <a:p>
            <a:r>
              <a:rPr lang="ru-RU" sz="2000" dirty="0">
                <a:solidFill>
                  <a:prstClr val="white"/>
                </a:solidFill>
              </a:rPr>
              <a:t>«Я </a:t>
            </a:r>
            <a:r>
              <a:rPr lang="ru-RU" sz="2000" dirty="0" err="1">
                <a:solidFill>
                  <a:prstClr val="white"/>
                </a:solidFill>
              </a:rPr>
              <a:t>спробую</a:t>
            </a:r>
            <a:r>
              <a:rPr lang="ru-RU" sz="2000" dirty="0">
                <a:solidFill>
                  <a:prstClr val="white"/>
                </a:solidFill>
              </a:rPr>
              <a:t>…».</a:t>
            </a:r>
            <a:endParaRPr lang="uk-UA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19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Коротко про головне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27050" y="1995853"/>
            <a:ext cx="8363806" cy="1763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dirty="0">
                <a:solidFill>
                  <a:prstClr val="white"/>
                </a:solidFill>
              </a:rPr>
              <a:t>Прочитайте висновок.</a:t>
            </a:r>
            <a:endParaRPr lang="uk-UA" sz="4000" dirty="0">
              <a:solidFill>
                <a:srgbClr val="FFFF00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05508" y="5590985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5364" name="Picture 4" descr="XXXI ЯК СФОРМУВАТИ ВИСНОВОК - Мої статті - Каталог статей -  Великосорочинська ЗОШ І-ІІІ ступенів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50852" y="3965331"/>
            <a:ext cx="2593742" cy="274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91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знаєте ви, що…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594847" y="1265380"/>
            <a:ext cx="8492816" cy="530574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3500" dirty="0"/>
              <a:t>…у природних умовах у ведмедя ворогів немає, навіть зграї вовків обходять клишоногого велетня стороною. Але головним ворогом ведмедів стала людина. Браконьєрська діяльність і мисливський промисел призвели до того, що багато видів ведмедів перебувають на межі зникнення. </a:t>
            </a:r>
          </a:p>
        </p:txBody>
      </p:sp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9131" y="5635171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Езоп &amp;quot;Два приятеля і ведмідь&amp;quot; | Конспект. Українська літератур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31" y="2196353"/>
            <a:ext cx="3403198" cy="272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71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822576" y="1250576"/>
            <a:ext cx="6064624" cy="537882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b="1" dirty="0">
                <a:solidFill>
                  <a:srgbClr val="2F3242"/>
                </a:solidFill>
              </a:rPr>
              <a:t>Повторити тему на </a:t>
            </a:r>
            <a:r>
              <a:rPr lang="ru-RU" sz="3000" b="1" dirty="0" err="1">
                <a:solidFill>
                  <a:srgbClr val="2F3242"/>
                </a:solidFill>
              </a:rPr>
              <a:t>сторінках</a:t>
            </a:r>
            <a:r>
              <a:rPr lang="ru-RU" sz="3000" b="1" dirty="0">
                <a:solidFill>
                  <a:srgbClr val="2F3242"/>
                </a:solidFill>
              </a:rPr>
              <a:t> </a:t>
            </a:r>
          </a:p>
          <a:p>
            <a:pPr algn="ctr"/>
            <a:r>
              <a:rPr lang="ru-RU" sz="3000" b="1" dirty="0">
                <a:solidFill>
                  <a:srgbClr val="2F3242"/>
                </a:solidFill>
              </a:rPr>
              <a:t>101-105.</a:t>
            </a:r>
          </a:p>
          <a:p>
            <a:pPr algn="ctr"/>
            <a:endParaRPr lang="uk-UA" sz="3000" i="1" dirty="0">
              <a:solidFill>
                <a:srgbClr val="2F3242"/>
              </a:solidFill>
            </a:endParaRPr>
          </a:p>
          <a:p>
            <a:pPr algn="ctr"/>
            <a:r>
              <a:rPr lang="uk-UA" sz="3000" i="1" dirty="0">
                <a:solidFill>
                  <a:srgbClr val="2F3242"/>
                </a:solidFill>
              </a:rPr>
              <a:t>Короткий запис в щоденник</a:t>
            </a:r>
          </a:p>
          <a:p>
            <a:pPr algn="ctr"/>
            <a:r>
              <a:rPr lang="uk-UA" sz="3000" dirty="0">
                <a:solidFill>
                  <a:srgbClr val="2F3242"/>
                </a:solidFill>
              </a:rPr>
              <a:t>с.101-105.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9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«Інтерв’ю»</a:t>
            </a:r>
          </a:p>
        </p:txBody>
      </p:sp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251B524C-59DB-4919-9303-C936BD06E329}"/>
              </a:ext>
            </a:extLst>
          </p:cNvPr>
          <p:cNvSpPr/>
          <p:nvPr/>
        </p:nvSpPr>
        <p:spPr>
          <a:xfrm>
            <a:off x="8210349" y="1410698"/>
            <a:ext cx="3474720" cy="7622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accent2">
                    <a:lumMod val="50000"/>
                  </a:schemeClr>
                </a:solidFill>
              </a:rPr>
              <a:t>Що нового ви сьогодні дізнались?</a:t>
            </a:r>
          </a:p>
        </p:txBody>
      </p:sp>
      <p:sp>
        <p:nvSpPr>
          <p:cNvPr id="9" name="Прямокутник: округлені кути 8">
            <a:extLst>
              <a:ext uri="{FF2B5EF4-FFF2-40B4-BE49-F238E27FC236}">
                <a16:creationId xmlns:a16="http://schemas.microsoft.com/office/drawing/2014/main" id="{6DBB6F7C-2A7B-48A5-B788-F8BE6EC73B5E}"/>
              </a:ext>
            </a:extLst>
          </p:cNvPr>
          <p:cNvSpPr/>
          <p:nvPr/>
        </p:nvSpPr>
        <p:spPr>
          <a:xfrm>
            <a:off x="317634" y="2074842"/>
            <a:ext cx="3474720" cy="762218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bg1"/>
                </a:solidFill>
              </a:rPr>
              <a:t>Чого ви навчились на уроці?</a:t>
            </a:r>
          </a:p>
        </p:txBody>
      </p:sp>
      <p:sp>
        <p:nvSpPr>
          <p:cNvPr id="10" name="Прямокутник: округлені кути 9">
            <a:extLst>
              <a:ext uri="{FF2B5EF4-FFF2-40B4-BE49-F238E27FC236}">
                <a16:creationId xmlns:a16="http://schemas.microsoft.com/office/drawing/2014/main" id="{1D8C3491-9708-40EA-A943-8D1D02266EC3}"/>
              </a:ext>
            </a:extLst>
          </p:cNvPr>
          <p:cNvSpPr/>
          <p:nvPr/>
        </p:nvSpPr>
        <p:spPr>
          <a:xfrm>
            <a:off x="8210349" y="3138318"/>
            <a:ext cx="3474720" cy="762218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dirty="0">
                <a:solidFill>
                  <a:schemeClr val="bg1"/>
                </a:solidFill>
              </a:rPr>
              <a:t>Чи було вам важко? Якщо так, то що саме? </a:t>
            </a:r>
          </a:p>
        </p:txBody>
      </p:sp>
      <p:sp>
        <p:nvSpPr>
          <p:cNvPr id="11" name="Прямокутник: округлені кути 10">
            <a:extLst>
              <a:ext uri="{FF2B5EF4-FFF2-40B4-BE49-F238E27FC236}">
                <a16:creationId xmlns:a16="http://schemas.microsoft.com/office/drawing/2014/main" id="{83094D12-AFB6-47FB-ACC3-2379992DB83E}"/>
              </a:ext>
            </a:extLst>
          </p:cNvPr>
          <p:cNvSpPr/>
          <p:nvPr/>
        </p:nvSpPr>
        <p:spPr>
          <a:xfrm>
            <a:off x="317634" y="3697039"/>
            <a:ext cx="3474720" cy="11502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accent2">
                    <a:lumMod val="50000"/>
                  </a:schemeClr>
                </a:solidFill>
              </a:rPr>
              <a:t>Що найбільше вас вразило чи здивувало під час уроку?</a:t>
            </a:r>
          </a:p>
        </p:txBody>
      </p:sp>
      <p:sp>
        <p:nvSpPr>
          <p:cNvPr id="12" name="Прямокутник: округлені кути 11">
            <a:extLst>
              <a:ext uri="{FF2B5EF4-FFF2-40B4-BE49-F238E27FC236}">
                <a16:creationId xmlns:a16="http://schemas.microsoft.com/office/drawing/2014/main" id="{00AF619D-B011-4A09-88CA-71A61A7FE4F9}"/>
              </a:ext>
            </a:extLst>
          </p:cNvPr>
          <p:cNvSpPr/>
          <p:nvPr/>
        </p:nvSpPr>
        <p:spPr>
          <a:xfrm>
            <a:off x="8135472" y="4865939"/>
            <a:ext cx="3474720" cy="7622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accent2">
                    <a:lumMod val="50000"/>
                  </a:schemeClr>
                </a:solidFill>
              </a:rPr>
              <a:t>Продовжіть речення. </a:t>
            </a:r>
            <a:r>
              <a:rPr lang="uk-UA" sz="2200" b="1">
                <a:solidFill>
                  <a:schemeClr val="accent2">
                    <a:lumMod val="50000"/>
                  </a:schemeClr>
                </a:solidFill>
              </a:rPr>
              <a:t>Тепер я знаю, що …</a:t>
            </a:r>
            <a:endParaRPr lang="uk-UA" sz="2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24C370A-8450-4FF3-9B5F-B8EF2471352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1000" y="620773"/>
            <a:ext cx="635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6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Програма «Як почуває себе ненька Україна?» в прямому ефірі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973D871-F8E9-49D2-B0F0-2844CCCC52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3612" y="1273705"/>
            <a:ext cx="9644776" cy="542518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4EB3798-FD88-4C06-853A-DDD3032B46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2694" y="3033088"/>
            <a:ext cx="664369" cy="41496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4DF4143-1517-459E-BD87-61BD623184E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2477" y="3889659"/>
            <a:ext cx="3116472" cy="336578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EBF752B-E74B-4974-88E2-607D0C7805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01314" y="4226524"/>
            <a:ext cx="2216372" cy="2366318"/>
          </a:xfrm>
          <a:prstGeom prst="rect">
            <a:avLst/>
          </a:prstGeom>
        </p:spPr>
      </p:pic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877B13A1-60DA-45AE-AA15-944A5F7E597F}"/>
              </a:ext>
            </a:extLst>
          </p:cNvPr>
          <p:cNvSpPr/>
          <p:nvPr/>
        </p:nvSpPr>
        <p:spPr>
          <a:xfrm>
            <a:off x="266700" y="6363471"/>
            <a:ext cx="11658600" cy="229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id="{B85ABA71-FB8C-485A-89DE-104D54B4A742}"/>
              </a:ext>
            </a:extLst>
          </p:cNvPr>
          <p:cNvSpPr/>
          <p:nvPr/>
        </p:nvSpPr>
        <p:spPr>
          <a:xfrm>
            <a:off x="363592" y="6226573"/>
            <a:ext cx="655583" cy="450107"/>
          </a:xfrm>
          <a:prstGeom prst="rect">
            <a:avLst/>
          </a:prstGeom>
          <a:solidFill>
            <a:srgbClr val="FF53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id="{31D0FF76-9E6F-4DD7-8951-8D7A59D6A5F9}"/>
              </a:ext>
            </a:extLst>
          </p:cNvPr>
          <p:cNvSpPr/>
          <p:nvPr/>
        </p:nvSpPr>
        <p:spPr>
          <a:xfrm>
            <a:off x="240024" y="1264024"/>
            <a:ext cx="1369476" cy="4979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LIVE</a:t>
            </a:r>
            <a:endParaRPr lang="uk-UA" sz="3200" b="1" dirty="0"/>
          </a:p>
        </p:txBody>
      </p:sp>
      <p:sp>
        <p:nvSpPr>
          <p:cNvPr id="39" name="Бульбашка прямої мови: прямокутна з округленими кутами 38">
            <a:extLst>
              <a:ext uri="{FF2B5EF4-FFF2-40B4-BE49-F238E27FC236}">
                <a16:creationId xmlns:a16="http://schemas.microsoft.com/office/drawing/2014/main" id="{4B21E80B-0553-4061-ABBB-97E9DE1F1BF0}"/>
              </a:ext>
            </a:extLst>
          </p:cNvPr>
          <p:cNvSpPr/>
          <p:nvPr/>
        </p:nvSpPr>
        <p:spPr>
          <a:xfrm>
            <a:off x="1784926" y="2105025"/>
            <a:ext cx="3358574" cy="1669615"/>
          </a:xfrm>
          <a:prstGeom prst="wedgeRoundRectCallout">
            <a:avLst>
              <a:gd name="adj1" fmla="val -35552"/>
              <a:gd name="adj2" fmla="val 705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Привіт, друзі!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А яка зараз пора року?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Який місяць?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Яке сьогодні число?</a:t>
            </a:r>
          </a:p>
        </p:txBody>
      </p:sp>
      <p:sp>
        <p:nvSpPr>
          <p:cNvPr id="40" name="Бульбашка прямої мови: прямокутна з округленими кутами 39">
            <a:extLst>
              <a:ext uri="{FF2B5EF4-FFF2-40B4-BE49-F238E27FC236}">
                <a16:creationId xmlns:a16="http://schemas.microsoft.com/office/drawing/2014/main" id="{8473B87A-8FC6-499A-A4D1-0F4D70A28CF5}"/>
              </a:ext>
            </a:extLst>
          </p:cNvPr>
          <p:cNvSpPr/>
          <p:nvPr/>
        </p:nvSpPr>
        <p:spPr>
          <a:xfrm>
            <a:off x="7562850" y="2405761"/>
            <a:ext cx="4362450" cy="1669615"/>
          </a:xfrm>
          <a:prstGeom prst="wedgeRoundRectCallout">
            <a:avLst>
              <a:gd name="adj1" fmla="val -2654"/>
              <a:gd name="adj2" fmla="val 659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Мої вітання!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Яким було вранці небо, коли ми йшли до школи?</a:t>
            </a:r>
          </a:p>
          <a:p>
            <a:pPr algn="ctr"/>
            <a:r>
              <a:rPr lang="uk-UA" sz="2000" b="1">
                <a:solidFill>
                  <a:schemeClr val="accent2">
                    <a:lumMod val="50000"/>
                  </a:schemeClr>
                </a:solidFill>
              </a:rPr>
              <a:t>Що стосовно опадів</a:t>
            </a:r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Кому відома температура повітря?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EA14DB0-14C2-4135-96D1-6330616A94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1685" y="1104742"/>
            <a:ext cx="621506" cy="6286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0C6E46C-1C8C-4CE7-A0E2-3D5534BEDF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863" y="1196049"/>
            <a:ext cx="1034700" cy="56190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088A31A-77BF-4574-BBF7-7FF4599864D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95683" y="1157129"/>
            <a:ext cx="1034700" cy="56190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E614D09-687C-42A4-9540-5D7D98A66C1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6451" y="1191586"/>
            <a:ext cx="1072847" cy="6286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4CE8BF4-934D-48D5-893B-4631C53F729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5376" y="1157129"/>
            <a:ext cx="907593" cy="62865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95308696-196C-4B58-9F95-8C9A282CEA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4185" y="1023713"/>
            <a:ext cx="1097280" cy="9402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964141BC-C1B7-44C4-97C1-B884BA08D7F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8612" y="3457731"/>
            <a:ext cx="3063304" cy="29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2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9883 -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3 -7.40741E-7 L 0.21055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55 0.00093 L 0.38073 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3 0.00185 L 0.55326 0.0020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26 0.00208 L 0.7013 0.001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13 0.00185 L 0.82461 0.002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8" grpId="0" animBg="1"/>
      <p:bldP spid="39" grpId="0" animBg="1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Пригадуємо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32862" y="5640686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3894" y="3516923"/>
            <a:ext cx="2348425" cy="3040805"/>
          </a:xfrm>
          <a:prstGeom prst="rect">
            <a:avLst/>
          </a:prstGeom>
        </p:spPr>
      </p:pic>
      <p:sp>
        <p:nvSpPr>
          <p:cNvPr id="11" name="Горизонтальный свиток 10"/>
          <p:cNvSpPr/>
          <p:nvPr/>
        </p:nvSpPr>
        <p:spPr>
          <a:xfrm>
            <a:off x="502689" y="994737"/>
            <a:ext cx="9017979" cy="4481954"/>
          </a:xfrm>
          <a:prstGeom prst="horizontalScroll">
            <a:avLst/>
          </a:prstGeom>
          <a:solidFill>
            <a:srgbClr val="F1059D"/>
          </a:solidFill>
          <a:ln w="38100">
            <a:solidFill>
              <a:srgbClr val="D905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 err="1"/>
              <a:t>Наведіть</a:t>
            </a:r>
            <a:r>
              <a:rPr lang="ru-RU" sz="3000" dirty="0"/>
              <a:t> приклади </a:t>
            </a:r>
            <a:r>
              <a:rPr lang="ru-RU" sz="3000" dirty="0" err="1"/>
              <a:t>взаємозв’язків</a:t>
            </a:r>
            <a:r>
              <a:rPr lang="ru-RU" sz="3000" dirty="0"/>
              <a:t> за схемами:</a:t>
            </a:r>
          </a:p>
          <a:p>
            <a:pPr algn="ctr"/>
            <a:r>
              <a:rPr lang="ru-RU" sz="3000" dirty="0" err="1"/>
              <a:t>Нежива</a:t>
            </a:r>
            <a:r>
              <a:rPr lang="ru-RU" sz="3000" dirty="0"/>
              <a:t> – жива </a:t>
            </a:r>
          </a:p>
          <a:p>
            <a:pPr algn="ctr"/>
            <a:r>
              <a:rPr lang="ru-RU" sz="3000" dirty="0"/>
              <a:t>Природа –  природа</a:t>
            </a:r>
          </a:p>
          <a:p>
            <a:pPr algn="ctr"/>
            <a:r>
              <a:rPr lang="ru-RU" sz="3000" dirty="0"/>
              <a:t>Рослини –  </a:t>
            </a:r>
            <a:r>
              <a:rPr lang="ru-RU" sz="3000" dirty="0" err="1"/>
              <a:t>тварини</a:t>
            </a:r>
            <a:endParaRPr lang="ru-RU" sz="3000" dirty="0"/>
          </a:p>
          <a:p>
            <a:pPr algn="ctr"/>
            <a:r>
              <a:rPr lang="ru-RU" sz="3000" dirty="0"/>
              <a:t>Тварини –  </a:t>
            </a:r>
            <a:r>
              <a:rPr lang="ru-RU" sz="3000" dirty="0" err="1"/>
              <a:t>тварини</a:t>
            </a:r>
            <a:endParaRPr lang="uk-UA" sz="3000" dirty="0"/>
          </a:p>
        </p:txBody>
      </p:sp>
    </p:spTree>
    <p:extLst>
      <p:ext uri="{BB962C8B-B14F-4D97-AF65-F5344CB8AC3E}">
        <p14:creationId xmlns:p14="http://schemas.microsoft.com/office/powerpoint/2010/main" val="153438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5726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Розгляньте фото. На </a:t>
            </a:r>
            <a:r>
              <a:rPr lang="ru-RU" sz="2000" b="1" dirty="0" err="1">
                <a:solidFill>
                  <a:schemeClr val="bg1"/>
                </a:solidFill>
              </a:rPr>
              <a:t>які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дві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групи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можна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розподілити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зображені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природні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об’єкти</a:t>
            </a:r>
            <a:r>
              <a:rPr lang="ru-RU" sz="2000" b="1" dirty="0">
                <a:solidFill>
                  <a:schemeClr val="bg1"/>
                </a:solidFill>
              </a:rPr>
              <a:t>?</a:t>
            </a:r>
            <a:r>
              <a:rPr lang="uk-UA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32862" y="5640686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Інформаційний проект &amp;quot;Книга вчить, як на світі жить&amp;quot; | Робоча програма.  Читання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51985" y="4700158"/>
            <a:ext cx="2235677" cy="207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3067" y="1470260"/>
            <a:ext cx="7885717" cy="4374845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28278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3644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101-105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Тренінгове заняття &amp;quot;Наш дружний 5-й клас&amp;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1" y="1303850"/>
            <a:ext cx="7251318" cy="421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Стратегія «Читання з позначками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9037" y="2006721"/>
            <a:ext cx="4372463" cy="308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38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58C5B0-4ED2-459B-8532-FA7A458FC47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7578" y="2085952"/>
            <a:ext cx="6900032" cy="388126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8D7CDBA-1596-4AC8-AE3C-6D967E81067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00" y="1249271"/>
            <a:ext cx="1834393" cy="198114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91E0AEC-CE4E-438E-8221-FBAB2C23CD5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880" y="4229006"/>
            <a:ext cx="2426445" cy="246989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ACE0E24-1BDE-49C0-AC0B-09893BF6E91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2563" y="5704110"/>
            <a:ext cx="1022350" cy="110413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03FE00A-A62F-431F-9251-0BA96BDF596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7436" y="5704110"/>
            <a:ext cx="1022350" cy="110413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B9B7160-7D90-4EEA-87F7-0EC0C6C689CE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21725" y="3410256"/>
            <a:ext cx="3146289" cy="3397992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C855D78-15F6-4087-B931-E39E18F2F4E1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5242" y="1127662"/>
            <a:ext cx="2440409" cy="263564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FDE6561-8509-4745-A19A-AF8D96ED94A5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7201" y="890780"/>
            <a:ext cx="1441817" cy="155716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BC73600-2430-421C-9032-69FE63BB199F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0313" y="988057"/>
            <a:ext cx="1220203" cy="131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9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321,629 Which Stock Photos | Free &amp;amp; Royalty-free Which Images |  Depositphotos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1121" y="4026876"/>
            <a:ext cx="2593731" cy="259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2760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Приймаємо рішення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5437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301410" y="1626715"/>
            <a:ext cx="9475636" cy="3015623"/>
          </a:xfrm>
          <a:prstGeom prst="round2Diag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4500" dirty="0"/>
              <a:t>Між </a:t>
            </a:r>
            <a:r>
              <a:rPr lang="ru-RU" sz="4500" dirty="0" err="1"/>
              <a:t>якими</a:t>
            </a:r>
            <a:r>
              <a:rPr lang="ru-RU" sz="4500" dirty="0"/>
              <a:t> компонентами </a:t>
            </a:r>
            <a:r>
              <a:rPr lang="ru-RU" sz="4500" dirty="0" err="1"/>
              <a:t>природи</a:t>
            </a:r>
            <a:r>
              <a:rPr lang="ru-RU" sz="4500" dirty="0"/>
              <a:t> </a:t>
            </a:r>
            <a:r>
              <a:rPr lang="ru-RU" sz="4500" dirty="0" err="1"/>
              <a:t>розкрито</a:t>
            </a:r>
            <a:r>
              <a:rPr lang="ru-RU" sz="4500" dirty="0"/>
              <a:t> </a:t>
            </a:r>
            <a:r>
              <a:rPr lang="ru-RU" sz="4500" dirty="0" err="1"/>
              <a:t>взаємозв’язки</a:t>
            </a:r>
            <a:r>
              <a:rPr lang="ru-RU" sz="4500" dirty="0"/>
              <a:t> в </a:t>
            </a:r>
            <a:r>
              <a:rPr lang="ru-RU" sz="4500" dirty="0" err="1"/>
              <a:t>наведеному</a:t>
            </a:r>
            <a:r>
              <a:rPr lang="ru-RU" sz="4500" dirty="0"/>
              <a:t> </a:t>
            </a:r>
            <a:r>
              <a:rPr lang="ru-RU" sz="4500" dirty="0" err="1"/>
              <a:t>далі</a:t>
            </a:r>
            <a:r>
              <a:rPr lang="ru-RU" sz="4500" dirty="0"/>
              <a:t> </a:t>
            </a:r>
            <a:r>
              <a:rPr lang="ru-RU" sz="4500" dirty="0" err="1"/>
              <a:t>тексті</a:t>
            </a:r>
            <a:r>
              <a:rPr lang="ru-RU" sz="4500" dirty="0"/>
              <a:t>?</a:t>
            </a:r>
            <a:endParaRPr lang="uk-UA" sz="4500" dirty="0"/>
          </a:p>
        </p:txBody>
      </p:sp>
    </p:spTree>
    <p:extLst>
      <p:ext uri="{BB962C8B-B14F-4D97-AF65-F5344CB8AC3E}">
        <p14:creationId xmlns:p14="http://schemas.microsoft.com/office/powerpoint/2010/main" val="398839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389" y="1333364"/>
            <a:ext cx="11558273" cy="5452766"/>
          </a:xfrm>
          <a:prstGeom prst="rect">
            <a:avLst/>
          </a:prstGeom>
        </p:spPr>
      </p:pic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DA5A203C-42B0-4175-9103-135DDFC1F04F}"/>
              </a:ext>
            </a:extLst>
          </p:cNvPr>
          <p:cNvSpPr/>
          <p:nvPr/>
        </p:nvSpPr>
        <p:spPr>
          <a:xfrm>
            <a:off x="855105" y="2291601"/>
            <a:ext cx="730415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4000" b="1" dirty="0">
                <a:solidFill>
                  <a:srgbClr val="C00000"/>
                </a:solidFill>
              </a:rPr>
              <a:t>    </a:t>
            </a:r>
            <a:r>
              <a:rPr lang="uk-UA" sz="4000" b="1" dirty="0">
                <a:solidFill>
                  <a:srgbClr val="FF0000"/>
                </a:solidFill>
              </a:rPr>
              <a:t>Рослинне угруповання </a:t>
            </a:r>
            <a:r>
              <a:rPr lang="uk-UA" sz="4000" dirty="0"/>
              <a:t>– група різних рослин, які ростуть на одній ділянці місцевості з однаковими умовами існування.</a:t>
            </a:r>
            <a:endParaRPr lang="uk-UA" sz="4000" b="1" dirty="0">
              <a:solidFill>
                <a:srgbClr val="FF0000"/>
              </a:solidFill>
            </a:endParaRPr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1718" y="5653100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104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64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За схемою </a:t>
            </a:r>
            <a:r>
              <a:rPr lang="ru-RU" sz="2000" b="1" dirty="0" err="1">
                <a:solidFill>
                  <a:schemeClr val="bg1"/>
                </a:solidFill>
              </a:rPr>
              <a:t>розкажіть</a:t>
            </a:r>
            <a:r>
              <a:rPr lang="ru-RU" sz="2000" b="1" dirty="0">
                <a:solidFill>
                  <a:schemeClr val="bg1"/>
                </a:solidFill>
              </a:rPr>
              <a:t>, </a:t>
            </a:r>
            <a:r>
              <a:rPr lang="ru-RU" sz="2000" b="1" dirty="0" err="1">
                <a:solidFill>
                  <a:schemeClr val="bg1"/>
                </a:solidFill>
              </a:rPr>
              <a:t>які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бувають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угруповання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5437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Доска объявлений - МБОУ &amp;quot;СОШ №106&amp;quot;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951131" y="4783253"/>
            <a:ext cx="2136531" cy="200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709521" y="1129552"/>
            <a:ext cx="4867835" cy="72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500" b="1" dirty="0"/>
              <a:t>Угруповання</a:t>
            </a:r>
            <a:r>
              <a:rPr lang="uk-UA" sz="3500" dirty="0"/>
              <a:t> </a:t>
            </a:r>
            <a:endParaRPr lang="ru-RU" sz="35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53671" y="2402541"/>
            <a:ext cx="3056964" cy="609600"/>
          </a:xfrm>
          <a:prstGeom prst="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dirty="0"/>
              <a:t>Природні </a:t>
            </a:r>
            <a:endParaRPr lang="ru-RU" sz="30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721629" y="2402541"/>
            <a:ext cx="3056964" cy="609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dirty="0"/>
              <a:t>Штучні  </a:t>
            </a:r>
            <a:endParaRPr lang="ru-RU" sz="3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16696" y="3558989"/>
            <a:ext cx="1310715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0351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dirty="0">
                <a:solidFill>
                  <a:schemeClr val="tx1"/>
                </a:solidFill>
              </a:rPr>
              <a:t>ліс</a:t>
            </a:r>
            <a:endParaRPr lang="ru-RU" sz="30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319991" y="3558989"/>
            <a:ext cx="1310715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0351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dirty="0">
                <a:solidFill>
                  <a:schemeClr val="tx1"/>
                </a:solidFill>
              </a:rPr>
              <a:t>лука</a:t>
            </a:r>
            <a:endParaRPr lang="ru-RU" sz="30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23286" y="3558989"/>
            <a:ext cx="1310715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0351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dirty="0">
                <a:solidFill>
                  <a:schemeClr val="tx1"/>
                </a:solidFill>
              </a:rPr>
              <a:t>степ</a:t>
            </a:r>
            <a:endParaRPr lang="ru-RU" sz="3000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48236" y="4334437"/>
            <a:ext cx="1479176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0351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dirty="0">
                <a:solidFill>
                  <a:schemeClr val="tx1"/>
                </a:solidFill>
              </a:rPr>
              <a:t>пустеля</a:t>
            </a:r>
            <a:endParaRPr lang="ru-RU" sz="3000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319991" y="4334437"/>
            <a:ext cx="1310715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0351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dirty="0">
                <a:solidFill>
                  <a:schemeClr val="tx1"/>
                </a:solidFill>
              </a:rPr>
              <a:t>озеро</a:t>
            </a:r>
            <a:endParaRPr lang="ru-RU" sz="3000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023286" y="4334437"/>
            <a:ext cx="1498973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0351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dirty="0">
                <a:solidFill>
                  <a:schemeClr val="tx1"/>
                </a:solidFill>
              </a:rPr>
              <a:t>болото</a:t>
            </a:r>
            <a:endParaRPr lang="ru-RU" sz="3000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874061" y="3558989"/>
            <a:ext cx="1310715" cy="457200"/>
          </a:xfrm>
          <a:prstGeom prst="rect">
            <a:avLst/>
          </a:prstGeom>
          <a:solidFill>
            <a:srgbClr val="DCBCD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dirty="0">
                <a:solidFill>
                  <a:schemeClr val="tx1"/>
                </a:solidFill>
              </a:rPr>
              <a:t>поле</a:t>
            </a:r>
            <a:endParaRPr lang="ru-RU" sz="3000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8577356" y="3558989"/>
            <a:ext cx="1310715" cy="457200"/>
          </a:xfrm>
          <a:prstGeom prst="rect">
            <a:avLst/>
          </a:prstGeom>
          <a:solidFill>
            <a:srgbClr val="DCBCD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dirty="0">
                <a:solidFill>
                  <a:schemeClr val="tx1"/>
                </a:solidFill>
              </a:rPr>
              <a:t>сад</a:t>
            </a:r>
            <a:endParaRPr lang="ru-RU" sz="3000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0280651" y="3558989"/>
            <a:ext cx="1498973" cy="457200"/>
          </a:xfrm>
          <a:prstGeom prst="rect">
            <a:avLst/>
          </a:prstGeom>
          <a:solidFill>
            <a:srgbClr val="DCBCD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dirty="0">
                <a:solidFill>
                  <a:schemeClr val="tx1"/>
                </a:solidFill>
              </a:rPr>
              <a:t>клумба</a:t>
            </a:r>
            <a:endParaRPr lang="ru-RU" sz="3000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704007" y="4334437"/>
            <a:ext cx="1479176" cy="457200"/>
          </a:xfrm>
          <a:prstGeom prst="rect">
            <a:avLst/>
          </a:prstGeom>
          <a:solidFill>
            <a:srgbClr val="DCBCD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dirty="0">
                <a:solidFill>
                  <a:schemeClr val="tx1"/>
                </a:solidFill>
              </a:rPr>
              <a:t>ставок</a:t>
            </a:r>
            <a:endParaRPr lang="ru-RU" sz="3000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9575762" y="4334437"/>
            <a:ext cx="1310715" cy="457200"/>
          </a:xfrm>
          <a:prstGeom prst="rect">
            <a:avLst/>
          </a:prstGeom>
          <a:solidFill>
            <a:srgbClr val="DCBCD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dirty="0">
                <a:solidFill>
                  <a:schemeClr val="tx1"/>
                </a:solidFill>
              </a:rPr>
              <a:t>город</a:t>
            </a:r>
            <a:endParaRPr lang="ru-RU" sz="3000" dirty="0">
              <a:solidFill>
                <a:schemeClr val="tx1"/>
              </a:solidFill>
            </a:endParaRPr>
          </a:p>
        </p:txBody>
      </p:sp>
      <p:sp>
        <p:nvSpPr>
          <p:cNvPr id="10" name="Стрелка вниз 9"/>
          <p:cNvSpPr/>
          <p:nvPr/>
        </p:nvSpPr>
        <p:spPr>
          <a:xfrm>
            <a:off x="8041341" y="1855693"/>
            <a:ext cx="466165" cy="5468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/>
          <p:cNvSpPr/>
          <p:nvPr/>
        </p:nvSpPr>
        <p:spPr>
          <a:xfrm>
            <a:off x="3790203" y="1855693"/>
            <a:ext cx="466165" cy="5468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78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1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10" grpId="0" animBg="1"/>
      <p:bldP spid="25" grpId="0" animBg="1"/>
    </p:bldLst>
  </p:timing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7545</TotalTime>
  <Words>642</Words>
  <Application>Microsoft Office PowerPoint</Application>
  <PresentationFormat>Широкоэкранный</PresentationFormat>
  <Paragraphs>177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Monotype Corsiva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2141</cp:revision>
  <dcterms:created xsi:type="dcterms:W3CDTF">2018-01-05T16:38:53Z</dcterms:created>
  <dcterms:modified xsi:type="dcterms:W3CDTF">2022-04-22T05:56:50Z</dcterms:modified>
</cp:coreProperties>
</file>