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1721" r:id="rId3"/>
    <p:sldId id="2394" r:id="rId4"/>
    <p:sldId id="3122" r:id="rId5"/>
    <p:sldId id="3108" r:id="rId6"/>
    <p:sldId id="3114" r:id="rId7"/>
    <p:sldId id="269" r:id="rId8"/>
    <p:sldId id="9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721"/>
            <p14:sldId id="2394"/>
            <p14:sldId id="3122"/>
            <p14:sldId id="3108"/>
            <p14:sldId id="3114"/>
          </p14:sldIdLst>
        </p14:section>
        <p14:section name="Раздел без заголовка" id="{AC9334F8-F988-4E78-9E68-3A8F16322EC6}">
          <p14:sldIdLst>
            <p14:sldId id="269"/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5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6109F"/>
    <a:srgbClr val="A43695"/>
    <a:srgbClr val="2F3242"/>
    <a:srgbClr val="FFFF00"/>
    <a:srgbClr val="FF5050"/>
    <a:srgbClr val="F16B90"/>
    <a:srgbClr val="FF99FF"/>
    <a:srgbClr val="56B3DC"/>
    <a:srgbClr val="53A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№154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7. </a:t>
            </a:r>
            <a:r>
              <a:rPr lang="ru-RU" sz="2800" b="1" dirty="0" err="1">
                <a:solidFill>
                  <a:schemeClr val="bg1"/>
                </a:solidFill>
              </a:rPr>
              <a:t>Повторення</a:t>
            </a:r>
            <a:r>
              <a:rPr lang="ru-RU" sz="2800" b="1" dirty="0">
                <a:solidFill>
                  <a:schemeClr val="bg1"/>
                </a:solidFill>
              </a:rPr>
              <a:t> та </a:t>
            </a:r>
            <a:r>
              <a:rPr lang="ru-RU" sz="2800" b="1" dirty="0" err="1">
                <a:solidFill>
                  <a:schemeClr val="bg1"/>
                </a:solidFill>
              </a:rPr>
              <a:t>узагальнення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вивченого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634241"/>
            <a:ext cx="8729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Нумерація трицифрових чисел.  Ділення з остачею. Письмове множення на одноцифрове число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3B46DE-E2D7-482D-AECD-399BD9EA25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7922552" y="1014452"/>
            <a:ext cx="3606839" cy="361539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18D5C-1C3F-4E2B-949C-FDE6EFBA4C78}"/>
              </a:ext>
            </a:extLst>
          </p:cNvPr>
          <p:cNvSpPr txBox="1"/>
          <p:nvPr/>
        </p:nvSpPr>
        <p:spPr>
          <a:xfrm>
            <a:off x="5759635" y="2223736"/>
            <a:ext cx="6166065" cy="3371136"/>
          </a:xfrm>
          <a:prstGeom prst="roundRect">
            <a:avLst/>
          </a:prstGeom>
          <a:solidFill>
            <a:srgbClr val="FDB900"/>
          </a:solidFill>
          <a:ln w="76200">
            <a:solidFill>
              <a:srgbClr val="6EA31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Прилетіла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ластівка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у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віконце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Постукала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тричі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: «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Прокидайся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!»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Час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вже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діткам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працювати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І за парти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всім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сідати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Добрий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день!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Мої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малята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мої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хлопчики й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дівчата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ластівка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і я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Зичим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доброго вам дня!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FDB8D6-B498-48E5-9A58-2058BA0D7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"/>
          <a:stretch/>
        </p:blipFill>
        <p:spPr>
          <a:xfrm>
            <a:off x="372952" y="1320677"/>
            <a:ext cx="5219325" cy="5177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12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Математичний диктант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BD8B454-7D80-44F3-BC50-96667F5D1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13" y="1187779"/>
            <a:ext cx="3477472" cy="177123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61971" y="4482201"/>
            <a:ext cx="109329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>
                <a:solidFill>
                  <a:srgbClr val="FF0000"/>
                </a:solidFill>
              </a:rPr>
              <a:t>Знайдіть</a:t>
            </a:r>
            <a:r>
              <a:rPr lang="ru-RU" sz="3600" b="1" dirty="0">
                <a:solidFill>
                  <a:srgbClr val="FF0000"/>
                </a:solidFill>
              </a:rPr>
              <a:t> та </a:t>
            </a:r>
            <a:r>
              <a:rPr lang="ru-RU" sz="3600" b="1" dirty="0" err="1">
                <a:solidFill>
                  <a:srgbClr val="FF0000"/>
                </a:solidFill>
              </a:rPr>
              <a:t>пропишіть</a:t>
            </a:r>
            <a:r>
              <a:rPr lang="ru-RU" sz="3600" b="1" dirty="0">
                <a:solidFill>
                  <a:srgbClr val="FF0000"/>
                </a:solidFill>
              </a:rPr>
              <a:t> число, </a:t>
            </a:r>
            <a:r>
              <a:rPr lang="ru-RU" sz="3600" b="1" dirty="0" err="1">
                <a:solidFill>
                  <a:srgbClr val="FF0000"/>
                </a:solidFill>
              </a:rPr>
              <a:t>що</a:t>
            </a:r>
            <a:r>
              <a:rPr lang="ru-RU" sz="3600" b="1" dirty="0">
                <a:solidFill>
                  <a:srgbClr val="FF0000"/>
                </a:solidFill>
              </a:rPr>
              <a:t> є </a:t>
            </a:r>
            <a:r>
              <a:rPr lang="ru-RU" sz="3600" b="1" dirty="0" err="1">
                <a:solidFill>
                  <a:srgbClr val="FF0000"/>
                </a:solidFill>
              </a:rPr>
              <a:t>значенням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виразу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5400" b="1" dirty="0">
                <a:solidFill>
                  <a:srgbClr val="FF0000"/>
                </a:solidFill>
              </a:rPr>
              <a:t>56 : 7 + 8 : 8  </a:t>
            </a:r>
            <a:r>
              <a:rPr lang="ru-RU" sz="5400" b="1" dirty="0" smtClean="0">
                <a:solidFill>
                  <a:srgbClr val="FF0000"/>
                </a:solidFill>
              </a:rPr>
              <a:t>= …</a:t>
            </a:r>
            <a:endParaRPr lang="ru-RU" sz="5400" b="1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Виконай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д</a:t>
            </a:r>
            <a:r>
              <a:rPr kumimoji="0" lang="uk-U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ілення</a:t>
            </a: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з остачею з поясненням.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34873" y="563905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Підручник.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Номер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664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D8E22F55-725E-4A49-A7CA-1C4816B59954}"/>
              </a:ext>
            </a:extLst>
          </p:cNvPr>
          <p:cNvSpPr/>
          <p:nvPr/>
        </p:nvSpPr>
        <p:spPr>
          <a:xfrm>
            <a:off x="342234" y="1753812"/>
            <a:ext cx="11772645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Знайди результат і поділи його на підкреслене число за зразком.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C122DE37-AC62-4DB9-B574-778D1A24C066}"/>
              </a:ext>
            </a:extLst>
          </p:cNvPr>
          <p:cNvSpPr/>
          <p:nvPr/>
        </p:nvSpPr>
        <p:spPr>
          <a:xfrm>
            <a:off x="803127" y="2611066"/>
            <a:ext cx="10516426" cy="78077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6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8∙5+3=43, 43:8=5 (ост.3)</a:t>
            </a:r>
            <a:endParaRPr kumimoji="0" lang="uk-UA" sz="60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5FA683DB-4DDB-4569-8FAC-05817BB64A0D}"/>
              </a:ext>
            </a:extLst>
          </p:cNvPr>
          <p:cNvSpPr/>
          <p:nvPr/>
        </p:nvSpPr>
        <p:spPr>
          <a:xfrm>
            <a:off x="1466442" y="3701144"/>
            <a:ext cx="3775573" cy="780770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6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7∙4+5</a:t>
            </a:r>
          </a:p>
        </p:txBody>
      </p:sp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DED85213-97A0-4F88-B298-80508F8D3846}"/>
              </a:ext>
            </a:extLst>
          </p:cNvPr>
          <p:cNvCxnSpPr/>
          <p:nvPr/>
        </p:nvCxnSpPr>
        <p:spPr>
          <a:xfrm>
            <a:off x="2533497" y="5013373"/>
            <a:ext cx="49909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сполучна лінія 24">
            <a:extLst>
              <a:ext uri="{FF2B5EF4-FFF2-40B4-BE49-F238E27FC236}">
                <a16:creationId xmlns:a16="http://schemas.microsoft.com/office/drawing/2014/main" id="{E48943FC-5D77-4B6F-9CE4-DF6881FAAD17}"/>
              </a:ext>
            </a:extLst>
          </p:cNvPr>
          <p:cNvCxnSpPr/>
          <p:nvPr/>
        </p:nvCxnSpPr>
        <p:spPr>
          <a:xfrm>
            <a:off x="2362106" y="4401049"/>
            <a:ext cx="49909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39E828BE-B816-4806-AE4B-E28379471C87}"/>
              </a:ext>
            </a:extLst>
          </p:cNvPr>
          <p:cNvSpPr/>
          <p:nvPr/>
        </p:nvSpPr>
        <p:spPr>
          <a:xfrm>
            <a:off x="1499444" y="4502997"/>
            <a:ext cx="3775573" cy="780770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6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6∙3+2</a:t>
            </a:r>
          </a:p>
        </p:txBody>
      </p:sp>
      <p:cxnSp>
        <p:nvCxnSpPr>
          <p:cNvPr id="29" name="Пряма сполучна лінія 28">
            <a:extLst>
              <a:ext uri="{FF2B5EF4-FFF2-40B4-BE49-F238E27FC236}">
                <a16:creationId xmlns:a16="http://schemas.microsoft.com/office/drawing/2014/main" id="{891FDF06-D657-45C2-BC5F-FBE0F2F0C304}"/>
              </a:ext>
            </a:extLst>
          </p:cNvPr>
          <p:cNvCxnSpPr/>
          <p:nvPr/>
        </p:nvCxnSpPr>
        <p:spPr>
          <a:xfrm>
            <a:off x="2436131" y="5199800"/>
            <a:ext cx="49909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5894ACA5-88E6-4C56-993D-BA0B30F6B54F}"/>
              </a:ext>
            </a:extLst>
          </p:cNvPr>
          <p:cNvSpPr/>
          <p:nvPr/>
        </p:nvSpPr>
        <p:spPr>
          <a:xfrm>
            <a:off x="6061340" y="3666965"/>
            <a:ext cx="3775573" cy="780770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6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7∙8+4</a:t>
            </a:r>
          </a:p>
        </p:txBody>
      </p:sp>
      <p:cxnSp>
        <p:nvCxnSpPr>
          <p:cNvPr id="32" name="Пряма сполучна лінія 31">
            <a:extLst>
              <a:ext uri="{FF2B5EF4-FFF2-40B4-BE49-F238E27FC236}">
                <a16:creationId xmlns:a16="http://schemas.microsoft.com/office/drawing/2014/main" id="{F7AAA238-7715-4053-9D9A-2BB861716FBF}"/>
              </a:ext>
            </a:extLst>
          </p:cNvPr>
          <p:cNvCxnSpPr/>
          <p:nvPr/>
        </p:nvCxnSpPr>
        <p:spPr>
          <a:xfrm>
            <a:off x="6988910" y="4341228"/>
            <a:ext cx="49909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12744C63-C0CA-4F6C-84F4-C7B29FBA0E3A}"/>
              </a:ext>
            </a:extLst>
          </p:cNvPr>
          <p:cNvSpPr/>
          <p:nvPr/>
        </p:nvSpPr>
        <p:spPr>
          <a:xfrm>
            <a:off x="6061340" y="4502997"/>
            <a:ext cx="3775573" cy="780770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60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9∙3+3</a:t>
            </a:r>
          </a:p>
        </p:txBody>
      </p:sp>
      <p:cxnSp>
        <p:nvCxnSpPr>
          <p:cNvPr id="34" name="Пряма сполучна лінія 33">
            <a:extLst>
              <a:ext uri="{FF2B5EF4-FFF2-40B4-BE49-F238E27FC236}">
                <a16:creationId xmlns:a16="http://schemas.microsoft.com/office/drawing/2014/main" id="{6FDFF281-477D-4D96-ADFB-4975A0CACD69}"/>
              </a:ext>
            </a:extLst>
          </p:cNvPr>
          <p:cNvCxnSpPr/>
          <p:nvPr/>
        </p:nvCxnSpPr>
        <p:spPr>
          <a:xfrm>
            <a:off x="6988910" y="5199800"/>
            <a:ext cx="49909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2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  <p:bldP spid="30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6BFC78-218A-4970-81C7-40793CFC42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1"/>
          <a:stretch/>
        </p:blipFill>
        <p:spPr>
          <a:xfrm>
            <a:off x="100304" y="2635445"/>
            <a:ext cx="2448273" cy="253476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18825" y="572732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E7CEB79E-02AE-49FE-A019-ECFD1D5ADCEE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0" name="Скругленный прямоугольник 41">
            <a:extLst>
              <a:ext uri="{FF2B5EF4-FFF2-40B4-BE49-F238E27FC236}">
                <a16:creationId xmlns:a16="http://schemas.microsoft.com/office/drawing/2014/main" id="{FE967FDB-0423-4C6A-A85A-F9A0DBD2EB8D}"/>
              </a:ext>
            </a:extLst>
          </p:cNvPr>
          <p:cNvSpPr/>
          <p:nvPr/>
        </p:nvSpPr>
        <p:spPr>
          <a:xfrm>
            <a:off x="2714939" y="1307255"/>
            <a:ext cx="8796246" cy="285454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Морква -  16</a:t>
            </a:r>
            <a:r>
              <a:rPr lang="uk-U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 </a:t>
            </a:r>
            <a:endParaRPr lang="uk-UA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</a:t>
            </a:r>
            <a:r>
              <a:rPr lang="uk-U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уряк </a:t>
            </a:r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uk-U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</a:t>
            </a:r>
            <a:r>
              <a:rPr lang="uk-U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у </a:t>
            </a:r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рази </a:t>
            </a:r>
            <a:r>
              <a:rPr lang="uk-U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більше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Соединительная линия уступом 21"/>
          <p:cNvCxnSpPr/>
          <p:nvPr/>
        </p:nvCxnSpPr>
        <p:spPr>
          <a:xfrm rot="10800000">
            <a:off x="7375020" y="2390218"/>
            <a:ext cx="2734654" cy="817987"/>
          </a:xfrm>
          <a:prstGeom prst="bentConnector3">
            <a:avLst>
              <a:gd name="adj1" fmla="val -193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авая фигурная скобка 30"/>
          <p:cNvSpPr/>
          <p:nvPr/>
        </p:nvSpPr>
        <p:spPr>
          <a:xfrm>
            <a:off x="10784793" y="2342012"/>
            <a:ext cx="410198" cy="914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22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70679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E7CEB79E-02AE-49FE-A019-ECFD1D5ADCEE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DDCA966-CD02-4CBE-AC1F-C632AD46C5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67898CA-03C7-4517-9B98-C7EF885AE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FCBB998-2671-4C05-8716-C871DF4D6E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3" r="33715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A6DF7F-6D79-4679-B78E-4B35AF539113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283CAD-B4BD-49EF-8DDF-874AC036D2D2}"/>
              </a:ext>
            </a:extLst>
          </p:cNvPr>
          <p:cNvSpPr txBox="1"/>
          <p:nvPr/>
        </p:nvSpPr>
        <p:spPr>
          <a:xfrm>
            <a:off x="6951952" y="2065896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(г)  - буряків.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E76F21-D666-42DF-9947-CFB0557679DA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866C6C-5AD1-43C0-8918-DF1EF84AD9AA}"/>
              </a:ext>
            </a:extLst>
          </p:cNvPr>
          <p:cNvSpPr txBox="1"/>
          <p:nvPr/>
        </p:nvSpPr>
        <p:spPr>
          <a:xfrm>
            <a:off x="5120778" y="202387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B6EB7-F2D5-4700-B6D2-5FCCC35036FD}"/>
              </a:ext>
            </a:extLst>
          </p:cNvPr>
          <p:cNvSpPr txBox="1"/>
          <p:nvPr/>
        </p:nvSpPr>
        <p:spPr>
          <a:xfrm>
            <a:off x="5626692" y="205844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02B0E9C-E5A0-46DA-A793-DB4AE3210A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7" r="34761"/>
          <a:stretch/>
        </p:blipFill>
        <p:spPr>
          <a:xfrm>
            <a:off x="4432748" y="2032908"/>
            <a:ext cx="464207" cy="6081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24A5A49-48C8-4AA1-8CAC-373789D1CEE3}"/>
              </a:ext>
            </a:extLst>
          </p:cNvPr>
          <p:cNvSpPr txBox="1"/>
          <p:nvPr/>
        </p:nvSpPr>
        <p:spPr>
          <a:xfrm>
            <a:off x="7536486" y="265434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(г)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3B27BC-69F4-4E1B-84D5-6522FFED2B32}"/>
              </a:ext>
            </a:extLst>
          </p:cNvPr>
          <p:cNvSpPr txBox="1"/>
          <p:nvPr/>
        </p:nvSpPr>
        <p:spPr>
          <a:xfrm>
            <a:off x="3822442" y="3261522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</a:t>
            </a:r>
            <a:r>
              <a:rPr lang="uk-UA" sz="3400" dirty="0" smtClean="0">
                <a:latin typeface="Monotype Corsiva" panose="03010101010201010101" pitchFamily="66" charset="0"/>
              </a:rPr>
              <a:t>всього 480 </a:t>
            </a:r>
            <a:r>
              <a:rPr lang="uk-UA" sz="3400" dirty="0">
                <a:latin typeface="Monotype Corsiva" panose="03010101010201010101" pitchFamily="66" charset="0"/>
              </a:rPr>
              <a:t>г </a:t>
            </a:r>
            <a:r>
              <a:rPr lang="uk-UA" sz="3400" dirty="0" smtClean="0">
                <a:latin typeface="Monotype Corsiva" panose="03010101010201010101" pitchFamily="66" charset="0"/>
              </a:rPr>
              <a:t>насіння </a:t>
            </a:r>
            <a:r>
              <a:rPr lang="uk-UA" sz="3400" dirty="0">
                <a:latin typeface="Monotype Corsiva" panose="03010101010201010101" pitchFamily="66" charset="0"/>
              </a:rPr>
              <a:t>посіяли.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EB76BB36-11D1-4909-BDAA-F8CA7DA77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0" r="34574"/>
          <a:stretch/>
        </p:blipFill>
        <p:spPr>
          <a:xfrm>
            <a:off x="9353961" y="1447380"/>
            <a:ext cx="363461" cy="60810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FF8D7D3-961E-4521-A539-4177D3CD0A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18" r="34386"/>
          <a:stretch/>
        </p:blipFill>
        <p:spPr>
          <a:xfrm>
            <a:off x="9646016" y="1443464"/>
            <a:ext cx="363461" cy="60810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6EF33EC-00B0-4384-B21C-BEE14EE769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8" r="80620"/>
          <a:stretch/>
        </p:blipFill>
        <p:spPr>
          <a:xfrm>
            <a:off x="4169259" y="2041538"/>
            <a:ext cx="443631" cy="6081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5A97E66-5587-4171-B44E-F94425041C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9" r="73569"/>
          <a:stretch/>
        </p:blipFill>
        <p:spPr>
          <a:xfrm>
            <a:off x="6230290" y="2032908"/>
            <a:ext cx="464207" cy="6081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0750662-B742-4A50-B1C9-92347C3418C8}"/>
              </a:ext>
            </a:extLst>
          </p:cNvPr>
          <p:cNvSpPr txBox="1"/>
          <p:nvPr/>
        </p:nvSpPr>
        <p:spPr>
          <a:xfrm>
            <a:off x="5083495" y="264327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CD571B09-AEEC-4295-8480-9A62F9065F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4" r="64814"/>
          <a:stretch/>
        </p:blipFill>
        <p:spPr>
          <a:xfrm>
            <a:off x="5387678" y="2640939"/>
            <a:ext cx="464207" cy="60810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BE563205-DE52-4A50-894F-0153187EA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9" r="73917"/>
          <a:stretch/>
        </p:blipFill>
        <p:spPr>
          <a:xfrm>
            <a:off x="5753907" y="2640302"/>
            <a:ext cx="341684" cy="6081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812E4BA-57CB-467B-842B-B7A0581E020F}"/>
              </a:ext>
            </a:extLst>
          </p:cNvPr>
          <p:cNvSpPr txBox="1"/>
          <p:nvPr/>
        </p:nvSpPr>
        <p:spPr>
          <a:xfrm>
            <a:off x="6261667" y="26543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47DBD1C-B0E2-4AB5-85C2-08993055F9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1" r="13227"/>
          <a:stretch/>
        </p:blipFill>
        <p:spPr>
          <a:xfrm>
            <a:off x="6907451" y="2640939"/>
            <a:ext cx="464207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D9B4CC02-70CA-441D-A248-9054CFF5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7162888" y="2629143"/>
            <a:ext cx="464207" cy="6081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655A15C-213A-4E9D-9915-C9155AD1CB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0" r="72648"/>
          <a:stretch/>
        </p:blipFill>
        <p:spPr>
          <a:xfrm>
            <a:off x="5367906" y="2035438"/>
            <a:ext cx="464207" cy="6081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AF085905-43F3-4BFE-8C1E-2A6BB2DAFE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2" r="54542"/>
          <a:stretch/>
        </p:blipFill>
        <p:spPr>
          <a:xfrm>
            <a:off x="6640451" y="2630777"/>
            <a:ext cx="363461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79359D9-613C-4CCE-916A-080BE6C55A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1" r="67163"/>
          <a:stretch/>
        </p:blipFill>
        <p:spPr>
          <a:xfrm>
            <a:off x="5977269" y="2046986"/>
            <a:ext cx="363461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3ADCA91E-CFA1-4820-873C-4B3CEC7707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6547763" y="2032908"/>
            <a:ext cx="464207" cy="6081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E2CBFCFC-874D-486F-AD18-C0928A8980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738846" y="2039648"/>
            <a:ext cx="464207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71469FFF-7BFB-4737-ADB3-692B19BEC6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5949919" y="2640302"/>
            <a:ext cx="464207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47721DE-9FB1-4316-848E-0E113F0F85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7" r="34761"/>
          <a:stretch/>
        </p:blipFill>
        <p:spPr>
          <a:xfrm>
            <a:off x="4432748" y="2629357"/>
            <a:ext cx="464207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C5B77F34-4E9F-4D5F-8925-DF75E6D6BE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8" r="80620"/>
          <a:stretch/>
        </p:blipFill>
        <p:spPr>
          <a:xfrm>
            <a:off x="4169259" y="2637987"/>
            <a:ext cx="443631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F28998-A690-4A82-9996-BD71DD3E76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738846" y="2636097"/>
            <a:ext cx="464207" cy="60810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23742" t="26514" r="6455" b="46325"/>
          <a:stretch/>
        </p:blipFill>
        <p:spPr>
          <a:xfrm>
            <a:off x="119241" y="2015237"/>
            <a:ext cx="3638280" cy="16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33" grpId="0"/>
      <p:bldP spid="34" grpId="0"/>
      <p:bldP spid="40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Оберіть </a:t>
            </a:r>
            <a:r>
              <a:rPr lang="uk-UA" sz="2000" b="1" dirty="0">
                <a:solidFill>
                  <a:schemeClr val="bg1"/>
                </a:solidFill>
              </a:rPr>
              <a:t>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2" y="4863667"/>
            <a:ext cx="4966283" cy="18211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44" y="2935280"/>
            <a:ext cx="5298087" cy="19428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59" y="1054570"/>
            <a:ext cx="5103303" cy="18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385074" y="1990544"/>
            <a:ext cx="5938104" cy="2530181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669,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рівняння </a:t>
            </a:r>
            <a:r>
              <a:rPr lang="uk-UA" sz="4400" b="1" dirty="0" smtClean="0">
                <a:solidFill>
                  <a:srgbClr val="2F3242"/>
                </a:solidFill>
              </a:rPr>
              <a:t>№670.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39033</TotalTime>
  <Words>231</Words>
  <Application>Microsoft Office PowerPoint</Application>
  <PresentationFormat>Широкоэкранный</PresentationFormat>
  <Paragraphs>80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6130</cp:revision>
  <dcterms:created xsi:type="dcterms:W3CDTF">2018-01-05T16:38:53Z</dcterms:created>
  <dcterms:modified xsi:type="dcterms:W3CDTF">2022-05-17T17:09:06Z</dcterms:modified>
</cp:coreProperties>
</file>