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74" r:id="rId5"/>
    <p:sldId id="275" r:id="rId6"/>
    <p:sldId id="276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6B2049-E6AD-4592-B86A-A73C1DD5286D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073EE-5F3C-4B54-A2C9-50BE7E1CBA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6B2049-E6AD-4592-B86A-A73C1DD5286D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073EE-5F3C-4B54-A2C9-50BE7E1CBA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6B2049-E6AD-4592-B86A-A73C1DD5286D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073EE-5F3C-4B54-A2C9-50BE7E1CBA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6B2049-E6AD-4592-B86A-A73C1DD5286D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073EE-5F3C-4B54-A2C9-50BE7E1CBA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6B2049-E6AD-4592-B86A-A73C1DD5286D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073EE-5F3C-4B54-A2C9-50BE7E1CBA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6B2049-E6AD-4592-B86A-A73C1DD5286D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073EE-5F3C-4B54-A2C9-50BE7E1CBA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6B2049-E6AD-4592-B86A-A73C1DD5286D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073EE-5F3C-4B54-A2C9-50BE7E1CBA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6B2049-E6AD-4592-B86A-A73C1DD5286D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073EE-5F3C-4B54-A2C9-50BE7E1CBA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6B2049-E6AD-4592-B86A-A73C1DD5286D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073EE-5F3C-4B54-A2C9-50BE7E1CBA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6B2049-E6AD-4592-B86A-A73C1DD5286D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073EE-5F3C-4B54-A2C9-50BE7E1CBA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6B2049-E6AD-4592-B86A-A73C1DD5286D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073EE-5F3C-4B54-A2C9-50BE7E1CBA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F6B2049-E6AD-4592-B86A-A73C1DD5286D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BD073EE-5F3C-4B54-A2C9-50BE7E1CBA5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1916832"/>
            <a:ext cx="60722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Знаходження числа за його відсотком</a:t>
            </a:r>
            <a:endParaRPr lang="ru-RU" sz="4800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8689" y="578591"/>
            <a:ext cx="82153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 smtClean="0">
                <a:solidFill>
                  <a:srgbClr val="FF0000"/>
                </a:solidFill>
              </a:rPr>
              <a:t>Задача 1.  </a:t>
            </a:r>
            <a:r>
              <a:rPr lang="uk-UA" sz="22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Учень прочитав 30% від числа всіх сторінок у книжці. Скільки сторінок прочитав учень, якщо у книжці 400 сторінок ?</a:t>
            </a:r>
            <a:endParaRPr lang="ru-RU" sz="2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2388" y="1440365"/>
            <a:ext cx="3551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Коротка умова задачі:</a:t>
            </a:r>
            <a:endParaRPr lang="ru-RU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1963585"/>
            <a:ext cx="6715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Учень прочитав  </a:t>
            </a:r>
            <a:r>
              <a:rPr lang="uk-UA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r>
              <a:rPr lang="uk-UA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сторінок           -     30 %</a:t>
            </a:r>
          </a:p>
          <a:p>
            <a:r>
              <a:rPr lang="uk-UA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Всього </a:t>
            </a:r>
            <a:r>
              <a:rPr lang="uk-UA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 книжці  </a:t>
            </a:r>
            <a:r>
              <a:rPr lang="uk-UA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400 сторінок           -   100%</a:t>
            </a:r>
            <a:endParaRPr lang="ru-RU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3525976"/>
            <a:ext cx="8247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solidFill>
                  <a:srgbClr val="FFFF00"/>
                </a:solidFill>
              </a:rPr>
              <a:t>Розв'язання: </a:t>
            </a:r>
            <a:endParaRPr lang="uk-UA" sz="2800" dirty="0" smtClean="0">
              <a:solidFill>
                <a:srgbClr val="FF0000"/>
              </a:solidFill>
            </a:endParaRPr>
          </a:p>
          <a:p>
            <a:r>
              <a:rPr lang="uk-UA" sz="2400" i="1" dirty="0" smtClean="0">
                <a:solidFill>
                  <a:schemeClr val="bg1"/>
                </a:solidFill>
              </a:rPr>
              <a:t>30% = 0,3 (відсоток записуємо десятковим дробом</a:t>
            </a:r>
            <a:r>
              <a:rPr lang="uk-UA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uk-UA" sz="2400" dirty="0" smtClean="0">
                <a:solidFill>
                  <a:schemeClr val="bg1"/>
                </a:solidFill>
              </a:rPr>
              <a:t>400  </a:t>
            </a:r>
            <a:r>
              <a:rPr lang="uk-UA" sz="2400" dirty="0" smtClean="0">
                <a:solidFill>
                  <a:schemeClr val="bg1"/>
                </a:solidFill>
              </a:rPr>
              <a:t>·  0,3  = 120 (сторінок прочитав учень)</a:t>
            </a:r>
          </a:p>
          <a:p>
            <a:r>
              <a:rPr lang="uk-UA" sz="2400" b="1" dirty="0" smtClean="0">
                <a:solidFill>
                  <a:srgbClr val="FFFF00"/>
                </a:solidFill>
              </a:rPr>
              <a:t>Відповідь:  </a:t>
            </a:r>
            <a:r>
              <a:rPr lang="uk-UA" sz="2400" dirty="0" smtClean="0">
                <a:solidFill>
                  <a:schemeClr val="bg1"/>
                </a:solidFill>
              </a:rPr>
              <a:t>120 сторінок почитав учень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5658" y="3002756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задача </a:t>
            </a:r>
            <a:r>
              <a:rPr lang="uk-UA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знаходження </a:t>
            </a:r>
            <a:r>
              <a:rPr lang="uk-UA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відсотка від числа</a:t>
            </a:r>
            <a:endParaRPr lang="ru-RU" sz="2800" b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10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/>
      <p:bldP spid="15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620688"/>
            <a:ext cx="7776864" cy="999208"/>
          </a:xfrm>
        </p:spPr>
        <p:txBody>
          <a:bodyPr/>
          <a:lstStyle/>
          <a:p>
            <a:pPr>
              <a:buNone/>
            </a:pPr>
            <a:r>
              <a:rPr lang="uk-UA" sz="2800" b="1" dirty="0">
                <a:solidFill>
                  <a:srgbClr val="FF0000"/>
                </a:solidFill>
              </a:rPr>
              <a:t>Задача </a:t>
            </a:r>
            <a:r>
              <a:rPr lang="uk-UA" sz="2800" b="1" dirty="0" smtClean="0">
                <a:solidFill>
                  <a:srgbClr val="FF0000"/>
                </a:solidFill>
              </a:rPr>
              <a:t>2</a:t>
            </a:r>
            <a:r>
              <a:rPr lang="uk-UA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. </a:t>
            </a:r>
            <a:r>
              <a:rPr lang="uk-UA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Скільки </a:t>
            </a:r>
            <a:r>
              <a:rPr lang="uk-UA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глядачів було у театрі, якщо 3% усіх глядачів становить 9 осіб?</a:t>
            </a:r>
            <a:endParaRPr lang="ru-RU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4248" y="3959129"/>
            <a:ext cx="6480720" cy="1446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2200" b="1" dirty="0" smtClean="0">
                <a:solidFill>
                  <a:srgbClr val="FFFF00"/>
                </a:solidFill>
              </a:rPr>
              <a:t>Розв'язання</a:t>
            </a:r>
            <a:r>
              <a:rPr lang="uk-UA" sz="2200" b="1" dirty="0" smtClean="0">
                <a:solidFill>
                  <a:schemeClr val="bg1"/>
                </a:solidFill>
              </a:rPr>
              <a:t>: </a:t>
            </a:r>
            <a:endParaRPr lang="uk-UA" sz="2200" b="1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uk-UA" sz="2200" dirty="0" smtClean="0">
                <a:solidFill>
                  <a:schemeClr val="bg1"/>
                </a:solidFill>
              </a:rPr>
              <a:t>3%  = 0,03</a:t>
            </a:r>
          </a:p>
          <a:p>
            <a:pPr marL="342900" indent="-342900"/>
            <a:r>
              <a:rPr lang="uk-UA" sz="2200" dirty="0" smtClean="0">
                <a:solidFill>
                  <a:schemeClr val="bg1"/>
                </a:solidFill>
              </a:rPr>
              <a:t>9 </a:t>
            </a:r>
            <a:r>
              <a:rPr lang="uk-UA" sz="2200" dirty="0" smtClean="0">
                <a:solidFill>
                  <a:schemeClr val="bg1"/>
                </a:solidFill>
              </a:rPr>
              <a:t>: 0,03 = 300 (100% глядачів дорівнює 300 осіб)</a:t>
            </a:r>
          </a:p>
          <a:p>
            <a:pPr marL="342900" indent="-342900"/>
            <a:r>
              <a:rPr lang="uk-UA" sz="2200" b="1" dirty="0" smtClean="0">
                <a:solidFill>
                  <a:srgbClr val="FFFF00"/>
                </a:solidFill>
              </a:rPr>
              <a:t>Відповідь</a:t>
            </a:r>
            <a:r>
              <a:rPr lang="uk-UA" sz="2200" dirty="0" smtClean="0">
                <a:solidFill>
                  <a:schemeClr val="bg1"/>
                </a:solidFill>
              </a:rPr>
              <a:t>: всього 300 глядачів.</a:t>
            </a:r>
            <a:endParaRPr lang="ru-RU" sz="2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1619896"/>
            <a:ext cx="3551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Коротка умова задачі:</a:t>
            </a:r>
            <a:endParaRPr lang="ru-RU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3042" y="2143116"/>
            <a:ext cx="3214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uk-UA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 осіб     -     3 %</a:t>
            </a:r>
          </a:p>
          <a:p>
            <a:pPr marL="742950" indent="-742950"/>
            <a:r>
              <a:rPr lang="uk-UA" sz="36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r>
              <a:rPr lang="uk-UA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осіб   -   100%</a:t>
            </a:r>
            <a:endParaRPr lang="ru-RU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3158779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задача </a:t>
            </a:r>
            <a:r>
              <a:rPr lang="uk-UA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знаходження числа за його відсотками</a:t>
            </a:r>
            <a:endParaRPr lang="ru-RU" sz="2800" b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1D19FF81-8E2C-4024-8DA3-56686E849B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34" t="30522" r="11087" b="43958"/>
          <a:stretch/>
        </p:blipFill>
        <p:spPr>
          <a:xfrm>
            <a:off x="467544" y="548680"/>
            <a:ext cx="8208912" cy="17492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4404FC10-B249-4164-8B8C-BE2DDEF98844}"/>
                  </a:ext>
                </a:extLst>
              </p:cNvPr>
              <p:cNvSpPr txBox="1"/>
              <p:nvPr/>
            </p:nvSpPr>
            <p:spPr>
              <a:xfrm>
                <a:off x="467544" y="3140968"/>
                <a:ext cx="79701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1) знаходимо, скільки</m:t>
                      </m:r>
                      <m:r>
                        <a:rPr lang="uk-UA" sz="2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деталей мав виотовити робітник:</m:t>
                      </m:r>
                      <m:r>
                        <a:rPr lang="uk-UA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uk-UA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404FC10-B249-4164-8B8C-BE2DDEF98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140968"/>
                <a:ext cx="797013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59" b="-344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FDACEFC2-E472-457E-8D93-55838E948B32}"/>
                  </a:ext>
                </a:extLst>
              </p:cNvPr>
              <p:cNvSpPr txBox="1"/>
              <p:nvPr/>
            </p:nvSpPr>
            <p:spPr>
              <a:xfrm>
                <a:off x="2051720" y="3510300"/>
                <a:ext cx="30846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55 :1</m:t>
                      </m:r>
                      <m:r>
                        <a:rPr lang="uk-UA" sz="2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,</m:t>
                      </m:r>
                      <m:r>
                        <a:rPr lang="uk-UA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1=5</m:t>
                      </m:r>
                      <m:r>
                        <a:rPr lang="uk-UA" sz="2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0</m:t>
                      </m:r>
                      <m:r>
                        <a:rPr lang="uk-UA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деталей </m:t>
                      </m:r>
                    </m:oMath>
                  </m:oMathPara>
                </a14:m>
                <a:endParaRPr lang="uk-UA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DACEFC2-E472-457E-8D93-55838E948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510300"/>
                <a:ext cx="308462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174" r="-59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BF507201-A36E-4484-A0E1-2405429A206E}"/>
                  </a:ext>
                </a:extLst>
              </p:cNvPr>
              <p:cNvSpPr txBox="1"/>
              <p:nvPr/>
            </p:nvSpPr>
            <p:spPr>
              <a:xfrm>
                <a:off x="467544" y="4077072"/>
                <a:ext cx="8295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400" i="1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uk-UA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знаходимо, на скільки більше деталей зробив робітник: </m:t>
                      </m:r>
                    </m:oMath>
                  </m:oMathPara>
                </a14:m>
                <a:endParaRPr lang="uk-UA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F507201-A36E-4484-A0E1-2405429A2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077072"/>
                <a:ext cx="829554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14" b="-3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97E021D8-761E-4D76-844E-DC7BC4A35D5F}"/>
                  </a:ext>
                </a:extLst>
              </p:cNvPr>
              <p:cNvSpPr txBox="1"/>
              <p:nvPr/>
            </p:nvSpPr>
            <p:spPr>
              <a:xfrm>
                <a:off x="2175856" y="4581128"/>
                <a:ext cx="30483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55 −50=5 деталей </m:t>
                      </m:r>
                    </m:oMath>
                  </m:oMathPara>
                </a14:m>
                <a:endParaRPr lang="uk-UA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7E021D8-761E-4D76-844E-DC7BC4A35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856" y="4581128"/>
                <a:ext cx="304839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800" b="-262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/>
          <p:cNvSpPr/>
          <p:nvPr/>
        </p:nvSpPr>
        <p:spPr>
          <a:xfrm>
            <a:off x="755509" y="2636912"/>
            <a:ext cx="16507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>
                <a:solidFill>
                  <a:srgbClr val="FFFF00"/>
                </a:solidFill>
              </a:rPr>
              <a:t>Розв'язання</a:t>
            </a:r>
            <a:r>
              <a:rPr lang="uk-UA" sz="2000" b="1" dirty="0">
                <a:solidFill>
                  <a:schemeClr val="bg1"/>
                </a:solidFill>
              </a:rPr>
              <a:t>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/>
              <p:cNvSpPr/>
              <p:nvPr/>
            </p:nvSpPr>
            <p:spPr>
              <a:xfrm>
                <a:off x="937930" y="5157192"/>
                <a:ext cx="30444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uk-UA" sz="2000" b="1" dirty="0">
                    <a:solidFill>
                      <a:srgbClr val="FFFF00"/>
                    </a:solidFill>
                  </a:rPr>
                  <a:t>Відповідь</a:t>
                </a:r>
                <a:r>
                  <a:rPr lang="uk-UA" sz="2000" dirty="0">
                    <a:solidFill>
                      <a:schemeClr val="bg1"/>
                    </a:solidFill>
                  </a:rPr>
                  <a:t>: </a:t>
                </a:r>
                <a:r>
                  <a:rPr lang="uk-UA" sz="2000" dirty="0" smtClean="0">
                    <a:solidFill>
                      <a:schemeClr val="bg1"/>
                    </a:solidFill>
                  </a:rPr>
                  <a:t> на </a:t>
                </a:r>
                <a14:m>
                  <m:oMath xmlns:m="http://schemas.openxmlformats.org/officeDocument/2006/math">
                    <m:r>
                      <a:rPr lang="uk-UA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5 деталей </m:t>
                    </m:r>
                  </m:oMath>
                </a14:m>
                <a:r>
                  <a:rPr lang="ru-RU" sz="2000" dirty="0" smtClean="0"/>
                  <a:t>.</a:t>
                </a:r>
                <a:endParaRPr lang="ru-RU" sz="2000" dirty="0"/>
              </a:p>
            </p:txBody>
          </p:sp>
        </mc:Choice>
        <mc:Fallback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30" y="5157192"/>
                <a:ext cx="3044423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2204" t="-7576" r="-1403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31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91683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задача </a:t>
            </a:r>
            <a:r>
              <a:rPr lang="uk-UA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знаходження </a:t>
            </a:r>
            <a:r>
              <a:rPr lang="uk-UA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відсотка від числа</a:t>
            </a:r>
            <a:endParaRPr lang="ru-RU" sz="2800" b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539552" y="332656"/>
            <a:ext cx="7776864" cy="1296144"/>
          </a:xfrm>
        </p:spPr>
        <p:txBody>
          <a:bodyPr/>
          <a:lstStyle/>
          <a:p>
            <a:pPr>
              <a:buNone/>
            </a:pPr>
            <a:r>
              <a:rPr lang="uk-UA" sz="2800" b="1" dirty="0">
                <a:solidFill>
                  <a:srgbClr val="FF0000"/>
                </a:solidFill>
              </a:rPr>
              <a:t>Задача 4</a:t>
            </a:r>
            <a:r>
              <a:rPr lang="uk-UA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. Банк виплачує 8% річних. Вкладник поклав до банку 50 000 грн. Скільки грошей буде в нього на рахунку через рік? </a:t>
            </a:r>
            <a:endParaRPr lang="ru-RU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796" y="2636912"/>
            <a:ext cx="7262564" cy="2123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2200" b="1" dirty="0" smtClean="0">
                <a:solidFill>
                  <a:srgbClr val="FFFF00"/>
                </a:solidFill>
              </a:rPr>
              <a:t>Розв'язання</a:t>
            </a:r>
            <a:r>
              <a:rPr lang="uk-UA" sz="2200" b="1" dirty="0" smtClean="0">
                <a:solidFill>
                  <a:schemeClr val="bg1"/>
                </a:solidFill>
              </a:rPr>
              <a:t>: </a:t>
            </a:r>
            <a:endParaRPr lang="uk-UA" sz="2200" b="1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uk-UA" sz="2200" dirty="0">
                <a:solidFill>
                  <a:schemeClr val="bg1"/>
                </a:solidFill>
              </a:rPr>
              <a:t>8</a:t>
            </a:r>
            <a:r>
              <a:rPr lang="uk-UA" sz="2200" dirty="0" smtClean="0">
                <a:solidFill>
                  <a:schemeClr val="bg1"/>
                </a:solidFill>
              </a:rPr>
              <a:t>%  </a:t>
            </a:r>
            <a:r>
              <a:rPr lang="uk-UA" sz="2200" dirty="0" smtClean="0">
                <a:solidFill>
                  <a:schemeClr val="bg1"/>
                </a:solidFill>
              </a:rPr>
              <a:t>= </a:t>
            </a:r>
            <a:r>
              <a:rPr lang="uk-UA" sz="2200" dirty="0" smtClean="0">
                <a:solidFill>
                  <a:schemeClr val="bg1"/>
                </a:solidFill>
              </a:rPr>
              <a:t>0,08</a:t>
            </a:r>
            <a:endParaRPr lang="uk-UA" sz="2200" dirty="0" smtClean="0">
              <a:solidFill>
                <a:schemeClr val="bg1"/>
              </a:solidFill>
            </a:endParaRPr>
          </a:p>
          <a:p>
            <a:pPr marL="457200" indent="-457200">
              <a:buAutoNum type="arabicParenR"/>
            </a:pPr>
            <a:r>
              <a:rPr lang="uk-UA" sz="2200" dirty="0" smtClean="0">
                <a:solidFill>
                  <a:schemeClr val="bg1"/>
                </a:solidFill>
              </a:rPr>
              <a:t>50000 ·</a:t>
            </a:r>
            <a:r>
              <a:rPr lang="uk-UA" sz="2200" dirty="0" smtClean="0">
                <a:solidFill>
                  <a:schemeClr val="bg1"/>
                </a:solidFill>
              </a:rPr>
              <a:t> 0,08 </a:t>
            </a:r>
            <a:r>
              <a:rPr lang="uk-UA" sz="2200" dirty="0" smtClean="0">
                <a:solidFill>
                  <a:schemeClr val="bg1"/>
                </a:solidFill>
              </a:rPr>
              <a:t>= </a:t>
            </a:r>
            <a:r>
              <a:rPr lang="uk-UA" sz="2200" dirty="0" smtClean="0">
                <a:solidFill>
                  <a:schemeClr val="bg1"/>
                </a:solidFill>
              </a:rPr>
              <a:t>4000 (грн) – річних виплатить банк.</a:t>
            </a:r>
          </a:p>
          <a:p>
            <a:pPr marL="457200" indent="-457200">
              <a:buAutoNum type="arabicParenR"/>
            </a:pPr>
            <a:r>
              <a:rPr lang="uk-UA" sz="2200" dirty="0" smtClean="0">
                <a:solidFill>
                  <a:schemeClr val="bg1"/>
                </a:solidFill>
              </a:rPr>
              <a:t>50000 + 4000 = 54000 (грн) – буде на рахунку через рік</a:t>
            </a:r>
            <a:endParaRPr lang="uk-UA" sz="2200" dirty="0" smtClean="0">
              <a:solidFill>
                <a:schemeClr val="bg1"/>
              </a:solidFill>
            </a:endParaRPr>
          </a:p>
          <a:p>
            <a:pPr marL="342900" indent="-342900"/>
            <a:endParaRPr lang="uk-UA" sz="2200" b="1" dirty="0">
              <a:solidFill>
                <a:schemeClr val="bg1"/>
              </a:solidFill>
            </a:endParaRPr>
          </a:p>
          <a:p>
            <a:pPr marL="342900" indent="-342900"/>
            <a:r>
              <a:rPr lang="uk-UA" sz="2200" b="1" dirty="0" smtClean="0">
                <a:solidFill>
                  <a:srgbClr val="FFFF00"/>
                </a:solidFill>
              </a:rPr>
              <a:t>Відповідь</a:t>
            </a:r>
            <a:r>
              <a:rPr lang="uk-UA" sz="2200" dirty="0" smtClean="0">
                <a:solidFill>
                  <a:schemeClr val="bg1"/>
                </a:solidFill>
              </a:rPr>
              <a:t>: 54000 грн.</a:t>
            </a:r>
            <a:endParaRPr lang="ru-RU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76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6 L -0.00035 -0.1912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5" grpId="1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1916832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Домашнє завдання:</a:t>
            </a:r>
          </a:p>
          <a:p>
            <a:pPr algn="ctr"/>
            <a:r>
              <a:rPr lang="ru-RU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§42, 43 </a:t>
            </a:r>
            <a:r>
              <a:rPr lang="ru-RU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8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повторити</a:t>
            </a:r>
            <a:r>
              <a:rPr lang="ru-RU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r>
              <a:rPr lang="uk-UA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№1535, 1561 </a:t>
            </a:r>
            <a:r>
              <a:rPr lang="uk-UA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письмово.</a:t>
            </a:r>
            <a:endParaRPr lang="ru-RU" sz="2800" b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9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2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</Template>
  <TotalTime>23547</TotalTime>
  <Words>272</Words>
  <Application>Microsoft Office PowerPoint</Application>
  <PresentationFormat>Экран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Inna</dc:creator>
  <cp:lastModifiedBy>admin</cp:lastModifiedBy>
  <cp:revision>51</cp:revision>
  <dcterms:created xsi:type="dcterms:W3CDTF">2018-11-13T18:21:18Z</dcterms:created>
  <dcterms:modified xsi:type="dcterms:W3CDTF">2022-04-23T11:08:28Z</dcterms:modified>
</cp:coreProperties>
</file>