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93" r:id="rId3"/>
    <p:sldId id="278" r:id="rId4"/>
    <p:sldId id="284" r:id="rId5"/>
    <p:sldId id="285" r:id="rId6"/>
    <p:sldId id="286" r:id="rId7"/>
    <p:sldId id="287" r:id="rId8"/>
    <p:sldId id="294" r:id="rId9"/>
    <p:sldId id="295" r:id="rId10"/>
    <p:sldId id="290" r:id="rId11"/>
    <p:sldId id="296" r:id="rId12"/>
    <p:sldId id="288" r:id="rId13"/>
    <p:sldId id="289" r:id="rId14"/>
    <p:sldId id="291" r:id="rId15"/>
    <p:sldId id="292" r:id="rId16"/>
    <p:sldId id="297" r:id="rId17"/>
    <p:sldId id="298" r:id="rId18"/>
    <p:sldId id="299" r:id="rId19"/>
    <p:sldId id="300" r:id="rId20"/>
    <p:sldId id="301" r:id="rId21"/>
    <p:sldId id="30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722651"/>
    <a:srgbClr val="DED231"/>
    <a:srgbClr val="C31D58"/>
    <a:srgbClr val="295FFF"/>
    <a:srgbClr val="27C268"/>
    <a:srgbClr val="FF3131"/>
    <a:srgbClr val="1694E9"/>
    <a:srgbClr val="FFFF00"/>
    <a:srgbClr val="FFB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7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2228" y="3274434"/>
            <a:ext cx="7315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600" b="1" dirty="0">
                <a:solidFill>
                  <a:srgbClr val="2F3242"/>
                </a:solidFill>
              </a:rPr>
              <a:t>Як змінюється життя у водоймах навесні </a:t>
            </a:r>
            <a:endParaRPr lang="ru-RU" sz="66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Я </a:t>
            </a:r>
            <a:r>
              <a:rPr lang="ru-RU" sz="2000" b="1" dirty="0" err="1">
                <a:solidFill>
                  <a:schemeClr val="bg1"/>
                </a:solidFill>
              </a:rPr>
              <a:t>досліджую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704" r="2406" b="28075"/>
          <a:stretch/>
        </p:blipFill>
        <p:spPr>
          <a:xfrm>
            <a:off x="7674366" y="194103"/>
            <a:ext cx="4329805" cy="293335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Довідничок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7" y="2125014"/>
            <a:ext cx="6231222" cy="422427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/>
              <a:t>Під час нересту риби шукають особливі місця – нерестилища.</a:t>
            </a:r>
            <a:r>
              <a:rPr lang="ru-RU" sz="4400" dirty="0"/>
              <a:t> </a:t>
            </a:r>
            <a:endParaRPr lang="ru-RU" sz="4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6" b="9671"/>
          <a:stretch/>
        </p:blipFill>
        <p:spPr>
          <a:xfrm>
            <a:off x="7366717" y="1262476"/>
            <a:ext cx="3206840" cy="54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Де нереститься риба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35899" y="1361981"/>
            <a:ext cx="6680056" cy="517575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Полюбляють</a:t>
            </a:r>
            <a:r>
              <a:rPr lang="ru-RU" sz="3200" b="1" dirty="0"/>
              <a:t> </a:t>
            </a:r>
            <a:r>
              <a:rPr lang="ru-RU" sz="3200" b="1" dirty="0" err="1"/>
              <a:t>лускаті</a:t>
            </a:r>
            <a:r>
              <a:rPr lang="ru-RU" sz="3200" b="1" dirty="0"/>
              <a:t> </a:t>
            </a:r>
            <a:r>
              <a:rPr lang="ru-RU" sz="3200" b="1" dirty="0" err="1"/>
              <a:t>обирати</a:t>
            </a:r>
            <a:r>
              <a:rPr lang="ru-RU" sz="3200" b="1" dirty="0"/>
              <a:t> </a:t>
            </a:r>
            <a:r>
              <a:rPr lang="ru-RU" sz="3200" b="1" dirty="0" err="1"/>
              <a:t>тихі</a:t>
            </a:r>
            <a:r>
              <a:rPr lang="ru-RU" sz="3200" b="1" dirty="0"/>
              <a:t> </a:t>
            </a:r>
            <a:r>
              <a:rPr lang="ru-RU" sz="3200" b="1" dirty="0" err="1"/>
              <a:t>заплави</a:t>
            </a:r>
            <a:r>
              <a:rPr lang="ru-RU" sz="3200" b="1" dirty="0"/>
              <a:t> </a:t>
            </a:r>
            <a:r>
              <a:rPr lang="ru-RU" sz="3200" b="1" dirty="0" err="1"/>
              <a:t>попід</a:t>
            </a:r>
            <a:r>
              <a:rPr lang="ru-RU" sz="3200" b="1" dirty="0"/>
              <a:t> берегами, </a:t>
            </a:r>
            <a:r>
              <a:rPr lang="ru-RU" sz="3200" b="1" dirty="0" err="1"/>
              <a:t>або</a:t>
            </a:r>
            <a:r>
              <a:rPr lang="ru-RU" sz="3200" b="1" dirty="0"/>
              <a:t> </a:t>
            </a:r>
            <a:r>
              <a:rPr lang="ru-RU" sz="3200" b="1" dirty="0" err="1"/>
              <a:t>зарості</a:t>
            </a:r>
            <a:r>
              <a:rPr lang="ru-RU" sz="3200" b="1" dirty="0"/>
              <a:t> </a:t>
            </a:r>
            <a:r>
              <a:rPr lang="ru-RU" sz="3200" b="1" dirty="0" err="1"/>
              <a:t>густої</a:t>
            </a:r>
            <a:r>
              <a:rPr lang="ru-RU" sz="3200" b="1" dirty="0"/>
              <a:t> </a:t>
            </a:r>
            <a:r>
              <a:rPr lang="ru-RU" sz="3200" b="1" dirty="0" err="1"/>
              <a:t>водяної</a:t>
            </a:r>
            <a:r>
              <a:rPr lang="ru-RU" sz="3200" b="1" dirty="0"/>
              <a:t> </a:t>
            </a:r>
            <a:r>
              <a:rPr lang="ru-RU" sz="3200" b="1" dirty="0" err="1"/>
              <a:t>рослинності</a:t>
            </a:r>
            <a:r>
              <a:rPr lang="ru-RU" sz="3200" b="1" dirty="0"/>
              <a:t>. </a:t>
            </a:r>
            <a:r>
              <a:rPr lang="ru-RU" sz="3200" b="1" dirty="0" err="1"/>
              <a:t>Тобто</a:t>
            </a:r>
            <a:r>
              <a:rPr lang="ru-RU" sz="3200" b="1" dirty="0"/>
              <a:t> </a:t>
            </a:r>
            <a:r>
              <a:rPr lang="ru-RU" sz="3200" b="1" dirty="0" err="1"/>
              <a:t>місця</a:t>
            </a:r>
            <a:r>
              <a:rPr lang="ru-RU" sz="3200" b="1" dirty="0"/>
              <a:t>, де </a:t>
            </a:r>
            <a:r>
              <a:rPr lang="ru-RU" sz="3200" b="1" dirty="0" err="1"/>
              <a:t>немає</a:t>
            </a:r>
            <a:r>
              <a:rPr lang="ru-RU" sz="3200" b="1" dirty="0"/>
              <a:t> </a:t>
            </a:r>
            <a:r>
              <a:rPr lang="ru-RU" sz="3200" b="1" dirty="0" err="1"/>
              <a:t>бурхливої</a:t>
            </a:r>
            <a:r>
              <a:rPr lang="ru-RU" sz="3200" b="1" dirty="0"/>
              <a:t> </a:t>
            </a:r>
            <a:r>
              <a:rPr lang="ru-RU" sz="3200" b="1" dirty="0" err="1"/>
              <a:t>течії</a:t>
            </a:r>
            <a:r>
              <a:rPr lang="ru-RU" sz="3200" b="1" dirty="0"/>
              <a:t>, яка могла б </a:t>
            </a:r>
            <a:r>
              <a:rPr lang="ru-RU" sz="3200" b="1" dirty="0" err="1"/>
              <a:t>змити</a:t>
            </a:r>
            <a:r>
              <a:rPr lang="ru-RU" sz="3200" b="1" dirty="0"/>
              <a:t> </a:t>
            </a:r>
            <a:r>
              <a:rPr lang="ru-RU" sz="3200" b="1" dirty="0" err="1"/>
              <a:t>ікру</a:t>
            </a:r>
            <a:r>
              <a:rPr lang="ru-RU" sz="3200" b="1" dirty="0"/>
              <a:t>. </a:t>
            </a:r>
            <a:r>
              <a:rPr lang="ru-RU" sz="3200" b="1" dirty="0" err="1"/>
              <a:t>Сазани</a:t>
            </a:r>
            <a:r>
              <a:rPr lang="ru-RU" sz="3200" b="1" dirty="0"/>
              <a:t>, </a:t>
            </a:r>
            <a:r>
              <a:rPr lang="ru-RU" sz="3200" b="1" dirty="0" err="1"/>
              <a:t>річковий</a:t>
            </a:r>
            <a:r>
              <a:rPr lang="ru-RU" sz="3200" b="1" dirty="0"/>
              <a:t> окунь, сом </a:t>
            </a:r>
            <a:r>
              <a:rPr lang="ru-RU" sz="3200" b="1" dirty="0" err="1"/>
              <a:t>кращих</a:t>
            </a:r>
            <a:r>
              <a:rPr lang="ru-RU" sz="3200" b="1" dirty="0"/>
              <a:t> </a:t>
            </a:r>
            <a:r>
              <a:rPr lang="ru-RU" sz="3200" b="1" dirty="0" err="1"/>
              <a:t>місць</a:t>
            </a:r>
            <a:r>
              <a:rPr lang="ru-RU" sz="3200" b="1" dirty="0"/>
              <a:t> для нереста не </a:t>
            </a:r>
            <a:r>
              <a:rPr lang="ru-RU" sz="3200" b="1" dirty="0" err="1"/>
              <a:t>вишукують</a:t>
            </a:r>
            <a:r>
              <a:rPr lang="ru-RU" sz="3200" b="1" dirty="0"/>
              <a:t>: </a:t>
            </a:r>
            <a:r>
              <a:rPr lang="ru-RU" sz="3200" b="1" dirty="0" err="1"/>
              <a:t>розмножуються</a:t>
            </a:r>
            <a:r>
              <a:rPr lang="ru-RU" sz="3200" b="1" dirty="0"/>
              <a:t> там, де </a:t>
            </a:r>
            <a:r>
              <a:rPr lang="ru-RU" sz="3200" b="1" dirty="0" err="1"/>
              <a:t>живуть</a:t>
            </a:r>
            <a:r>
              <a:rPr lang="ru-RU" sz="4000" b="1" dirty="0"/>
              <a:t>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7" t="8762"/>
          <a:stretch/>
        </p:blipFill>
        <p:spPr>
          <a:xfrm>
            <a:off x="7084454" y="1674254"/>
            <a:ext cx="4855010" cy="466711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0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 піклуються риби про своє потомство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98366" y="1456402"/>
            <a:ext cx="6114459" cy="499746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err="1"/>
              <a:t>Здебільшого</a:t>
            </a:r>
            <a:r>
              <a:rPr lang="ru-RU" sz="4400" b="1" dirty="0"/>
              <a:t> </a:t>
            </a:r>
            <a:r>
              <a:rPr lang="ru-RU" sz="4400" b="1" dirty="0" err="1"/>
              <a:t>після</a:t>
            </a:r>
            <a:r>
              <a:rPr lang="ru-RU" sz="4400" b="1" dirty="0"/>
              <a:t> нересту </a:t>
            </a:r>
            <a:r>
              <a:rPr lang="ru-RU" sz="4400" b="1" dirty="0" err="1"/>
              <a:t>риби</a:t>
            </a:r>
            <a:r>
              <a:rPr lang="ru-RU" sz="4400" b="1" dirty="0"/>
              <a:t> не </a:t>
            </a:r>
            <a:r>
              <a:rPr lang="ru-RU" sz="4400" b="1" dirty="0" err="1"/>
              <a:t>піклуються</a:t>
            </a:r>
            <a:r>
              <a:rPr lang="ru-RU" sz="4400" b="1" dirty="0"/>
              <a:t> про </a:t>
            </a:r>
            <a:r>
              <a:rPr lang="ru-RU" sz="4400" b="1" dirty="0" err="1"/>
              <a:t>своїх</a:t>
            </a:r>
            <a:r>
              <a:rPr lang="ru-RU" sz="4400" b="1" dirty="0"/>
              <a:t> </a:t>
            </a:r>
            <a:r>
              <a:rPr lang="ru-RU" sz="4400" b="1" dirty="0" err="1"/>
              <a:t>майбутніх</a:t>
            </a:r>
            <a:r>
              <a:rPr lang="ru-RU" sz="4400" b="1" dirty="0"/>
              <a:t> </a:t>
            </a:r>
            <a:r>
              <a:rPr lang="ru-RU" sz="4400" b="1" dirty="0" err="1"/>
              <a:t>нащадків</a:t>
            </a:r>
            <a:r>
              <a:rPr lang="ru-RU" sz="4400" b="1" dirty="0"/>
              <a:t>, </a:t>
            </a:r>
            <a:r>
              <a:rPr lang="ru-RU" sz="4400" b="1" dirty="0" err="1"/>
              <a:t>кидаючи</a:t>
            </a:r>
            <a:r>
              <a:rPr lang="ru-RU" sz="4400" b="1" dirty="0"/>
              <a:t> </a:t>
            </a:r>
            <a:r>
              <a:rPr lang="ru-RU" sz="4400" b="1" dirty="0" err="1"/>
              <a:t>ікру</a:t>
            </a:r>
            <a:r>
              <a:rPr lang="ru-RU" sz="4400" b="1" dirty="0"/>
              <a:t> </a:t>
            </a:r>
            <a:r>
              <a:rPr lang="ru-RU" sz="4400" b="1" dirty="0" err="1"/>
              <a:t>напризволяще</a:t>
            </a:r>
            <a:r>
              <a:rPr lang="ru-RU" sz="4400" b="1" dirty="0"/>
              <a:t>. 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34" y="1786825"/>
            <a:ext cx="5259946" cy="423717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9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>
                <a:solidFill>
                  <a:schemeClr val="bg1"/>
                </a:solidFill>
              </a:rPr>
              <a:t>Чи піклуються риби про своє потомство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6691" y="1751527"/>
            <a:ext cx="5728947" cy="472654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Але щука і судак охороняють свою ікру доти, доки з неї не вилупляться мальки</a:t>
            </a:r>
            <a:r>
              <a:rPr lang="uk-UA" sz="3600" b="1" dirty="0"/>
              <a:t>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76" y="3755671"/>
            <a:ext cx="4058575" cy="28917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37" y="1253968"/>
            <a:ext cx="4453522" cy="23031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2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0887" y="1585191"/>
            <a:ext cx="6372037" cy="482848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/>
              <a:t>У ставку </a:t>
            </a:r>
            <a:r>
              <a:rPr lang="ru-RU" sz="4800" b="1" dirty="0" err="1"/>
              <a:t>живе</a:t>
            </a:r>
            <a:r>
              <a:rPr lang="ru-RU" sz="4800" b="1" dirty="0"/>
              <a:t> на </a:t>
            </a:r>
            <a:r>
              <a:rPr lang="ru-RU" sz="4800" b="1" dirty="0" err="1"/>
              <a:t>дні</a:t>
            </a:r>
            <a:r>
              <a:rPr lang="ru-RU" sz="4800" b="1" dirty="0"/>
              <a:t>,</a:t>
            </a:r>
            <a:br>
              <a:rPr lang="ru-RU" sz="4800" b="1" dirty="0"/>
            </a:br>
            <a:r>
              <a:rPr lang="ru-RU" sz="4800" b="1" dirty="0" err="1"/>
              <a:t>Має</a:t>
            </a:r>
            <a:r>
              <a:rPr lang="ru-RU" sz="4800" b="1" dirty="0"/>
              <a:t> диво-</a:t>
            </a:r>
            <a:r>
              <a:rPr lang="ru-RU" sz="4800" b="1" dirty="0" err="1"/>
              <a:t>клешні</a:t>
            </a:r>
            <a:r>
              <a:rPr lang="ru-RU" sz="4800" b="1" dirty="0"/>
              <a:t> </a:t>
            </a:r>
            <a:r>
              <a:rPr lang="ru-RU" sz="4800" b="1" dirty="0" err="1"/>
              <a:t>дві</a:t>
            </a:r>
            <a:r>
              <a:rPr lang="ru-RU" sz="4800" b="1" dirty="0"/>
              <a:t>,</a:t>
            </a:r>
            <a:br>
              <a:rPr lang="ru-RU" sz="4800" b="1" dirty="0"/>
            </a:br>
            <a:r>
              <a:rPr lang="ru-RU" sz="4800" b="1" dirty="0" err="1"/>
              <a:t>Залізає</a:t>
            </a:r>
            <a:r>
              <a:rPr lang="ru-RU" sz="4800" b="1" dirty="0"/>
              <a:t> в очерет,</a:t>
            </a:r>
            <a:br>
              <a:rPr lang="ru-RU" sz="4800" b="1" dirty="0"/>
            </a:br>
            <a:r>
              <a:rPr lang="ru-RU" sz="4800" b="1" dirty="0"/>
              <a:t>Ходить задом наперед</a:t>
            </a:r>
            <a:r>
              <a:rPr lang="ru-RU" sz="3600" b="1" dirty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24" y="1159109"/>
            <a:ext cx="4510111" cy="54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Самостійна робота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1398" y="1828800"/>
            <a:ext cx="6166828" cy="4340180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/>
              <a:t>Опрацюйте </a:t>
            </a:r>
            <a:r>
              <a:rPr lang="uk-UA" sz="6000" b="1" dirty="0" smtClean="0"/>
              <a:t>текст </a:t>
            </a:r>
            <a:r>
              <a:rPr lang="uk-UA" sz="6000" b="1" dirty="0"/>
              <a:t>на сторінці 63.</a:t>
            </a:r>
            <a:endParaRPr lang="ru-RU" sz="6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58" b="8203"/>
          <a:stretch/>
        </p:blipFill>
        <p:spPr>
          <a:xfrm>
            <a:off x="7076939" y="1223815"/>
            <a:ext cx="3818587" cy="53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відповіді на запитання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75739" y="1333040"/>
            <a:ext cx="5599304" cy="9801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Де мешкають раки?</a:t>
            </a:r>
            <a:endParaRPr lang="ru-RU" sz="3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75739" y="2476912"/>
            <a:ext cx="5599304" cy="8715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Чим укрите їхнє тіло?</a:t>
            </a:r>
            <a:endParaRPr lang="ru-RU" sz="36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75739" y="4554137"/>
            <a:ext cx="5599304" cy="8100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Чим він живиться?</a:t>
            </a:r>
            <a:endParaRPr lang="ru-RU" sz="36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75739" y="3504331"/>
            <a:ext cx="5599304" cy="96463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Де рак шукає їжу?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75739" y="5563674"/>
            <a:ext cx="5599304" cy="113334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Про яку цікаву особливість раків ви дізналися?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58" y="1333040"/>
            <a:ext cx="4711296" cy="513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9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Відгадай загадку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8482" y="1456402"/>
            <a:ext cx="5805366" cy="471597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/>
              <a:t>У зеленому </a:t>
            </a:r>
            <a:r>
              <a:rPr lang="ru-RU" sz="4400" b="1" dirty="0" err="1"/>
              <a:t>жакеті</a:t>
            </a:r>
            <a:r>
              <a:rPr lang="ru-RU" sz="4400" b="1" dirty="0"/>
              <a:t/>
            </a:r>
            <a:br>
              <a:rPr lang="ru-RU" sz="4400" b="1" dirty="0"/>
            </a:br>
            <a:r>
              <a:rPr lang="ru-RU" sz="4400" b="1" dirty="0" err="1"/>
              <a:t>Галасує</a:t>
            </a:r>
            <a:r>
              <a:rPr lang="ru-RU" sz="4400" b="1" dirty="0"/>
              <a:t> в </a:t>
            </a:r>
            <a:r>
              <a:rPr lang="ru-RU" sz="4400" b="1" dirty="0" err="1"/>
              <a:t>очереті</a:t>
            </a:r>
            <a:r>
              <a:rPr lang="ru-RU" sz="4400" b="1" dirty="0"/>
              <a:t>.</a:t>
            </a:r>
            <a:br>
              <a:rPr lang="ru-RU" sz="4400" b="1" dirty="0"/>
            </a:br>
            <a:r>
              <a:rPr lang="ru-RU" sz="4400" b="1" dirty="0" err="1"/>
              <a:t>Хоч</a:t>
            </a:r>
            <a:r>
              <a:rPr lang="ru-RU" sz="4400" b="1" dirty="0"/>
              <a:t> і </a:t>
            </a:r>
            <a:r>
              <a:rPr lang="ru-RU" sz="4400" b="1" dirty="0" err="1"/>
              <a:t>плавати</a:t>
            </a:r>
            <a:r>
              <a:rPr lang="ru-RU" sz="4400" b="1" dirty="0"/>
              <a:t> мастак,</a:t>
            </a:r>
            <a:br>
              <a:rPr lang="ru-RU" sz="4400" b="1" dirty="0"/>
            </a:br>
            <a:r>
              <a:rPr lang="ru-RU" sz="4400" b="1" dirty="0"/>
              <a:t>І не </a:t>
            </a:r>
            <a:r>
              <a:rPr lang="ru-RU" sz="4400" b="1" dirty="0" err="1"/>
              <a:t>риба</a:t>
            </a:r>
            <a:r>
              <a:rPr lang="ru-RU" sz="4400" b="1" dirty="0"/>
              <a:t>, і не рак.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-1193" r="-648" b="10301"/>
          <a:stretch/>
        </p:blipFill>
        <p:spPr>
          <a:xfrm>
            <a:off x="6338546" y="1456402"/>
            <a:ext cx="5097893" cy="43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Де мешкають жаби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2251" y="1546554"/>
            <a:ext cx="6372037" cy="482848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Жаби мешкають в прісноводних водоймах. Суходолом вони пересуваються стрибками, деякі можуть ходити, бігати. Жаби добре плавають у воді.  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97" y="1854558"/>
            <a:ext cx="4360951" cy="40442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9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Чим корисні жаби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2252" y="1441969"/>
            <a:ext cx="5715214" cy="4933073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Жаби дуже корисні тим, що поїдають комах, зменшуючи їх чисельність</a:t>
            </a:r>
            <a:r>
              <a:rPr lang="uk-UA" sz="3600" b="1" dirty="0"/>
              <a:t>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69" b="1936"/>
          <a:stretch/>
        </p:blipFill>
        <p:spPr>
          <a:xfrm>
            <a:off x="6259134" y="1725768"/>
            <a:ext cx="5098942" cy="41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Відгадай</a:t>
            </a:r>
            <a:r>
              <a:rPr lang="ru-RU" sz="2000" b="1" dirty="0"/>
              <a:t> загадку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0736" y="2318198"/>
            <a:ext cx="4981118" cy="3309871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err="1"/>
              <a:t>Живе</a:t>
            </a:r>
            <a:r>
              <a:rPr lang="ru-RU" sz="4000" b="1" dirty="0"/>
              <a:t> вона у </a:t>
            </a:r>
            <a:r>
              <a:rPr lang="ru-RU" sz="4000" b="1" dirty="0" err="1"/>
              <a:t>воді</a:t>
            </a:r>
            <a:r>
              <a:rPr lang="ru-RU" sz="4000" b="1" dirty="0"/>
              <a:t>, не ходить по </a:t>
            </a:r>
            <a:r>
              <a:rPr lang="ru-RU" sz="4000" b="1" dirty="0" err="1"/>
              <a:t>землі</a:t>
            </a:r>
            <a:r>
              <a:rPr lang="ru-RU" sz="4000" b="1" dirty="0"/>
              <a:t>, </a:t>
            </a:r>
            <a:r>
              <a:rPr lang="ru-RU" sz="4000" b="1" dirty="0" err="1"/>
              <a:t>плаває</a:t>
            </a:r>
            <a:r>
              <a:rPr lang="ru-RU" sz="4000" b="1" dirty="0"/>
              <a:t> </a:t>
            </a:r>
            <a:r>
              <a:rPr lang="ru-RU" sz="4000" b="1" dirty="0" err="1"/>
              <a:t>під</a:t>
            </a:r>
            <a:r>
              <a:rPr lang="ru-RU" sz="4000" b="1" dirty="0"/>
              <a:t> </a:t>
            </a:r>
            <a:r>
              <a:rPr lang="ru-RU" sz="4000" b="1" dirty="0" err="1"/>
              <a:t>містком</a:t>
            </a:r>
            <a:r>
              <a:rPr lang="ru-RU" sz="4000" b="1" dirty="0"/>
              <a:t> і </a:t>
            </a:r>
            <a:r>
              <a:rPr lang="ru-RU" sz="4000" b="1" dirty="0" err="1"/>
              <a:t>виляє</a:t>
            </a:r>
            <a:r>
              <a:rPr lang="ru-RU" sz="4000" b="1" dirty="0"/>
              <a:t> хвостиком.</a:t>
            </a:r>
          </a:p>
        </p:txBody>
      </p:sp>
      <p:pic>
        <p:nvPicPr>
          <p:cNvPr id="1028" name="Picture 4" descr="Ð ÐµÐ·ÑÐ»ÑÑÐ°Ñ Ð¿Ð¾ÑÑÐºÑ Ð·Ð¾Ð±ÑÐ°Ð¶ÐµÐ½Ñ Ð·Ð° Ð·Ð°Ð¿Ð¸ÑÐ¾Ð¼ &quot;ÐºÐ»Ð¸Ð¿Ð°ÑÑ ÑÐ¸Ð±Ð¸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4" b="6067"/>
          <a:stretch/>
        </p:blipFill>
        <p:spPr bwMode="auto">
          <a:xfrm>
            <a:off x="6400800" y="1442517"/>
            <a:ext cx="4829577" cy="49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97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Цікавинка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72707" y="1222011"/>
            <a:ext cx="10841006" cy="969061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Деревні квакші можуть лазити по деревах.</a:t>
            </a:r>
            <a:endParaRPr lang="ru-RU" sz="3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228" y="2352303"/>
            <a:ext cx="6444529" cy="429721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35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Робота в зошиті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2669" y="6233375"/>
            <a:ext cx="11694531" cy="52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Виконай завдання в зошиті на с. 33-34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" b="8627"/>
          <a:stretch/>
        </p:blipFill>
        <p:spPr>
          <a:xfrm>
            <a:off x="4065224" y="1133894"/>
            <a:ext cx="4688811" cy="509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Пригадай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8815" y="2251880"/>
            <a:ext cx="5693562" cy="3581865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Як </a:t>
            </a:r>
            <a:r>
              <a:rPr lang="uk-UA" sz="6000" b="1" dirty="0"/>
              <a:t>зимують риби?</a:t>
            </a:r>
            <a:endParaRPr lang="ru-RU" sz="6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" b="7463"/>
          <a:stretch/>
        </p:blipFill>
        <p:spPr>
          <a:xfrm>
            <a:off x="7059303" y="1232080"/>
            <a:ext cx="4486703" cy="53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3565" y="1883391"/>
            <a:ext cx="7019056" cy="4524328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Щойно на водоймах скресне крига,  прогрівається вода, риби піднімаються з </a:t>
            </a:r>
            <a:r>
              <a:rPr lang="uk-UA" sz="4000" b="1" dirty="0" err="1"/>
              <a:t>дна</a:t>
            </a:r>
            <a:r>
              <a:rPr lang="uk-UA" sz="4000" b="1" dirty="0"/>
              <a:t> водойм ближче до поверхні. </a:t>
            </a:r>
            <a:endParaRPr lang="ru-RU" sz="40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6" b="7662"/>
          <a:stretch/>
        </p:blipFill>
        <p:spPr>
          <a:xfrm>
            <a:off x="7721629" y="1166429"/>
            <a:ext cx="3823838" cy="552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Розповідь вчителя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0735" y="1746913"/>
            <a:ext cx="6418555" cy="4537977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Незабаром почнеться нерест. Риби шукають затишні місця для відкладання ікри, з якої потім вилуплюються мальки.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917" y="1329004"/>
            <a:ext cx="3225847" cy="288175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232" y="4015901"/>
            <a:ext cx="3924490" cy="261469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Словничок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3" y="1369163"/>
            <a:ext cx="10818254" cy="50964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97734" y="1841679"/>
            <a:ext cx="66197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C00000"/>
                </a:solidFill>
              </a:rPr>
              <a:t>Нерест</a:t>
            </a:r>
            <a:r>
              <a:rPr lang="uk-UA" sz="4400" b="1" dirty="0">
                <a:solidFill>
                  <a:srgbClr val="2F3242"/>
                </a:solidFill>
              </a:rPr>
              <a:t> – процес відкладання ікри самицями риб. З ікринок виходять малі рибки – </a:t>
            </a:r>
            <a:r>
              <a:rPr lang="uk-UA" sz="4400" b="1" dirty="0">
                <a:solidFill>
                  <a:srgbClr val="C00000"/>
                </a:solidFill>
              </a:rPr>
              <a:t>мальки.</a:t>
            </a:r>
            <a:endParaRPr lang="ru-RU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8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 чого залежить початок нересту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6033" y="1751526"/>
            <a:ext cx="5999126" cy="4444556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/>
              <a:t>Період початку нересту залежить від температури води. Мальки і ікринки дуже чутливі до тепла і холоду.</a:t>
            </a:r>
            <a:endParaRPr lang="ru-RU" sz="40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30" y="1931831"/>
            <a:ext cx="5414977" cy="394210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70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 чого залежить початок нересту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02252" y="1651380"/>
            <a:ext cx="5520876" cy="4723662"/>
          </a:xfrm>
          <a:prstGeom prst="round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Першими </a:t>
            </a:r>
            <a:r>
              <a:rPr lang="ru-RU" sz="3600" b="1" dirty="0" err="1"/>
              <a:t>йдуть</a:t>
            </a:r>
            <a:r>
              <a:rPr lang="ru-RU" sz="3600" b="1" dirty="0"/>
              <a:t> на нерест щуки, </a:t>
            </a:r>
            <a:r>
              <a:rPr lang="ru-RU" sz="3600" b="1" dirty="0" err="1"/>
              <a:t>відразу</a:t>
            </a:r>
            <a:r>
              <a:rPr lang="ru-RU" sz="3600" b="1" dirty="0"/>
              <a:t> як </a:t>
            </a:r>
            <a:r>
              <a:rPr lang="ru-RU" sz="3600" b="1" dirty="0" err="1"/>
              <a:t>закінчиться</a:t>
            </a:r>
            <a:r>
              <a:rPr lang="ru-RU" sz="3600" b="1" dirty="0"/>
              <a:t> </a:t>
            </a:r>
            <a:r>
              <a:rPr lang="ru-RU" sz="3600" b="1" dirty="0" err="1"/>
              <a:t>льодохід</a:t>
            </a:r>
            <a:r>
              <a:rPr lang="ru-RU" sz="3600" b="1" dirty="0"/>
              <a:t>. </a:t>
            </a:r>
            <a:r>
              <a:rPr lang="ru-RU" sz="3600" b="1" dirty="0" err="1"/>
              <a:t>Потім</a:t>
            </a:r>
            <a:r>
              <a:rPr lang="ru-RU" sz="3600" b="1" dirty="0"/>
              <a:t> </a:t>
            </a:r>
            <a:r>
              <a:rPr lang="ru-RU" sz="3600" b="1" dirty="0" err="1"/>
              <a:t>настає</a:t>
            </a:r>
            <a:r>
              <a:rPr lang="ru-RU" sz="3600" b="1" dirty="0"/>
              <a:t> час для нересту у </a:t>
            </a:r>
            <a:r>
              <a:rPr lang="ru-RU" sz="3600" b="1" dirty="0" err="1"/>
              <a:t>ляща</a:t>
            </a:r>
            <a:r>
              <a:rPr lang="ru-RU" sz="3600" b="1" dirty="0"/>
              <a:t>, </a:t>
            </a:r>
            <a:r>
              <a:rPr lang="ru-RU" sz="3600" b="1" dirty="0" err="1"/>
              <a:t>плітки</a:t>
            </a:r>
            <a:r>
              <a:rPr lang="ru-RU" sz="3600" b="1" dirty="0"/>
              <a:t>, окуня.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99" y="1172642"/>
            <a:ext cx="5153242" cy="266496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04" y="4013211"/>
            <a:ext cx="4759231" cy="26625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Коли добре </a:t>
            </a:r>
            <a:r>
              <a:rPr lang="ru-RU" sz="2000" b="1" dirty="0" err="1"/>
              <a:t>прогріються</a:t>
            </a:r>
            <a:r>
              <a:rPr lang="ru-RU" sz="2000" b="1" dirty="0"/>
              <a:t> </a:t>
            </a:r>
            <a:r>
              <a:rPr lang="ru-RU" sz="2000" b="1" dirty="0" err="1"/>
              <a:t>водойми</a:t>
            </a:r>
            <a:r>
              <a:rPr lang="ru-RU" sz="2000" b="1" dirty="0"/>
              <a:t>, </a:t>
            </a:r>
            <a:r>
              <a:rPr lang="ru-RU" sz="2000" b="1" dirty="0" err="1"/>
              <a:t>підуть</a:t>
            </a:r>
            <a:r>
              <a:rPr lang="ru-RU" sz="2000" b="1" dirty="0"/>
              <a:t> на нерест </a:t>
            </a:r>
            <a:r>
              <a:rPr lang="ru-RU" sz="2000" b="1" dirty="0" err="1"/>
              <a:t>коропи</a:t>
            </a:r>
            <a:r>
              <a:rPr lang="ru-RU" sz="2000" b="1" dirty="0"/>
              <a:t>, </a:t>
            </a:r>
            <a:r>
              <a:rPr lang="ru-RU" sz="2000" b="1" dirty="0" err="1"/>
              <a:t>карасі</a:t>
            </a:r>
            <a:r>
              <a:rPr lang="ru-RU" sz="2000" b="1" dirty="0"/>
              <a:t> й лини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42" y="1256232"/>
            <a:ext cx="4060485" cy="23282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092" y="3827433"/>
            <a:ext cx="4199119" cy="259295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" y="3845949"/>
            <a:ext cx="3867184" cy="25744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4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415</Words>
  <Application>Microsoft Office PowerPoint</Application>
  <PresentationFormat>Произвольный</PresentationFormat>
  <Paragraphs>89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132</cp:revision>
  <dcterms:created xsi:type="dcterms:W3CDTF">2018-01-05T16:38:53Z</dcterms:created>
  <dcterms:modified xsi:type="dcterms:W3CDTF">2022-03-23T18:03:11Z</dcterms:modified>
</cp:coreProperties>
</file>