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8" r:id="rId2"/>
    <p:sldId id="1696" r:id="rId3"/>
    <p:sldId id="2913" r:id="rId4"/>
    <p:sldId id="2914" r:id="rId5"/>
    <p:sldId id="2915" r:id="rId6"/>
    <p:sldId id="2916" r:id="rId7"/>
    <p:sldId id="2917" r:id="rId8"/>
    <p:sldId id="2918" r:id="rId9"/>
    <p:sldId id="2919" r:id="rId10"/>
    <p:sldId id="2920" r:id="rId11"/>
    <p:sldId id="2921" r:id="rId12"/>
    <p:sldId id="2939" r:id="rId13"/>
    <p:sldId id="2489" r:id="rId14"/>
    <p:sldId id="2857" r:id="rId15"/>
    <p:sldId id="2859" r:id="rId16"/>
    <p:sldId id="2907" r:id="rId17"/>
    <p:sldId id="2924" r:id="rId18"/>
    <p:sldId id="2925" r:id="rId19"/>
    <p:sldId id="2926" r:id="rId20"/>
    <p:sldId id="2927" r:id="rId21"/>
    <p:sldId id="2929" r:id="rId22"/>
    <p:sldId id="2930" r:id="rId23"/>
    <p:sldId id="2931" r:id="rId24"/>
    <p:sldId id="2932" r:id="rId25"/>
    <p:sldId id="2906" r:id="rId26"/>
    <p:sldId id="2933" r:id="rId27"/>
    <p:sldId id="2934" r:id="rId28"/>
    <p:sldId id="965" r:id="rId29"/>
    <p:sldId id="2277" r:id="rId30"/>
    <p:sldId id="2940" r:id="rId3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DFA9418-B836-4164-A94E-7C9DD6F5B995}">
          <p14:sldIdLst>
            <p14:sldId id="258"/>
            <p14:sldId id="1696"/>
            <p14:sldId id="2913"/>
            <p14:sldId id="2914"/>
            <p14:sldId id="2915"/>
            <p14:sldId id="2916"/>
            <p14:sldId id="2917"/>
            <p14:sldId id="2918"/>
            <p14:sldId id="2919"/>
            <p14:sldId id="2920"/>
            <p14:sldId id="2921"/>
            <p14:sldId id="2939"/>
            <p14:sldId id="2489"/>
            <p14:sldId id="2857"/>
            <p14:sldId id="2859"/>
            <p14:sldId id="2907"/>
            <p14:sldId id="2924"/>
            <p14:sldId id="2925"/>
            <p14:sldId id="2926"/>
            <p14:sldId id="2927"/>
            <p14:sldId id="2929"/>
            <p14:sldId id="2930"/>
            <p14:sldId id="2931"/>
            <p14:sldId id="2932"/>
            <p14:sldId id="2906"/>
            <p14:sldId id="2933"/>
            <p14:sldId id="2934"/>
          </p14:sldIdLst>
        </p14:section>
        <p14:section name="Раздел без заголовка" id="{AC9334F8-F988-4E78-9E68-3A8F16322EC6}">
          <p14:sldIdLst>
            <p14:sldId id="965"/>
            <p14:sldId id="2277"/>
            <p14:sldId id="294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лия Цупа" initials="ЮЦ" lastIdx="0" clrIdx="0">
    <p:extLst>
      <p:ext uri="{19B8F6BF-5375-455C-9EA6-DF929625EA0E}">
        <p15:presenceInfo xmlns:p15="http://schemas.microsoft.com/office/powerpoint/2012/main" userId="Юлия Цупа" providerId="None"/>
      </p:ext>
    </p:extLst>
  </p:cmAuthor>
  <p:cmAuthor id="2" name="Василь Цупа" initials="ВЦ" lastIdx="1" clrIdx="1">
    <p:extLst>
      <p:ext uri="{19B8F6BF-5375-455C-9EA6-DF929625EA0E}">
        <p15:presenceInfo xmlns:p15="http://schemas.microsoft.com/office/powerpoint/2012/main" userId="c59f40493c0fa59e" providerId="Windows Live"/>
      </p:ext>
    </p:extLst>
  </p:cmAuthor>
  <p:cmAuthor id="3" name="gulevataya.anna@gmail.com" initials="g" lastIdx="1" clrIdx="2">
    <p:extLst>
      <p:ext uri="{19B8F6BF-5375-455C-9EA6-DF929625EA0E}">
        <p15:presenceInfo xmlns:p15="http://schemas.microsoft.com/office/powerpoint/2012/main" userId="0c68a74debf687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242"/>
    <a:srgbClr val="FF66FF"/>
    <a:srgbClr val="FF6600"/>
    <a:srgbClr val="1694E9"/>
    <a:srgbClr val="FF3131"/>
    <a:srgbClr val="BA1CBA"/>
    <a:srgbClr val="9E0000"/>
    <a:srgbClr val="00B050"/>
    <a:srgbClr val="0D0D0D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B9631B5-78F2-41C9-869B-9F39066F8104}" styleName="Средний стиль 3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Стиль из темы 2 - акцент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6" autoAdjust="0"/>
    <p:restoredTop sz="94322" autoAdjust="0"/>
  </p:normalViewPr>
  <p:slideViewPr>
    <p:cSldViewPr snapToGrid="0">
      <p:cViewPr varScale="1">
        <p:scale>
          <a:sx n="112" d="100"/>
          <a:sy n="112" d="100"/>
        </p:scale>
        <p:origin x="186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1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pPr/>
              <a:t>23.03.2022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pPr/>
              <a:t>23.03.2022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pPr/>
              <a:t>23.03.2022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pPr/>
              <a:t>23.03.2022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23.03.2022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pPr/>
              <a:t>23.03.2022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pPr/>
              <a:t>23.03.2022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pPr/>
              <a:t>23.03.2022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pPr/>
              <a:t>23.03.2022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23.03.2022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pPr/>
              <a:t>23.03.2022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pPr/>
              <a:t>23.03.2022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pPr/>
              <a:t>23.03.2022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2.png"/><Relationship Id="rId4" Type="http://schemas.openxmlformats.org/officeDocument/2006/relationships/image" Target="../media/image14.png"/><Relationship Id="rId9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2.png"/><Relationship Id="rId4" Type="http://schemas.openxmlformats.org/officeDocument/2006/relationships/image" Target="../media/image14.png"/><Relationship Id="rId9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55" t="6285" r="25006" b="12381"/>
          <a:stretch/>
        </p:blipFill>
        <p:spPr>
          <a:xfrm>
            <a:off x="9670581" y="1583079"/>
            <a:ext cx="2326909" cy="4823253"/>
          </a:xfrm>
          <a:prstGeom prst="rect">
            <a:avLst/>
          </a:prstGeom>
        </p:spPr>
      </p:pic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7429" y="2985934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</a:t>
            </a:r>
            <a:r>
              <a:rPr lang="en-US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123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5380" y="2801268"/>
            <a:ext cx="68568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400" b="1" dirty="0">
                <a:solidFill>
                  <a:srgbClr val="2F3242"/>
                </a:solidFill>
              </a:rPr>
              <a:t>Ділення суми на число</a:t>
            </a:r>
            <a:endParaRPr lang="ru-RU" sz="54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7147" y="30948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Математика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3218167" y="400359"/>
            <a:ext cx="87793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800" b="1" dirty="0">
                <a:solidFill>
                  <a:schemeClr val="bg1"/>
                </a:solidFill>
              </a:rPr>
              <a:t>Розділ </a:t>
            </a:r>
            <a:r>
              <a:rPr lang="en-US" sz="2800" b="1" dirty="0">
                <a:solidFill>
                  <a:schemeClr val="bg1"/>
                </a:solidFill>
              </a:rPr>
              <a:t>6</a:t>
            </a:r>
            <a:r>
              <a:rPr lang="uk-UA" sz="2800" b="1" dirty="0">
                <a:solidFill>
                  <a:schemeClr val="bg1"/>
                </a:solidFill>
              </a:rPr>
              <a:t>.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uk-UA" sz="2800" b="1" dirty="0">
                <a:solidFill>
                  <a:schemeClr val="bg1"/>
                </a:solidFill>
              </a:rPr>
              <a:t>Множення і ділення в межах 1000. Усне множення і ділення</a:t>
            </a:r>
            <a:endParaRPr lang="ru-RU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8" y="5231040"/>
            <a:ext cx="3700198" cy="13568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5231040"/>
            <a:ext cx="3700199" cy="13568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7" y="3696167"/>
            <a:ext cx="3700199" cy="13568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4" y="5231040"/>
            <a:ext cx="3700199" cy="13568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3696167"/>
            <a:ext cx="3700199" cy="13568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4" y="3695718"/>
            <a:ext cx="3700198" cy="1356871"/>
          </a:xfrm>
          <a:prstGeom prst="rect">
            <a:avLst/>
          </a:prstGeom>
        </p:spPr>
      </p:pic>
      <p:sp>
        <p:nvSpPr>
          <p:cNvPr id="19" name="Скругленный прямоугольник 18"/>
          <p:cNvSpPr/>
          <p:nvPr/>
        </p:nvSpPr>
        <p:spPr>
          <a:xfrm>
            <a:off x="2028313" y="1318367"/>
            <a:ext cx="8346213" cy="2083155"/>
          </a:xfrm>
          <a:prstGeom prst="roundRect">
            <a:avLst/>
          </a:prstGeom>
          <a:solidFill>
            <a:srgbClr val="FF99F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100 ∙ 6</a:t>
            </a:r>
            <a:endParaRPr lang="uk-UA" sz="199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734178" y="38384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3</a:t>
            </a:r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00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61695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600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8906661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500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4533900" y="5383440"/>
            <a:ext cx="232832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800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59262" y="5289606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400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8929840" y="53262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900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4161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8" y="5231040"/>
            <a:ext cx="3700198" cy="13568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5231040"/>
            <a:ext cx="3700199" cy="13568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7" y="3696167"/>
            <a:ext cx="3700199" cy="13568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4" y="5231040"/>
            <a:ext cx="3700199" cy="13568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3696167"/>
            <a:ext cx="3700199" cy="13568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4" y="3695718"/>
            <a:ext cx="3700198" cy="1356871"/>
          </a:xfrm>
          <a:prstGeom prst="rect">
            <a:avLst/>
          </a:prstGeom>
        </p:spPr>
      </p:pic>
      <p:sp>
        <p:nvSpPr>
          <p:cNvPr id="19" name="Скругленный прямоугольник 18"/>
          <p:cNvSpPr/>
          <p:nvPr/>
        </p:nvSpPr>
        <p:spPr>
          <a:xfrm>
            <a:off x="2028313" y="1318367"/>
            <a:ext cx="8346213" cy="2083155"/>
          </a:xfrm>
          <a:prstGeom prst="roundRect">
            <a:avLst/>
          </a:prstGeom>
          <a:solidFill>
            <a:srgbClr val="FF99F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30 ∙ 10</a:t>
            </a:r>
            <a:endParaRPr lang="uk-UA" sz="199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734178" y="38384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3</a:t>
            </a:r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00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61695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600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8906661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500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4533900" y="5383440"/>
            <a:ext cx="232832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800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59262" y="5289606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400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8929840" y="53262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900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281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8" y="5231040"/>
            <a:ext cx="3700198" cy="13568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5231040"/>
            <a:ext cx="3700199" cy="13568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7" y="3696167"/>
            <a:ext cx="3700199" cy="13568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4" y="5231040"/>
            <a:ext cx="3700199" cy="13568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3696167"/>
            <a:ext cx="3700199" cy="13568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4" y="3695718"/>
            <a:ext cx="3700198" cy="1356871"/>
          </a:xfrm>
          <a:prstGeom prst="rect">
            <a:avLst/>
          </a:prstGeom>
        </p:spPr>
      </p:pic>
      <p:sp>
        <p:nvSpPr>
          <p:cNvPr id="19" name="Скругленный прямоугольник 18"/>
          <p:cNvSpPr/>
          <p:nvPr/>
        </p:nvSpPr>
        <p:spPr>
          <a:xfrm>
            <a:off x="2028313" y="1318367"/>
            <a:ext cx="8346213" cy="2083155"/>
          </a:xfrm>
          <a:prstGeom prst="roundRect">
            <a:avLst/>
          </a:prstGeom>
          <a:solidFill>
            <a:srgbClr val="FF99F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30 ∙ </a:t>
            </a:r>
            <a:r>
              <a:rPr lang="uk-UA" sz="19900" b="1" dirty="0">
                <a:ln>
                  <a:solidFill>
                    <a:sysClr val="windowText" lastClr="000000"/>
                  </a:solidFill>
                </a:ln>
              </a:rPr>
              <a:t>2</a:t>
            </a:r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0</a:t>
            </a:r>
            <a:endParaRPr lang="uk-UA" sz="199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734178" y="38384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3</a:t>
            </a:r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00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61695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600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8906661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500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4533900" y="5383440"/>
            <a:ext cx="232832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800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59262" y="5289606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400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8929840" y="53262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900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80062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Каліграфічна хвилинка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" t="323" r="58954" b="68145"/>
          <a:stretch/>
        </p:blipFill>
        <p:spPr>
          <a:xfrm>
            <a:off x="327804" y="1293963"/>
            <a:ext cx="11601257" cy="5037564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20" t="41425" r="16950" b="31937"/>
          <a:stretch/>
        </p:blipFill>
        <p:spPr>
          <a:xfrm>
            <a:off x="2961702" y="1732319"/>
            <a:ext cx="6185203" cy="2025478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010" y="1281706"/>
            <a:ext cx="1709946" cy="1341301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72" t="43020" r="38987" b="43138"/>
          <a:stretch/>
        </p:blipFill>
        <p:spPr>
          <a:xfrm>
            <a:off x="1360847" y="3424058"/>
            <a:ext cx="578163" cy="721295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27" t="43319" r="48132" b="42839"/>
          <a:stretch/>
        </p:blipFill>
        <p:spPr>
          <a:xfrm>
            <a:off x="913009" y="3432319"/>
            <a:ext cx="578163" cy="721295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81" t="43497" r="21578" b="42661"/>
          <a:stretch/>
        </p:blipFill>
        <p:spPr>
          <a:xfrm>
            <a:off x="2709365" y="3444576"/>
            <a:ext cx="578163" cy="721295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91" t="43147" r="48268" b="43011"/>
          <a:stretch/>
        </p:blipFill>
        <p:spPr>
          <a:xfrm>
            <a:off x="2238924" y="3432319"/>
            <a:ext cx="578163" cy="721295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25" t="43023" r="39134" b="43135"/>
          <a:stretch/>
        </p:blipFill>
        <p:spPr>
          <a:xfrm>
            <a:off x="4026882" y="3424058"/>
            <a:ext cx="578163" cy="721295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03" t="43260" r="48056" b="42898"/>
          <a:stretch/>
        </p:blipFill>
        <p:spPr>
          <a:xfrm>
            <a:off x="3579044" y="3432319"/>
            <a:ext cx="578163" cy="721295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24" t="42901" r="21935" b="43257"/>
          <a:stretch/>
        </p:blipFill>
        <p:spPr>
          <a:xfrm>
            <a:off x="5352797" y="3424058"/>
            <a:ext cx="578163" cy="721295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61" t="42999" r="48298" b="43159"/>
          <a:stretch/>
        </p:blipFill>
        <p:spPr>
          <a:xfrm>
            <a:off x="4904959" y="3432319"/>
            <a:ext cx="578163" cy="721295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97" t="43000" r="39162" b="43158"/>
          <a:stretch/>
        </p:blipFill>
        <p:spPr>
          <a:xfrm>
            <a:off x="6692917" y="3424056"/>
            <a:ext cx="578163" cy="721295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40" t="43113" r="48119" b="43045"/>
          <a:stretch/>
        </p:blipFill>
        <p:spPr>
          <a:xfrm>
            <a:off x="6255255" y="3432319"/>
            <a:ext cx="578163" cy="721295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83" t="43135" r="21776" b="43023"/>
          <a:stretch/>
        </p:blipFill>
        <p:spPr>
          <a:xfrm>
            <a:off x="8029008" y="3432319"/>
            <a:ext cx="578163" cy="721295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19" t="42898" r="47940" b="43260"/>
          <a:stretch/>
        </p:blipFill>
        <p:spPr>
          <a:xfrm>
            <a:off x="7605551" y="3424055"/>
            <a:ext cx="578163" cy="721295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39" t="43065" r="39120" b="43093"/>
          <a:stretch/>
        </p:blipFill>
        <p:spPr>
          <a:xfrm>
            <a:off x="9369128" y="3432319"/>
            <a:ext cx="578163" cy="721295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00" t="43270" r="48259" b="42888"/>
          <a:stretch/>
        </p:blipFill>
        <p:spPr>
          <a:xfrm>
            <a:off x="8911964" y="3432318"/>
            <a:ext cx="578163" cy="721295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83" t="43230" r="21876" b="42928"/>
          <a:stretch/>
        </p:blipFill>
        <p:spPr>
          <a:xfrm>
            <a:off x="10695043" y="3432319"/>
            <a:ext cx="578163" cy="721295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63" t="42924" r="48296" b="43234"/>
          <a:stretch/>
        </p:blipFill>
        <p:spPr>
          <a:xfrm>
            <a:off x="10248901" y="3427402"/>
            <a:ext cx="578163" cy="721295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42AEECE5-2020-4B93-BF62-22082284186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852" y="1181578"/>
            <a:ext cx="3413131" cy="183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40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509220" y="504139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0" y="5081015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 двома способами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43" name="Скругленный прямоугольник 42"/>
          <p:cNvSpPr/>
          <p:nvPr/>
        </p:nvSpPr>
        <p:spPr>
          <a:xfrm>
            <a:off x="246185" y="1202051"/>
            <a:ext cx="11603679" cy="4161314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Шоколадок – 18 ц.               ? </a:t>
            </a:r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ц</a:t>
            </a:r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. </a:t>
            </a:r>
          </a:p>
          <a:p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Мармеладок – 12 ц.</a:t>
            </a:r>
          </a:p>
          <a:p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</a:t>
            </a:r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П</a:t>
            </a:r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оділили </a:t>
            </a:r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порівну між трьома дітьми. </a:t>
            </a:r>
            <a:endParaRPr lang="uk-UA" sz="4000" b="1" dirty="0" smtClean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  <a:p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Скільки </a:t>
            </a:r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цукерок отримала кожна дитина?</a:t>
            </a:r>
          </a:p>
        </p:txBody>
      </p:sp>
      <p:sp>
        <p:nvSpPr>
          <p:cNvPr id="2" name="Правая фигурная скобка 1"/>
          <p:cNvSpPr/>
          <p:nvPr/>
        </p:nvSpPr>
        <p:spPr>
          <a:xfrm>
            <a:off x="5585299" y="2187510"/>
            <a:ext cx="589884" cy="914400"/>
          </a:xfrm>
          <a:prstGeom prst="rightBrac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0432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0940" b="58257"/>
          <a:stretch/>
        </p:blipFill>
        <p:spPr>
          <a:xfrm>
            <a:off x="940079" y="1203401"/>
            <a:ext cx="11748236" cy="562755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319256" y="-683400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0" t="42985" r="85209" b="43173"/>
          <a:stretch/>
        </p:blipFill>
        <p:spPr>
          <a:xfrm>
            <a:off x="1443905" y="3057900"/>
            <a:ext cx="470473" cy="58694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56320" y="2988849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673312" y="3109651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(ц.) – </a:t>
            </a:r>
            <a:r>
              <a:rPr lang="uk-UA" sz="3600" dirty="0" smtClean="0">
                <a:latin typeface="Monotype Corsiva" panose="03010101010201010101" pitchFamily="66" charset="0"/>
              </a:rPr>
              <a:t>всього.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44" name="Рисунок 4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80" t="63032" b="12504"/>
          <a:stretch/>
        </p:blipFill>
        <p:spPr>
          <a:xfrm>
            <a:off x="1029353" y="4269818"/>
            <a:ext cx="2918206" cy="1166399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9" t="42985" r="76330" b="43173"/>
          <a:stretch/>
        </p:blipFill>
        <p:spPr>
          <a:xfrm>
            <a:off x="1457645" y="3794690"/>
            <a:ext cx="470473" cy="5869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56320" y="3731247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316035" y="3846890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(ц.)</a:t>
            </a:r>
          </a:p>
        </p:txBody>
      </p:sp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85" t="44046" r="21743" b="42918"/>
          <a:stretch/>
        </p:blipFill>
        <p:spPr>
          <a:xfrm>
            <a:off x="2240562" y="3095038"/>
            <a:ext cx="463844" cy="589254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715608" y="3198727"/>
            <a:ext cx="278475" cy="250911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314575" y="3954345"/>
            <a:ext cx="278475" cy="250911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6" t="43307" r="85412" b="43657"/>
          <a:stretch/>
        </p:blipFill>
        <p:spPr>
          <a:xfrm>
            <a:off x="2941432" y="3066288"/>
            <a:ext cx="463844" cy="589254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95" t="44869" r="67833" b="42095"/>
          <a:stretch/>
        </p:blipFill>
        <p:spPr>
          <a:xfrm>
            <a:off x="4023439" y="3130788"/>
            <a:ext cx="463844" cy="589254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69085447-83EF-41C4-B955-1D080D2D78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840" y="1104775"/>
            <a:ext cx="3032302" cy="1548409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0" t="43178" r="22828" b="43786"/>
          <a:stretch/>
        </p:blipFill>
        <p:spPr>
          <a:xfrm>
            <a:off x="7833307" y="1571710"/>
            <a:ext cx="432472" cy="549400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08" t="43072" r="67520" b="43892"/>
          <a:stretch/>
        </p:blipFill>
        <p:spPr>
          <a:xfrm>
            <a:off x="7477239" y="1572251"/>
            <a:ext cx="432472" cy="549400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73" t="43568" r="31155" b="43396"/>
          <a:stretch/>
        </p:blipFill>
        <p:spPr>
          <a:xfrm>
            <a:off x="8239876" y="1593774"/>
            <a:ext cx="432472" cy="549400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809590" y="4646568"/>
            <a:ext cx="8255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10 цукерок отримала кожна дитина.</a:t>
            </a:r>
          </a:p>
        </p:txBody>
      </p:sp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77" t="43878" r="76451" b="43086"/>
          <a:stretch/>
        </p:blipFill>
        <p:spPr>
          <a:xfrm>
            <a:off x="3316819" y="3086380"/>
            <a:ext cx="463844" cy="589254"/>
          </a:xfrm>
          <a:prstGeom prst="rect">
            <a:avLst/>
          </a:prstGeom>
        </p:spPr>
      </p:pic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98" t="43922" r="4230" b="43042"/>
          <a:stretch/>
        </p:blipFill>
        <p:spPr>
          <a:xfrm>
            <a:off x="2184242" y="3825600"/>
            <a:ext cx="463844" cy="589254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2" t="43476" r="85206" b="43488"/>
          <a:stretch/>
        </p:blipFill>
        <p:spPr>
          <a:xfrm>
            <a:off x="1829888" y="3070483"/>
            <a:ext cx="463844" cy="589254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80" t="44946" r="3448" b="42017"/>
          <a:stretch/>
        </p:blipFill>
        <p:spPr>
          <a:xfrm>
            <a:off x="4103767" y="3878239"/>
            <a:ext cx="463844" cy="589254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1" t="11745" r="84669" b="83264"/>
          <a:stretch/>
        </p:blipFill>
        <p:spPr>
          <a:xfrm>
            <a:off x="2464124" y="3206513"/>
            <a:ext cx="421206" cy="276501"/>
          </a:xfrm>
          <a:prstGeom prst="rect">
            <a:avLst/>
          </a:prstGeom>
        </p:spPr>
      </p:pic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8" t="43626" r="85580" b="43338"/>
          <a:stretch/>
        </p:blipFill>
        <p:spPr>
          <a:xfrm>
            <a:off x="3669379" y="3816125"/>
            <a:ext cx="463844" cy="589254"/>
          </a:xfrm>
          <a:prstGeom prst="rect">
            <a:avLst/>
          </a:prstGeom>
        </p:spPr>
      </p:pic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29" t="44764" r="4499" b="42200"/>
          <a:stretch/>
        </p:blipFill>
        <p:spPr>
          <a:xfrm>
            <a:off x="4404577" y="3126965"/>
            <a:ext cx="463844" cy="589254"/>
          </a:xfrm>
          <a:prstGeom prst="rect">
            <a:avLst/>
          </a:prstGeom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95" t="43343" r="67233" b="43621"/>
          <a:stretch/>
        </p:blipFill>
        <p:spPr>
          <a:xfrm>
            <a:off x="1825545" y="3810145"/>
            <a:ext cx="463844" cy="589254"/>
          </a:xfrm>
          <a:prstGeom prst="rect">
            <a:avLst/>
          </a:prstGeom>
        </p:spPr>
      </p:pic>
      <p:pic>
        <p:nvPicPr>
          <p:cNvPr id="119" name="Рисунок 11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16" t="44723" r="67712" b="42241"/>
          <a:stretch/>
        </p:blipFill>
        <p:spPr>
          <a:xfrm>
            <a:off x="2905680" y="3868928"/>
            <a:ext cx="463844" cy="589254"/>
          </a:xfrm>
          <a:prstGeom prst="rect">
            <a:avLst/>
          </a:prstGeom>
        </p:spPr>
      </p:pic>
      <p:grpSp>
        <p:nvGrpSpPr>
          <p:cNvPr id="121" name="Группа 120"/>
          <p:cNvGrpSpPr/>
          <p:nvPr/>
        </p:nvGrpSpPr>
        <p:grpSpPr>
          <a:xfrm>
            <a:off x="2519371" y="3840974"/>
            <a:ext cx="408812" cy="542922"/>
            <a:chOff x="2361639" y="2985697"/>
            <a:chExt cx="408812" cy="542922"/>
          </a:xfrm>
        </p:grpSpPr>
        <p:pic>
          <p:nvPicPr>
            <p:cNvPr id="122" name="Рисунок 121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23" name="Рисунок 122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253801" y="2329774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І</a:t>
            </a:r>
            <a:r>
              <a:rPr lang="uk-UA" sz="3600" dirty="0" smtClean="0">
                <a:latin typeface="Monotype Corsiva" panose="03010101010201010101" pitchFamily="66" charset="0"/>
              </a:rPr>
              <a:t> </a:t>
            </a:r>
            <a:r>
              <a:rPr lang="uk-UA" sz="3600" dirty="0">
                <a:latin typeface="Monotype Corsiva" panose="03010101010201010101" pitchFamily="66" charset="0"/>
              </a:rPr>
              <a:t>спосіб</a:t>
            </a:r>
          </a:p>
        </p:txBody>
      </p:sp>
    </p:spTree>
    <p:extLst>
      <p:ext uri="{BB962C8B-B14F-4D97-AF65-F5344CB8AC3E}">
        <p14:creationId xmlns:p14="http://schemas.microsoft.com/office/powerpoint/2010/main" val="129632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3" grpId="0"/>
      <p:bldP spid="51" grpId="0"/>
      <p:bldP spid="52" grpId="0"/>
      <p:bldP spid="10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0940" b="58257"/>
          <a:stretch/>
        </p:blipFill>
        <p:spPr>
          <a:xfrm>
            <a:off x="943436" y="1121585"/>
            <a:ext cx="11748236" cy="562755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319256" y="-683400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0" t="42985" r="85209" b="43173"/>
          <a:stretch/>
        </p:blipFill>
        <p:spPr>
          <a:xfrm>
            <a:off x="1468652" y="2225552"/>
            <a:ext cx="470473" cy="58694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81067" y="2156501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903802" y="2256726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(ш.) – 1 </a:t>
            </a:r>
            <a:r>
              <a:rPr lang="uk-UA" sz="3600" dirty="0" smtClean="0">
                <a:latin typeface="Monotype Corsiva" panose="03010101010201010101" pitchFamily="66" charset="0"/>
              </a:rPr>
              <a:t>дитині.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44" name="Рисунок 4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80" t="63032" b="12504"/>
          <a:stretch/>
        </p:blipFill>
        <p:spPr>
          <a:xfrm>
            <a:off x="985596" y="4142310"/>
            <a:ext cx="2918206" cy="1166399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9" t="42985" r="76330" b="43173"/>
          <a:stretch/>
        </p:blipFill>
        <p:spPr>
          <a:xfrm>
            <a:off x="1482392" y="2962342"/>
            <a:ext cx="470473" cy="5869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81067" y="2898899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903802" y="3014894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(м.) – 1 </a:t>
            </a:r>
            <a:r>
              <a:rPr lang="uk-UA" sz="3600" dirty="0" smtClean="0">
                <a:latin typeface="Monotype Corsiva" panose="03010101010201010101" pitchFamily="66" charset="0"/>
              </a:rPr>
              <a:t>дитині.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349218" y="2377222"/>
            <a:ext cx="278475" cy="250911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349217" y="3117287"/>
            <a:ext cx="278475" cy="250911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39" t="43364" r="67389" b="43600"/>
          <a:stretch/>
        </p:blipFill>
        <p:spPr>
          <a:xfrm>
            <a:off x="2950204" y="2225501"/>
            <a:ext cx="463844" cy="589254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21" t="44682" r="39907" b="42282"/>
          <a:stretch/>
        </p:blipFill>
        <p:spPr>
          <a:xfrm>
            <a:off x="3691419" y="2296658"/>
            <a:ext cx="463844" cy="589254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46" t="44241" r="22182" b="42723"/>
          <a:stretch/>
        </p:blipFill>
        <p:spPr>
          <a:xfrm>
            <a:off x="2208989" y="2265707"/>
            <a:ext cx="463844" cy="589254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765833" y="4519060"/>
            <a:ext cx="8255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10 цукерок отримала кожна </a:t>
            </a:r>
            <a:r>
              <a:rPr lang="uk-UA" sz="3200" dirty="0" err="1">
                <a:latin typeface="Monotype Corsiva" panose="03010101010201010101" pitchFamily="66" charset="0"/>
              </a:rPr>
              <a:t>динина</a:t>
            </a:r>
            <a:r>
              <a:rPr lang="uk-UA" sz="3200" dirty="0">
                <a:latin typeface="Monotype Corsiva" panose="03010101010201010101" pitchFamily="66" charset="0"/>
              </a:rPr>
              <a:t>.</a:t>
            </a:r>
          </a:p>
        </p:txBody>
      </p:sp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8" t="43969" r="85380" b="42995"/>
          <a:stretch/>
        </p:blipFill>
        <p:spPr>
          <a:xfrm>
            <a:off x="1834252" y="3004806"/>
            <a:ext cx="463844" cy="589254"/>
          </a:xfrm>
          <a:prstGeom prst="rect">
            <a:avLst/>
          </a:prstGeom>
        </p:spPr>
      </p:pic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51" t="43922" r="76577" b="43042"/>
          <a:stretch/>
        </p:blipFill>
        <p:spPr>
          <a:xfrm>
            <a:off x="2202363" y="3001881"/>
            <a:ext cx="463844" cy="589254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12" t="43608" r="85216" b="43356"/>
          <a:stretch/>
        </p:blipFill>
        <p:spPr>
          <a:xfrm>
            <a:off x="1854635" y="2238135"/>
            <a:ext cx="463844" cy="589254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90" t="43093" r="66869" b="43065"/>
          <a:stretch/>
        </p:blipFill>
        <p:spPr>
          <a:xfrm>
            <a:off x="1466935" y="3714167"/>
            <a:ext cx="470473" cy="586945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65610" y="3650724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962156" y="3737247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(ц.)</a:t>
            </a:r>
          </a:p>
        </p:txBody>
      </p:sp>
      <p:pic>
        <p:nvPicPr>
          <p:cNvPr id="87" name="Рисунок 86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2971425" y="3854717"/>
            <a:ext cx="278475" cy="250911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4" t="11980" r="85106" b="83029"/>
          <a:stretch/>
        </p:blipFill>
        <p:spPr>
          <a:xfrm>
            <a:off x="2125592" y="3860832"/>
            <a:ext cx="421206" cy="276501"/>
          </a:xfrm>
          <a:prstGeom prst="rect">
            <a:avLst/>
          </a:prstGeom>
        </p:spPr>
      </p:pic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01" t="43676" r="57927" b="43288"/>
          <a:stretch/>
        </p:blipFill>
        <p:spPr>
          <a:xfrm>
            <a:off x="3691419" y="2989042"/>
            <a:ext cx="463844" cy="589254"/>
          </a:xfrm>
          <a:prstGeom prst="rect">
            <a:avLst/>
          </a:prstGeom>
        </p:spPr>
      </p:pic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84" t="43866" r="39344" b="43098"/>
          <a:stretch/>
        </p:blipFill>
        <p:spPr>
          <a:xfrm>
            <a:off x="1861745" y="3744155"/>
            <a:ext cx="463844" cy="589254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79" t="43396" r="57749" b="43568"/>
          <a:stretch/>
        </p:blipFill>
        <p:spPr>
          <a:xfrm>
            <a:off x="2594537" y="3720929"/>
            <a:ext cx="463844" cy="589254"/>
          </a:xfrm>
          <a:prstGeom prst="rect">
            <a:avLst/>
          </a:prstGeom>
        </p:spPr>
      </p:pic>
      <p:pic>
        <p:nvPicPr>
          <p:cNvPr id="119" name="Рисунок 11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78" t="45091" r="67350" b="41873"/>
          <a:stretch/>
        </p:blipFill>
        <p:spPr>
          <a:xfrm>
            <a:off x="2956990" y="3051392"/>
            <a:ext cx="463844" cy="589254"/>
          </a:xfrm>
          <a:prstGeom prst="rect">
            <a:avLst/>
          </a:prstGeom>
        </p:spPr>
      </p:pic>
      <p:grpSp>
        <p:nvGrpSpPr>
          <p:cNvPr id="121" name="Группа 120"/>
          <p:cNvGrpSpPr/>
          <p:nvPr/>
        </p:nvGrpSpPr>
        <p:grpSpPr>
          <a:xfrm>
            <a:off x="2546469" y="2998600"/>
            <a:ext cx="408812" cy="542922"/>
            <a:chOff x="2361639" y="2985697"/>
            <a:chExt cx="408812" cy="542922"/>
          </a:xfrm>
        </p:grpSpPr>
        <p:pic>
          <p:nvPicPr>
            <p:cNvPr id="122" name="Рисунок 121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23" name="Рисунок 122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grpSp>
        <p:nvGrpSpPr>
          <p:cNvPr id="78" name="Группа 77"/>
          <p:cNvGrpSpPr/>
          <p:nvPr/>
        </p:nvGrpSpPr>
        <p:grpSpPr>
          <a:xfrm>
            <a:off x="2555830" y="2258325"/>
            <a:ext cx="408812" cy="542922"/>
            <a:chOff x="2361639" y="2985697"/>
            <a:chExt cx="408812" cy="542922"/>
          </a:xfrm>
        </p:grpSpPr>
        <p:pic>
          <p:nvPicPr>
            <p:cNvPr id="86" name="Рисунок 8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02" name="Рисунок 101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103" name="Рисунок 10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9" t="44048" r="85439" b="42916"/>
          <a:stretch/>
        </p:blipFill>
        <p:spPr>
          <a:xfrm>
            <a:off x="3327608" y="3744155"/>
            <a:ext cx="463844" cy="589254"/>
          </a:xfrm>
          <a:prstGeom prst="rect">
            <a:avLst/>
          </a:prstGeom>
        </p:spPr>
      </p:pic>
      <p:pic>
        <p:nvPicPr>
          <p:cNvPr id="104" name="Рисунок 10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76" t="43282" r="4352" b="43682"/>
          <a:stretch/>
        </p:blipFill>
        <p:spPr>
          <a:xfrm>
            <a:off x="3710948" y="3714322"/>
            <a:ext cx="463844" cy="589254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448018" y="1514845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 err="1" smtClean="0">
                <a:latin typeface="Monotype Corsiva" panose="03010101010201010101" pitchFamily="66" charset="0"/>
              </a:rPr>
              <a:t>ІІ</a:t>
            </a:r>
            <a:r>
              <a:rPr lang="uk-UA" sz="3600" dirty="0" err="1" smtClean="0">
                <a:latin typeface="Monotype Corsiva" panose="03010101010201010101" pitchFamily="66" charset="0"/>
              </a:rPr>
              <a:t>спосіб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27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3" grpId="0"/>
      <p:bldP spid="51" grpId="0"/>
      <p:bldP spid="52" grpId="0"/>
      <p:bldP spid="100" grpId="0"/>
      <p:bldP spid="84" grpId="0"/>
      <p:bldP spid="8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2817" y="427703"/>
            <a:ext cx="8496357" cy="722501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Поділи суму на число відповідно до порядку виконання дій у виразах із дужками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</a:t>
            </a:r>
            <a:r>
              <a:rPr lang="en-US" sz="4000" b="1" dirty="0">
                <a:solidFill>
                  <a:schemeClr val="bg1"/>
                </a:solidFill>
              </a:rPr>
              <a:t>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388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3257068" y="1326591"/>
            <a:ext cx="5866033" cy="1066598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(16 + 8) : 3 = </a:t>
            </a: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3264831" y="2569576"/>
            <a:ext cx="5866033" cy="1066598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24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: 3 = </a:t>
            </a: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3289445" y="3857101"/>
            <a:ext cx="5866033" cy="1066598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8</a:t>
            </a:r>
            <a:endParaRPr lang="uk-UA" sz="6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051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31" grpId="0" animBg="1"/>
      <p:bldP spid="3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2817" y="427703"/>
            <a:ext cx="8496357" cy="722501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Поділи суму на число відповідно до порядку виконання дій у виразах із дужками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</a:t>
            </a:r>
            <a:r>
              <a:rPr lang="en-US" sz="4000" b="1" dirty="0">
                <a:solidFill>
                  <a:schemeClr val="bg1"/>
                </a:solidFill>
              </a:rPr>
              <a:t>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388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3257068" y="1326591"/>
            <a:ext cx="5866033" cy="1066598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(1</a:t>
            </a:r>
            <a:r>
              <a:rPr lang="en-US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8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+ </a:t>
            </a:r>
            <a:r>
              <a:rPr lang="en-US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30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) : </a:t>
            </a:r>
            <a:r>
              <a:rPr lang="en-US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8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= </a:t>
            </a: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3264831" y="2569576"/>
            <a:ext cx="5866033" cy="1066598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48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: </a:t>
            </a:r>
            <a:r>
              <a:rPr lang="en-US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8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= </a:t>
            </a: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3289445" y="3857101"/>
            <a:ext cx="5866033" cy="1066598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6</a:t>
            </a:r>
            <a:endParaRPr lang="uk-UA" sz="6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922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31" grpId="0" animBg="1"/>
      <p:bldP spid="3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2817" y="427703"/>
            <a:ext cx="8496357" cy="722501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Поділи суму на число відповідно до порядку виконання дій у виразах із дужками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</a:t>
            </a:r>
            <a:r>
              <a:rPr lang="en-US" sz="4000" b="1" dirty="0">
                <a:solidFill>
                  <a:schemeClr val="bg1"/>
                </a:solidFill>
              </a:rPr>
              <a:t>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388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3257068" y="1326591"/>
            <a:ext cx="5866033" cy="1066598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(1</a:t>
            </a:r>
            <a:r>
              <a:rPr lang="en-US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8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+ </a:t>
            </a:r>
            <a:r>
              <a:rPr lang="en-US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12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) : </a:t>
            </a:r>
            <a:r>
              <a:rPr lang="en-US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3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= </a:t>
            </a: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3264831" y="2569576"/>
            <a:ext cx="5866033" cy="1066598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30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: </a:t>
            </a:r>
            <a:r>
              <a:rPr lang="en-US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3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= </a:t>
            </a: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3289445" y="3857101"/>
            <a:ext cx="5866033" cy="1066598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10</a:t>
            </a:r>
            <a:endParaRPr lang="uk-UA" sz="6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15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31" grpId="0" animBg="1"/>
      <p:bldP spid="3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Boy and girl behind math book">
            <a:extLst>
              <a:ext uri="{FF2B5EF4-FFF2-40B4-BE49-F238E27FC236}">
                <a16:creationId xmlns:a16="http://schemas.microsoft.com/office/drawing/2014/main" id="{BAE3C306-54A6-4F66-B006-3E402D4C0C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25" b="24102"/>
          <a:stretch/>
        </p:blipFill>
        <p:spPr bwMode="auto">
          <a:xfrm>
            <a:off x="3962927" y="4598126"/>
            <a:ext cx="3930359" cy="2129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Організація класу </a:t>
            </a:r>
          </a:p>
        </p:txBody>
      </p:sp>
      <p:sp>
        <p:nvSpPr>
          <p:cNvPr id="8" name="Прямокутник: округлені кути 5">
            <a:extLst>
              <a:ext uri="{FF2B5EF4-FFF2-40B4-BE49-F238E27FC236}">
                <a16:creationId xmlns:a16="http://schemas.microsoft.com/office/drawing/2014/main" id="{1355F926-84C1-4534-9CB2-319E2B5CC316}"/>
              </a:ext>
            </a:extLst>
          </p:cNvPr>
          <p:cNvSpPr/>
          <p:nvPr/>
        </p:nvSpPr>
        <p:spPr>
          <a:xfrm>
            <a:off x="744583" y="1247943"/>
            <a:ext cx="10367048" cy="2553891"/>
          </a:xfrm>
          <a:prstGeom prst="round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ctr"/>
            <a:r>
              <a:rPr lang="uk-UA" sz="3600" dirty="0">
                <a:solidFill>
                  <a:schemeClr val="bg1"/>
                </a:solidFill>
              </a:rPr>
              <a:t>Нумо, діти, підведіться!</a:t>
            </a:r>
            <a:endParaRPr lang="ru-RU" sz="3600" dirty="0">
              <a:solidFill>
                <a:schemeClr val="bg1"/>
              </a:solidFill>
            </a:endParaRPr>
          </a:p>
          <a:p>
            <a:pPr algn="ctr"/>
            <a:r>
              <a:rPr lang="uk-UA" sz="3600" dirty="0">
                <a:solidFill>
                  <a:schemeClr val="bg1"/>
                </a:solidFill>
              </a:rPr>
              <a:t>Всі приємно посміхніться.</a:t>
            </a:r>
            <a:endParaRPr lang="ru-RU" sz="3600" dirty="0">
              <a:solidFill>
                <a:schemeClr val="bg1"/>
              </a:solidFill>
            </a:endParaRPr>
          </a:p>
          <a:p>
            <a:pPr algn="ctr"/>
            <a:r>
              <a:rPr lang="uk-UA" sz="3600" dirty="0">
                <a:solidFill>
                  <a:schemeClr val="bg1"/>
                </a:solidFill>
              </a:rPr>
              <a:t>Продзвенів уже дзвінок,</a:t>
            </a:r>
            <a:endParaRPr lang="ru-RU" sz="3600" dirty="0">
              <a:solidFill>
                <a:schemeClr val="bg1"/>
              </a:solidFill>
            </a:endParaRPr>
          </a:p>
          <a:p>
            <a:pPr algn="ctr"/>
            <a:r>
              <a:rPr lang="uk-UA" sz="3600" dirty="0">
                <a:solidFill>
                  <a:schemeClr val="bg1"/>
                </a:solidFill>
              </a:rPr>
              <a:t>Починаємо урок!</a:t>
            </a:r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17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2817" y="427703"/>
            <a:ext cx="8496357" cy="722501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Розглянь, як можна поділити суму на число іншим способом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</a:t>
            </a:r>
            <a:r>
              <a:rPr lang="en-US" sz="4000" b="1" dirty="0">
                <a:solidFill>
                  <a:schemeClr val="bg1"/>
                </a:solidFill>
              </a:rPr>
              <a:t>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388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3257068" y="1326591"/>
            <a:ext cx="5866033" cy="1066598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(1</a:t>
            </a:r>
            <a:r>
              <a:rPr lang="en-US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8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+ </a:t>
            </a:r>
            <a:r>
              <a:rPr lang="en-US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12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) : </a:t>
            </a:r>
            <a:r>
              <a:rPr lang="en-US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3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= </a:t>
            </a: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3257068" y="2552565"/>
            <a:ext cx="5866033" cy="1066598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18 : </a:t>
            </a:r>
            <a:r>
              <a:rPr lang="en-US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3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+ 12 : 3 = </a:t>
            </a: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3245053" y="3742200"/>
            <a:ext cx="5866033" cy="1066598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6 + 4 =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3245053" y="4964190"/>
            <a:ext cx="5866033" cy="1066598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18065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31" grpId="0" animBg="1"/>
      <p:bldP spid="32" grpId="0" animBg="1"/>
      <p:bldP spid="3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33937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Запам'ятай 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2291868" y="1396770"/>
            <a:ext cx="9617912" cy="4861161"/>
          </a:xfrm>
          <a:prstGeom prst="roundRect">
            <a:avLst/>
          </a:prstGeom>
          <a:solidFill>
            <a:srgbClr val="FF0000"/>
          </a:solidFill>
          <a:ln w="38100">
            <a:solidFill>
              <a:srgbClr val="0D0D0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/>
              <a:t>Щоб поділити суму на число, можна поділити на це число кожний доданок і знайдені частки додати</a:t>
            </a:r>
            <a:endParaRPr lang="uk-UA" sz="8800" b="1" dirty="0">
              <a:ln>
                <a:solidFill>
                  <a:srgbClr val="2F3242"/>
                </a:solidFill>
              </a:ln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8263" y="1121585"/>
            <a:ext cx="2262069" cy="335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257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484589" y="513666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134368" y="4992094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2817" y="427703"/>
            <a:ext cx="8496357" cy="43290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двома способами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43" name="Скругленный прямоугольник 42"/>
          <p:cNvSpPr/>
          <p:nvPr/>
        </p:nvSpPr>
        <p:spPr>
          <a:xfrm>
            <a:off x="122263" y="1402121"/>
            <a:ext cx="4634376" cy="1066598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(24 + </a:t>
            </a:r>
            <a:r>
              <a:rPr lang="en-US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12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) : 4 = </a:t>
            </a: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4810055" y="1411676"/>
            <a:ext cx="2824812" cy="1066598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3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6 : 4 = </a:t>
            </a: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7688283" y="1368678"/>
            <a:ext cx="855540" cy="1066598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541391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31" grpId="0" animBg="1"/>
      <p:bldP spid="3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484589" y="5118593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127797" y="5118593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43" name="Скругленный прямоугольник 42"/>
          <p:cNvSpPr/>
          <p:nvPr/>
        </p:nvSpPr>
        <p:spPr>
          <a:xfrm>
            <a:off x="127797" y="1432529"/>
            <a:ext cx="4567295" cy="1066598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(24 + </a:t>
            </a:r>
            <a:r>
              <a:rPr lang="en-US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12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) : 4 =</a:t>
            </a: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4697979" y="1414127"/>
            <a:ext cx="5008730" cy="1066598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24 : 4 + 12 : 4 = </a:t>
            </a: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326168" y="2653530"/>
            <a:ext cx="3164377" cy="1066598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= 6 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+ 3 =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3574583" y="2653530"/>
            <a:ext cx="882482" cy="1066598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34" name="Прямоугольник 33"/>
          <p:cNvSpPr/>
          <p:nvPr/>
        </p:nvSpPr>
        <p:spPr>
          <a:xfrm>
            <a:off x="3382817" y="427703"/>
            <a:ext cx="8496357" cy="43290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двома способами</a:t>
            </a:r>
          </a:p>
        </p:txBody>
      </p:sp>
    </p:spTree>
    <p:extLst>
      <p:ext uri="{BB962C8B-B14F-4D97-AF65-F5344CB8AC3E}">
        <p14:creationId xmlns:p14="http://schemas.microsoft.com/office/powerpoint/2010/main" val="26264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31" grpId="0" animBg="1"/>
      <p:bldP spid="32" grpId="0" animBg="1"/>
      <p:bldP spid="3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2817" y="427704"/>
            <a:ext cx="8496357" cy="39705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зручним способом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43" name="Скругленный прямоугольник 42"/>
          <p:cNvSpPr/>
          <p:nvPr/>
        </p:nvSpPr>
        <p:spPr>
          <a:xfrm>
            <a:off x="218573" y="1316331"/>
            <a:ext cx="4573236" cy="1066598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(36 + 54) : 6 =</a:t>
            </a: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4925488" y="1315019"/>
            <a:ext cx="5215480" cy="1066598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36 : 6 + 54 : 6 = </a:t>
            </a: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218572" y="2544656"/>
            <a:ext cx="3164245" cy="1066598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= 6 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+ 9 =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3469675" y="2544656"/>
            <a:ext cx="1110090" cy="1066598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523441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31" grpId="0" animBg="1"/>
      <p:bldP spid="32" grpId="0" animBg="1"/>
      <p:bldP spid="3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374231" y="5063603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192928" y="5063603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 двома способами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43" name="Скругленный прямоугольник 42"/>
          <p:cNvSpPr/>
          <p:nvPr/>
        </p:nvSpPr>
        <p:spPr>
          <a:xfrm>
            <a:off x="705477" y="1417395"/>
            <a:ext cx="11146476" cy="3796443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Вівсяне – 20 п.                    ? </a:t>
            </a:r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п</a:t>
            </a:r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. </a:t>
            </a:r>
          </a:p>
          <a:p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Із </a:t>
            </a:r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шоколадом </a:t>
            </a:r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– 12 п.</a:t>
            </a:r>
          </a:p>
          <a:p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Р</a:t>
            </a:r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озклали </a:t>
            </a:r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в 4 однакових картонних ящики порівну. </a:t>
            </a:r>
            <a:endParaRPr lang="uk-UA" sz="4000" b="1" dirty="0" smtClean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  <a:p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По </a:t>
            </a:r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скільки пачок треба класти в один такий ящик?</a:t>
            </a:r>
          </a:p>
        </p:txBody>
      </p:sp>
      <p:sp>
        <p:nvSpPr>
          <p:cNvPr id="2" name="Правая фигурная скобка 1"/>
          <p:cNvSpPr/>
          <p:nvPr/>
        </p:nvSpPr>
        <p:spPr>
          <a:xfrm>
            <a:off x="5669196" y="1629053"/>
            <a:ext cx="515159" cy="914400"/>
          </a:xfrm>
          <a:prstGeom prst="rightBrac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6407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0940" b="58257"/>
          <a:stretch/>
        </p:blipFill>
        <p:spPr>
          <a:xfrm>
            <a:off x="940079" y="1203401"/>
            <a:ext cx="11748236" cy="562755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319256" y="-683400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0" t="42985" r="85209" b="43173"/>
          <a:stretch/>
        </p:blipFill>
        <p:spPr>
          <a:xfrm>
            <a:off x="1443905" y="3057900"/>
            <a:ext cx="470473" cy="58694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56320" y="2988849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673312" y="3109651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(п.) – </a:t>
            </a:r>
            <a:r>
              <a:rPr lang="uk-UA" sz="3600" dirty="0" smtClean="0">
                <a:latin typeface="Monotype Corsiva" panose="03010101010201010101" pitchFamily="66" charset="0"/>
              </a:rPr>
              <a:t>всього.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44" name="Рисунок 4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80" t="63032" b="12504"/>
          <a:stretch/>
        </p:blipFill>
        <p:spPr>
          <a:xfrm>
            <a:off x="1029353" y="4269818"/>
            <a:ext cx="2918206" cy="1166399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9" t="42985" r="76330" b="43173"/>
          <a:stretch/>
        </p:blipFill>
        <p:spPr>
          <a:xfrm>
            <a:off x="1457645" y="3794690"/>
            <a:ext cx="470473" cy="5869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56320" y="3731247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901301" y="3837271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(п.)</a:t>
            </a:r>
          </a:p>
        </p:txBody>
      </p:sp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443" t="44142" r="3785" b="42822"/>
          <a:stretch/>
        </p:blipFill>
        <p:spPr>
          <a:xfrm>
            <a:off x="2240562" y="3095038"/>
            <a:ext cx="463844" cy="589254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715608" y="3198727"/>
            <a:ext cx="278475" cy="250911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314575" y="3954345"/>
            <a:ext cx="278475" cy="250911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6" t="43307" r="85412" b="43657"/>
          <a:stretch/>
        </p:blipFill>
        <p:spPr>
          <a:xfrm>
            <a:off x="2973141" y="3062543"/>
            <a:ext cx="463844" cy="589254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95" t="44869" r="67833" b="42095"/>
          <a:stretch/>
        </p:blipFill>
        <p:spPr>
          <a:xfrm>
            <a:off x="4023439" y="3130788"/>
            <a:ext cx="463844" cy="589254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69085447-83EF-41C4-B955-1D080D2D78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840" y="1104775"/>
            <a:ext cx="3032302" cy="1548409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0" t="43178" r="22828" b="43786"/>
          <a:stretch/>
        </p:blipFill>
        <p:spPr>
          <a:xfrm>
            <a:off x="7833307" y="1571710"/>
            <a:ext cx="432472" cy="549400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08" t="43072" r="67520" b="43892"/>
          <a:stretch/>
        </p:blipFill>
        <p:spPr>
          <a:xfrm>
            <a:off x="7477239" y="1572251"/>
            <a:ext cx="432472" cy="549400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58" t="43711" r="13070" b="43253"/>
          <a:stretch/>
        </p:blipFill>
        <p:spPr>
          <a:xfrm>
            <a:off x="8239876" y="1593774"/>
            <a:ext cx="432472" cy="549400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825409" y="4558521"/>
            <a:ext cx="8255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8 </a:t>
            </a:r>
            <a:r>
              <a:rPr lang="uk-UA" sz="3600" dirty="0">
                <a:latin typeface="Monotype Corsiva" panose="03010101010201010101" pitchFamily="66" charset="0"/>
              </a:rPr>
              <a:t>пачок треба класти у один ящик.</a:t>
            </a:r>
          </a:p>
        </p:txBody>
      </p:sp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77" t="43878" r="76451" b="43086"/>
          <a:stretch/>
        </p:blipFill>
        <p:spPr>
          <a:xfrm>
            <a:off x="1837188" y="3079583"/>
            <a:ext cx="463844" cy="589254"/>
          </a:xfrm>
          <a:prstGeom prst="rect">
            <a:avLst/>
          </a:prstGeom>
        </p:spPr>
      </p:pic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20" t="44019" r="76708" b="42945"/>
          <a:stretch/>
        </p:blipFill>
        <p:spPr>
          <a:xfrm>
            <a:off x="2184242" y="3825600"/>
            <a:ext cx="463844" cy="589254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28" t="43764" r="76200" b="43200"/>
          <a:stretch/>
        </p:blipFill>
        <p:spPr>
          <a:xfrm>
            <a:off x="3361565" y="3073451"/>
            <a:ext cx="463844" cy="589254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1" t="11745" r="84669" b="83264"/>
          <a:stretch/>
        </p:blipFill>
        <p:spPr>
          <a:xfrm>
            <a:off x="2464124" y="3206513"/>
            <a:ext cx="421206" cy="276501"/>
          </a:xfrm>
          <a:prstGeom prst="rect">
            <a:avLst/>
          </a:prstGeom>
        </p:spPr>
      </p:pic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73" t="43626" r="22755" b="43338"/>
          <a:stretch/>
        </p:blipFill>
        <p:spPr>
          <a:xfrm>
            <a:off x="3669379" y="3816125"/>
            <a:ext cx="463844" cy="589254"/>
          </a:xfrm>
          <a:prstGeom prst="rect">
            <a:avLst/>
          </a:prstGeom>
        </p:spPr>
      </p:pic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35" t="44955" r="77193" b="42009"/>
          <a:stretch/>
        </p:blipFill>
        <p:spPr>
          <a:xfrm>
            <a:off x="4404577" y="3126965"/>
            <a:ext cx="463844" cy="589254"/>
          </a:xfrm>
          <a:prstGeom prst="rect">
            <a:avLst/>
          </a:prstGeom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95" t="43343" r="67233" b="43621"/>
          <a:stretch/>
        </p:blipFill>
        <p:spPr>
          <a:xfrm>
            <a:off x="1825545" y="3810145"/>
            <a:ext cx="463844" cy="589254"/>
          </a:xfrm>
          <a:prstGeom prst="rect">
            <a:avLst/>
          </a:prstGeom>
        </p:spPr>
      </p:pic>
      <p:pic>
        <p:nvPicPr>
          <p:cNvPr id="119" name="Рисунок 11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91" t="44915" r="58437" b="42049"/>
          <a:stretch/>
        </p:blipFill>
        <p:spPr>
          <a:xfrm>
            <a:off x="2905680" y="3868928"/>
            <a:ext cx="463844" cy="589254"/>
          </a:xfrm>
          <a:prstGeom prst="rect">
            <a:avLst/>
          </a:prstGeom>
        </p:spPr>
      </p:pic>
      <p:grpSp>
        <p:nvGrpSpPr>
          <p:cNvPr id="121" name="Группа 120"/>
          <p:cNvGrpSpPr/>
          <p:nvPr/>
        </p:nvGrpSpPr>
        <p:grpSpPr>
          <a:xfrm>
            <a:off x="2519371" y="3840974"/>
            <a:ext cx="408812" cy="542922"/>
            <a:chOff x="2361639" y="2985697"/>
            <a:chExt cx="408812" cy="542922"/>
          </a:xfrm>
        </p:grpSpPr>
        <p:pic>
          <p:nvPicPr>
            <p:cNvPr id="122" name="Рисунок 121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23" name="Рисунок 122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253801" y="2337543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І</a:t>
            </a:r>
            <a:r>
              <a:rPr lang="uk-UA" sz="3600" dirty="0" smtClean="0">
                <a:latin typeface="Monotype Corsiva" panose="03010101010201010101" pitchFamily="66" charset="0"/>
              </a:rPr>
              <a:t> </a:t>
            </a:r>
            <a:r>
              <a:rPr lang="uk-UA" sz="3600" dirty="0">
                <a:latin typeface="Monotype Corsiva" panose="03010101010201010101" pitchFamily="66" charset="0"/>
              </a:rPr>
              <a:t>спосіб</a:t>
            </a:r>
          </a:p>
        </p:txBody>
      </p:sp>
    </p:spTree>
    <p:extLst>
      <p:ext uri="{BB962C8B-B14F-4D97-AF65-F5344CB8AC3E}">
        <p14:creationId xmlns:p14="http://schemas.microsoft.com/office/powerpoint/2010/main" val="326638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3" grpId="0"/>
      <p:bldP spid="51" grpId="0"/>
      <p:bldP spid="52" grpId="0"/>
      <p:bldP spid="10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0940" b="58257"/>
          <a:stretch/>
        </p:blipFill>
        <p:spPr>
          <a:xfrm>
            <a:off x="940079" y="1084021"/>
            <a:ext cx="11748236" cy="562755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319256" y="-683400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0" t="42985" r="85209" b="43173"/>
          <a:stretch/>
        </p:blipFill>
        <p:spPr>
          <a:xfrm>
            <a:off x="1468652" y="2225552"/>
            <a:ext cx="470473" cy="58694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81067" y="2156501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903802" y="2256726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(п.) – </a:t>
            </a:r>
            <a:r>
              <a:rPr lang="uk-UA" sz="3600" dirty="0" smtClean="0">
                <a:latin typeface="Monotype Corsiva" panose="03010101010201010101" pitchFamily="66" charset="0"/>
              </a:rPr>
              <a:t>вівсяного.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44" name="Рисунок 4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80" t="63032" b="12504"/>
          <a:stretch/>
        </p:blipFill>
        <p:spPr>
          <a:xfrm>
            <a:off x="985596" y="4142310"/>
            <a:ext cx="2918206" cy="1166399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9" t="42985" r="76330" b="43173"/>
          <a:stretch/>
        </p:blipFill>
        <p:spPr>
          <a:xfrm>
            <a:off x="1482392" y="2962342"/>
            <a:ext cx="470473" cy="5869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81067" y="2898899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903802" y="3014894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(п.) – із </a:t>
            </a:r>
            <a:r>
              <a:rPr lang="uk-UA" sz="3600" dirty="0" smtClean="0">
                <a:latin typeface="Monotype Corsiva" panose="03010101010201010101" pitchFamily="66" charset="0"/>
              </a:rPr>
              <a:t>шоколадом.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349218" y="2377222"/>
            <a:ext cx="278475" cy="250911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349217" y="3117287"/>
            <a:ext cx="278475" cy="250911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68" t="43271" r="58160" b="43693"/>
          <a:stretch/>
        </p:blipFill>
        <p:spPr>
          <a:xfrm>
            <a:off x="2950204" y="2225501"/>
            <a:ext cx="463844" cy="589254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50" t="44682" r="48978" b="42282"/>
          <a:stretch/>
        </p:blipFill>
        <p:spPr>
          <a:xfrm>
            <a:off x="3691419" y="2296658"/>
            <a:ext cx="463844" cy="589254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84" t="44334" r="4144" b="42630"/>
          <a:stretch/>
        </p:blipFill>
        <p:spPr>
          <a:xfrm>
            <a:off x="2208989" y="2265707"/>
            <a:ext cx="463844" cy="589254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782485" y="4449682"/>
            <a:ext cx="8255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8 </a:t>
            </a:r>
            <a:r>
              <a:rPr lang="uk-UA" sz="3600" dirty="0">
                <a:latin typeface="Monotype Corsiva" panose="03010101010201010101" pitchFamily="66" charset="0"/>
              </a:rPr>
              <a:t>пачок треба класти у один ящик.</a:t>
            </a:r>
          </a:p>
        </p:txBody>
      </p:sp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8" t="43969" r="85380" b="42995"/>
          <a:stretch/>
        </p:blipFill>
        <p:spPr>
          <a:xfrm>
            <a:off x="1834252" y="3004806"/>
            <a:ext cx="463844" cy="589254"/>
          </a:xfrm>
          <a:prstGeom prst="rect">
            <a:avLst/>
          </a:prstGeom>
        </p:spPr>
      </p:pic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51" t="43922" r="76577" b="43042"/>
          <a:stretch/>
        </p:blipFill>
        <p:spPr>
          <a:xfrm>
            <a:off x="2202363" y="3001881"/>
            <a:ext cx="463844" cy="589254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79" t="43701" r="76249" b="43263"/>
          <a:stretch/>
        </p:blipFill>
        <p:spPr>
          <a:xfrm>
            <a:off x="1854635" y="2238135"/>
            <a:ext cx="463844" cy="589254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90" t="43093" r="66869" b="43065"/>
          <a:stretch/>
        </p:blipFill>
        <p:spPr>
          <a:xfrm>
            <a:off x="1466935" y="3714167"/>
            <a:ext cx="470473" cy="586945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65610" y="3650724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556268" y="3745881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(п.)</a:t>
            </a:r>
          </a:p>
        </p:txBody>
      </p:sp>
      <p:pic>
        <p:nvPicPr>
          <p:cNvPr id="87" name="Рисунок 86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2971425" y="3854717"/>
            <a:ext cx="278475" cy="250911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4" t="11980" r="85106" b="83029"/>
          <a:stretch/>
        </p:blipFill>
        <p:spPr>
          <a:xfrm>
            <a:off x="2125592" y="3860832"/>
            <a:ext cx="421206" cy="276501"/>
          </a:xfrm>
          <a:prstGeom prst="rect">
            <a:avLst/>
          </a:prstGeom>
        </p:spPr>
      </p:pic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05" t="43490" r="67523" b="43474"/>
          <a:stretch/>
        </p:blipFill>
        <p:spPr>
          <a:xfrm>
            <a:off x="3646816" y="2987714"/>
            <a:ext cx="463844" cy="589254"/>
          </a:xfrm>
          <a:prstGeom prst="rect">
            <a:avLst/>
          </a:prstGeom>
        </p:spPr>
      </p:pic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67" t="43984" r="48261" b="42980"/>
          <a:stretch/>
        </p:blipFill>
        <p:spPr>
          <a:xfrm>
            <a:off x="1861745" y="3744155"/>
            <a:ext cx="463844" cy="589254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30" t="43633" r="67198" b="43331"/>
          <a:stretch/>
        </p:blipFill>
        <p:spPr>
          <a:xfrm>
            <a:off x="2594537" y="3720929"/>
            <a:ext cx="463844" cy="589254"/>
          </a:xfrm>
          <a:prstGeom prst="rect">
            <a:avLst/>
          </a:prstGeom>
        </p:spPr>
      </p:pic>
      <p:pic>
        <p:nvPicPr>
          <p:cNvPr id="119" name="Рисунок 11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16" t="44998" r="57912" b="41966"/>
          <a:stretch/>
        </p:blipFill>
        <p:spPr>
          <a:xfrm>
            <a:off x="2956990" y="3051392"/>
            <a:ext cx="463844" cy="589254"/>
          </a:xfrm>
          <a:prstGeom prst="rect">
            <a:avLst/>
          </a:prstGeom>
        </p:spPr>
      </p:pic>
      <p:grpSp>
        <p:nvGrpSpPr>
          <p:cNvPr id="121" name="Группа 120"/>
          <p:cNvGrpSpPr/>
          <p:nvPr/>
        </p:nvGrpSpPr>
        <p:grpSpPr>
          <a:xfrm>
            <a:off x="2546469" y="2998600"/>
            <a:ext cx="408812" cy="542922"/>
            <a:chOff x="2361639" y="2985697"/>
            <a:chExt cx="408812" cy="542922"/>
          </a:xfrm>
        </p:grpSpPr>
        <p:pic>
          <p:nvPicPr>
            <p:cNvPr id="122" name="Рисунок 121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23" name="Рисунок 122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grpSp>
        <p:nvGrpSpPr>
          <p:cNvPr id="78" name="Группа 77"/>
          <p:cNvGrpSpPr/>
          <p:nvPr/>
        </p:nvGrpSpPr>
        <p:grpSpPr>
          <a:xfrm>
            <a:off x="2555830" y="2258325"/>
            <a:ext cx="408812" cy="542922"/>
            <a:chOff x="2361639" y="2985697"/>
            <a:chExt cx="408812" cy="542922"/>
          </a:xfrm>
        </p:grpSpPr>
        <p:pic>
          <p:nvPicPr>
            <p:cNvPr id="86" name="Рисунок 8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02" name="Рисунок 101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104" name="Рисунок 10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44" t="43282" r="22584" b="43682"/>
          <a:stretch/>
        </p:blipFill>
        <p:spPr>
          <a:xfrm>
            <a:off x="3318641" y="3707801"/>
            <a:ext cx="463844" cy="589254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448018" y="1514845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 err="1" smtClean="0">
                <a:latin typeface="Monotype Corsiva" panose="03010101010201010101" pitchFamily="66" charset="0"/>
              </a:rPr>
              <a:t>ІІ</a:t>
            </a:r>
            <a:r>
              <a:rPr lang="uk-UA" sz="3600" dirty="0" err="1" smtClean="0">
                <a:latin typeface="Monotype Corsiva" panose="03010101010201010101" pitchFamily="66" charset="0"/>
              </a:rPr>
              <a:t>спосіб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9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3" grpId="0"/>
      <p:bldP spid="51" grpId="0"/>
      <p:bldP spid="52" grpId="0"/>
      <p:bldP spid="100" grpId="0"/>
      <p:bldP spid="84" grpId="0"/>
      <p:bldP spid="8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Домашнє завдання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9" b="10000"/>
          <a:stretch/>
        </p:blipFill>
        <p:spPr>
          <a:xfrm>
            <a:off x="257908" y="2175916"/>
            <a:ext cx="4853699" cy="3556495"/>
          </a:xfrm>
          <a:prstGeom prst="rect">
            <a:avLst/>
          </a:prstGeom>
        </p:spPr>
      </p:pic>
      <p:sp>
        <p:nvSpPr>
          <p:cNvPr id="8" name="Прямокутник: округлені кути 5">
            <a:extLst>
              <a:ext uri="{FF2B5EF4-FFF2-40B4-BE49-F238E27FC236}">
                <a16:creationId xmlns:a16="http://schemas.microsoft.com/office/drawing/2014/main" id="{F35B1DC1-1FB4-485D-B536-AB95778CE417}"/>
              </a:ext>
            </a:extLst>
          </p:cNvPr>
          <p:cNvSpPr/>
          <p:nvPr/>
        </p:nvSpPr>
        <p:spPr>
          <a:xfrm>
            <a:off x="5111608" y="1204331"/>
            <a:ext cx="6799040" cy="5495728"/>
          </a:xfrm>
          <a:prstGeom prst="roundRect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 smtClean="0">
                <a:solidFill>
                  <a:srgbClr val="2F3242"/>
                </a:solidFill>
              </a:rPr>
              <a:t>З</a:t>
            </a:r>
            <a:r>
              <a:rPr lang="uk-UA" sz="4400" b="1" dirty="0" smtClean="0">
                <a:solidFill>
                  <a:srgbClr val="2F3242"/>
                </a:solidFill>
              </a:rPr>
              <a:t>адача № </a:t>
            </a:r>
            <a:r>
              <a:rPr lang="uk-UA" sz="4400" b="1" dirty="0">
                <a:solidFill>
                  <a:srgbClr val="2F3242"/>
                </a:solidFill>
              </a:rPr>
              <a:t>3</a:t>
            </a:r>
            <a:r>
              <a:rPr lang="en-US" sz="4400" b="1" dirty="0">
                <a:solidFill>
                  <a:srgbClr val="2F3242"/>
                </a:solidFill>
              </a:rPr>
              <a:t>94</a:t>
            </a:r>
            <a:r>
              <a:rPr lang="uk-UA" sz="4400" b="1" dirty="0">
                <a:solidFill>
                  <a:srgbClr val="2F3242"/>
                </a:solidFill>
              </a:rPr>
              <a:t>, </a:t>
            </a:r>
            <a:endParaRPr lang="en-US" sz="4400" b="1" dirty="0">
              <a:solidFill>
                <a:srgbClr val="2F3242"/>
              </a:solidFill>
            </a:endParaRPr>
          </a:p>
          <a:p>
            <a:pPr algn="ctr"/>
            <a:r>
              <a:rPr lang="uk-UA" sz="4400" b="1" dirty="0">
                <a:solidFill>
                  <a:srgbClr val="2F3242"/>
                </a:solidFill>
              </a:rPr>
              <a:t>п</a:t>
            </a:r>
            <a:r>
              <a:rPr lang="uk-UA" sz="4400" b="1" dirty="0" smtClean="0">
                <a:solidFill>
                  <a:srgbClr val="2F3242"/>
                </a:solidFill>
              </a:rPr>
              <a:t>риклади №3</a:t>
            </a:r>
            <a:r>
              <a:rPr lang="en-US" sz="4400" b="1" dirty="0" smtClean="0">
                <a:solidFill>
                  <a:srgbClr val="2F3242"/>
                </a:solidFill>
              </a:rPr>
              <a:t>95</a:t>
            </a:r>
            <a:endParaRPr lang="uk-UA" sz="4400" b="1" dirty="0" smtClean="0">
              <a:solidFill>
                <a:srgbClr val="2F3242"/>
              </a:solidFill>
            </a:endParaRPr>
          </a:p>
          <a:p>
            <a:pPr algn="ctr"/>
            <a:r>
              <a:rPr lang="uk-UA" sz="4400" b="1" dirty="0" smtClean="0">
                <a:solidFill>
                  <a:srgbClr val="2F3242"/>
                </a:solidFill>
              </a:rPr>
              <a:t>Вивчити правило ст. 65</a:t>
            </a:r>
            <a:endParaRPr lang="uk-UA" sz="4400" b="1" dirty="0">
              <a:solidFill>
                <a:srgbClr val="2F3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64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85C8320-B91F-4219-B4C8-845C1A9B41A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61"/>
          <a:stretch/>
        </p:blipFill>
        <p:spPr>
          <a:xfrm>
            <a:off x="547369" y="5176007"/>
            <a:ext cx="2124262" cy="152288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6949A44-46C1-45C3-809D-7DF9BCAF99A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932"/>
          <a:stretch/>
        </p:blipFill>
        <p:spPr>
          <a:xfrm>
            <a:off x="4810458" y="2519351"/>
            <a:ext cx="2124262" cy="150293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7052D09-F118-4EE1-A7A1-9BDE3CB28B3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921"/>
          <a:stretch/>
        </p:blipFill>
        <p:spPr>
          <a:xfrm>
            <a:off x="2678913" y="2573665"/>
            <a:ext cx="2124262" cy="147732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48C897F-E745-44BA-A41C-8AF22EA1A51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92"/>
          <a:stretch/>
        </p:blipFill>
        <p:spPr>
          <a:xfrm>
            <a:off x="547369" y="2519351"/>
            <a:ext cx="2124262" cy="152207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218E90A-2030-4389-9B8C-68C6C94D12C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531"/>
          <a:stretch/>
        </p:blipFill>
        <p:spPr>
          <a:xfrm>
            <a:off x="4810458" y="5176007"/>
            <a:ext cx="2124262" cy="1513313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4C3D260-8613-413A-B6D6-531319C182B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61"/>
          <a:stretch/>
        </p:blipFill>
        <p:spPr>
          <a:xfrm>
            <a:off x="2678913" y="5185577"/>
            <a:ext cx="2124262" cy="1522885"/>
          </a:xfrm>
          <a:prstGeom prst="rect">
            <a:avLst/>
          </a:prstGeom>
        </p:spPr>
      </p:pic>
      <p:grpSp>
        <p:nvGrpSpPr>
          <p:cNvPr id="35" name="Групувати 34">
            <a:extLst>
              <a:ext uri="{FF2B5EF4-FFF2-40B4-BE49-F238E27FC236}">
                <a16:creationId xmlns:a16="http://schemas.microsoft.com/office/drawing/2014/main" id="{F6C8355B-DE56-497F-966E-230AE1892956}"/>
              </a:ext>
            </a:extLst>
          </p:cNvPr>
          <p:cNvGrpSpPr/>
          <p:nvPr/>
        </p:nvGrpSpPr>
        <p:grpSpPr>
          <a:xfrm>
            <a:off x="551010" y="1453212"/>
            <a:ext cx="2124262" cy="2588211"/>
            <a:chOff x="943132" y="1443642"/>
            <a:chExt cx="2124262" cy="2588211"/>
          </a:xfrm>
        </p:grpSpPr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1AC4841A-E256-45E2-8B84-6666A9959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3132" y="1443642"/>
              <a:ext cx="2124262" cy="258821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A422E68-C715-41C5-BD9F-D4C4EE7F7FFA}"/>
                </a:ext>
              </a:extLst>
            </p:cNvPr>
            <p:cNvSpPr txBox="1"/>
            <p:nvPr/>
          </p:nvSpPr>
          <p:spPr>
            <a:xfrm>
              <a:off x="1290277" y="1605593"/>
              <a:ext cx="14299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1800" b="1" dirty="0"/>
                <a:t>Сьогодні </a:t>
              </a:r>
            </a:p>
            <a:p>
              <a:pPr algn="ctr"/>
              <a:r>
                <a:rPr lang="uk-UA" sz="1800" b="1" dirty="0"/>
                <a:t>на уроці </a:t>
              </a:r>
            </a:p>
            <a:p>
              <a:pPr algn="ctr"/>
              <a:r>
                <a:rPr lang="uk-UA" sz="1800" b="1" dirty="0"/>
                <a:t>я навчився/</a:t>
              </a:r>
            </a:p>
            <a:p>
              <a:pPr algn="ctr"/>
              <a:r>
                <a:rPr lang="uk-UA" sz="1800" b="1" dirty="0"/>
                <a:t>навчилася…</a:t>
              </a:r>
              <a:endParaRPr lang="ru-RU" sz="1800" b="1" dirty="0"/>
            </a:p>
          </p:txBody>
        </p:sp>
      </p:grpSp>
      <p:grpSp>
        <p:nvGrpSpPr>
          <p:cNvPr id="36" name="Групувати 35">
            <a:extLst>
              <a:ext uri="{FF2B5EF4-FFF2-40B4-BE49-F238E27FC236}">
                <a16:creationId xmlns:a16="http://schemas.microsoft.com/office/drawing/2014/main" id="{59C71607-5FF6-495D-87B1-4E26A8726C1B}"/>
              </a:ext>
            </a:extLst>
          </p:cNvPr>
          <p:cNvGrpSpPr/>
          <p:nvPr/>
        </p:nvGrpSpPr>
        <p:grpSpPr>
          <a:xfrm>
            <a:off x="2678913" y="1462782"/>
            <a:ext cx="2124262" cy="2588211"/>
            <a:chOff x="4656229" y="1453212"/>
            <a:chExt cx="2124262" cy="2588211"/>
          </a:xfrm>
        </p:grpSpPr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EA5B5146-B43A-40AF-8B89-30D354672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6229" y="1453212"/>
              <a:ext cx="2124262" cy="2588211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F7A4D3-CAF4-43F6-9D4A-86A306BE94A3}"/>
                </a:ext>
              </a:extLst>
            </p:cNvPr>
            <p:cNvSpPr txBox="1"/>
            <p:nvPr/>
          </p:nvSpPr>
          <p:spPr>
            <a:xfrm>
              <a:off x="4967129" y="1605593"/>
              <a:ext cx="146621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 уроці</a:t>
              </a:r>
            </a:p>
            <a:p>
              <a:r>
                <a:rPr lang="uk-UA" dirty="0"/>
                <a:t>я</a:t>
              </a:r>
              <a:r>
                <a:rPr lang="en-US" dirty="0"/>
                <a:t> </a:t>
              </a:r>
              <a:r>
                <a:rPr lang="uk-UA" dirty="0"/>
                <a:t>запам’ятав/</a:t>
              </a:r>
            </a:p>
            <a:p>
              <a:r>
                <a:rPr lang="uk-UA" dirty="0"/>
                <a:t>запам’ятала…</a:t>
              </a:r>
              <a:endParaRPr lang="ru-RU" dirty="0"/>
            </a:p>
          </p:txBody>
        </p:sp>
      </p:grpSp>
      <p:grpSp>
        <p:nvGrpSpPr>
          <p:cNvPr id="37" name="Групувати 36">
            <a:extLst>
              <a:ext uri="{FF2B5EF4-FFF2-40B4-BE49-F238E27FC236}">
                <a16:creationId xmlns:a16="http://schemas.microsoft.com/office/drawing/2014/main" id="{90B76003-0E5E-4C40-B2BC-15396009528E}"/>
              </a:ext>
            </a:extLst>
          </p:cNvPr>
          <p:cNvGrpSpPr/>
          <p:nvPr/>
        </p:nvGrpSpPr>
        <p:grpSpPr>
          <a:xfrm>
            <a:off x="4814099" y="1434070"/>
            <a:ext cx="2124262" cy="2588211"/>
            <a:chOff x="8728843" y="1443642"/>
            <a:chExt cx="2124262" cy="2588211"/>
          </a:xfrm>
        </p:grpSpPr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289B3287-9B64-46DF-8007-3ED5A1C653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8843" y="1443642"/>
              <a:ext cx="2124262" cy="258821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AA5B367-759C-4656-8406-C6FEB2C4ADA9}"/>
                </a:ext>
              </a:extLst>
            </p:cNvPr>
            <p:cNvSpPr txBox="1"/>
            <p:nvPr/>
          </p:nvSpPr>
          <p:spPr>
            <a:xfrm>
              <a:off x="9075988" y="1605593"/>
              <a:ext cx="14299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Найкраще </a:t>
              </a:r>
            </a:p>
            <a:p>
              <a:r>
                <a:rPr lang="uk-UA" dirty="0"/>
                <a:t>мені вдалося…</a:t>
              </a:r>
              <a:endParaRPr lang="ru-RU" dirty="0"/>
            </a:p>
          </p:txBody>
        </p:sp>
      </p:grpSp>
      <p:grpSp>
        <p:nvGrpSpPr>
          <p:cNvPr id="38" name="Групувати 37">
            <a:extLst>
              <a:ext uri="{FF2B5EF4-FFF2-40B4-BE49-F238E27FC236}">
                <a16:creationId xmlns:a16="http://schemas.microsoft.com/office/drawing/2014/main" id="{1FAC3E24-8DED-4D03-963B-9E8A528F0BEE}"/>
              </a:ext>
            </a:extLst>
          </p:cNvPr>
          <p:cNvGrpSpPr/>
          <p:nvPr/>
        </p:nvGrpSpPr>
        <p:grpSpPr>
          <a:xfrm>
            <a:off x="547369" y="4110680"/>
            <a:ext cx="2124262" cy="2588211"/>
            <a:chOff x="1062120" y="4120252"/>
            <a:chExt cx="2124262" cy="2588211"/>
          </a:xfrm>
        </p:grpSpPr>
        <p:pic>
          <p:nvPicPr>
            <p:cNvPr id="28" name="Рисунок 27">
              <a:extLst>
                <a:ext uri="{FF2B5EF4-FFF2-40B4-BE49-F238E27FC236}">
                  <a16:creationId xmlns:a16="http://schemas.microsoft.com/office/drawing/2014/main" id="{4FBA025D-9DEF-4413-9329-DD62BEF4A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2120" y="4120252"/>
              <a:ext cx="2124262" cy="2588211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C6D81AE-5CFB-4C25-A3D2-05B1D10F4D90}"/>
                </a:ext>
              </a:extLst>
            </p:cNvPr>
            <p:cNvSpPr txBox="1"/>
            <p:nvPr/>
          </p:nvSpPr>
          <p:spPr>
            <a:xfrm>
              <a:off x="1338894" y="4310292"/>
              <a:ext cx="150034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Найбільше</a:t>
              </a:r>
            </a:p>
            <a:p>
              <a:r>
                <a:rPr lang="uk-UA" dirty="0"/>
                <a:t> мені сподобалося…</a:t>
              </a:r>
              <a:endParaRPr lang="ru-RU" dirty="0"/>
            </a:p>
          </p:txBody>
        </p:sp>
      </p:grpSp>
      <p:grpSp>
        <p:nvGrpSpPr>
          <p:cNvPr id="39" name="Групувати 38">
            <a:extLst>
              <a:ext uri="{FF2B5EF4-FFF2-40B4-BE49-F238E27FC236}">
                <a16:creationId xmlns:a16="http://schemas.microsoft.com/office/drawing/2014/main" id="{A4E2C8E9-B043-48B3-A66A-E17BEC8EA6A3}"/>
              </a:ext>
            </a:extLst>
          </p:cNvPr>
          <p:cNvGrpSpPr/>
          <p:nvPr/>
        </p:nvGrpSpPr>
        <p:grpSpPr>
          <a:xfrm>
            <a:off x="2678913" y="4114874"/>
            <a:ext cx="2124263" cy="2588212"/>
            <a:chOff x="4619984" y="4110680"/>
            <a:chExt cx="2124263" cy="2588212"/>
          </a:xfrm>
        </p:grpSpPr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9E1467B5-76D2-4065-A416-84FA16829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9984" y="4110680"/>
              <a:ext cx="2124263" cy="2588212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8854B14-A831-4207-9DA7-F8B11852112C}"/>
                </a:ext>
              </a:extLst>
            </p:cNvPr>
            <p:cNvSpPr txBox="1"/>
            <p:nvPr/>
          </p:nvSpPr>
          <p:spPr>
            <a:xfrm>
              <a:off x="4967129" y="4310292"/>
              <a:ext cx="14299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Урок </a:t>
              </a:r>
            </a:p>
            <a:p>
              <a:r>
                <a:rPr lang="uk-UA" dirty="0"/>
                <a:t>завершую з настроєм…</a:t>
              </a:r>
              <a:endParaRPr lang="ru-RU" dirty="0"/>
            </a:p>
          </p:txBody>
        </p:sp>
      </p:grpSp>
      <p:grpSp>
        <p:nvGrpSpPr>
          <p:cNvPr id="40" name="Групувати 39">
            <a:extLst>
              <a:ext uri="{FF2B5EF4-FFF2-40B4-BE49-F238E27FC236}">
                <a16:creationId xmlns:a16="http://schemas.microsoft.com/office/drawing/2014/main" id="{01C56E89-3617-49DC-9DD7-F78EF09F9185}"/>
              </a:ext>
            </a:extLst>
          </p:cNvPr>
          <p:cNvGrpSpPr/>
          <p:nvPr/>
        </p:nvGrpSpPr>
        <p:grpSpPr>
          <a:xfrm>
            <a:off x="4810457" y="4092236"/>
            <a:ext cx="2124263" cy="2597084"/>
            <a:chOff x="8728843" y="4110680"/>
            <a:chExt cx="2124263" cy="2588212"/>
          </a:xfrm>
        </p:grpSpPr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7900379D-F458-47D6-B608-DD9EE02E8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8843" y="4110680"/>
              <a:ext cx="2124263" cy="2588212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E42A582-EBEF-45E5-89DE-6246D26FEEBC}"/>
                </a:ext>
              </a:extLst>
            </p:cNvPr>
            <p:cNvSpPr txBox="1"/>
            <p:nvPr/>
          </p:nvSpPr>
          <p:spPr>
            <a:xfrm>
              <a:off x="9091540" y="4310292"/>
              <a:ext cx="14299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Труднощі виникали…</a:t>
              </a:r>
              <a:endParaRPr lang="ru-RU" dirty="0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Рефлексія «Загадкові листи»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303A0F1C-25E8-4812-8FCC-E4BF13205540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52"/>
          <a:stretch/>
        </p:blipFill>
        <p:spPr>
          <a:xfrm>
            <a:off x="7055763" y="1820312"/>
            <a:ext cx="5069999" cy="4979958"/>
          </a:xfrm>
          <a:prstGeom prst="rect">
            <a:avLst/>
          </a:prstGeom>
        </p:spPr>
      </p:pic>
      <p:sp>
        <p:nvSpPr>
          <p:cNvPr id="43" name="Бульбашка прямої мови: прямокутна з округленими кутами 42">
            <a:extLst>
              <a:ext uri="{FF2B5EF4-FFF2-40B4-BE49-F238E27FC236}">
                <a16:creationId xmlns:a16="http://schemas.microsoft.com/office/drawing/2014/main" id="{3CA92863-B7FF-496A-BA1F-CAC1B6F06959}"/>
              </a:ext>
            </a:extLst>
          </p:cNvPr>
          <p:cNvSpPr/>
          <p:nvPr/>
        </p:nvSpPr>
        <p:spPr>
          <a:xfrm>
            <a:off x="6934720" y="1097280"/>
            <a:ext cx="4359125" cy="923330"/>
          </a:xfrm>
          <a:prstGeom prst="wedgeRoundRectCallout">
            <a:avLst>
              <a:gd name="adj1" fmla="val -16196"/>
              <a:gd name="adj2" fmla="val 78137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6">
                    <a:lumMod val="50000"/>
                  </a:schemeClr>
                </a:solidFill>
              </a:rPr>
              <a:t>Обери лист, який ти хочеш відкрити</a:t>
            </a:r>
          </a:p>
          <a:p>
            <a:pPr algn="ctr"/>
            <a:r>
              <a:rPr lang="uk-UA" sz="1400" i="1" dirty="0">
                <a:solidFill>
                  <a:schemeClr val="accent6">
                    <a:lumMod val="50000"/>
                  </a:schemeClr>
                </a:solidFill>
              </a:rPr>
              <a:t>(для відкриття по листі варто натиснути)</a:t>
            </a:r>
          </a:p>
        </p:txBody>
      </p:sp>
    </p:spTree>
    <p:extLst>
      <p:ext uri="{BB962C8B-B14F-4D97-AF65-F5344CB8AC3E}">
        <p14:creationId xmlns:p14="http://schemas.microsoft.com/office/powerpoint/2010/main" val="246446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8" y="5231040"/>
            <a:ext cx="3700198" cy="13568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5231040"/>
            <a:ext cx="3700199" cy="13568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7" y="3696167"/>
            <a:ext cx="3700199" cy="13568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4" y="5231040"/>
            <a:ext cx="3700199" cy="13568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3696167"/>
            <a:ext cx="3700199" cy="13568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4" y="3695718"/>
            <a:ext cx="3700198" cy="1356871"/>
          </a:xfrm>
          <a:prstGeom prst="rect">
            <a:avLst/>
          </a:prstGeom>
        </p:spPr>
      </p:pic>
      <p:sp>
        <p:nvSpPr>
          <p:cNvPr id="19" name="Скругленный прямоугольник 18"/>
          <p:cNvSpPr/>
          <p:nvPr/>
        </p:nvSpPr>
        <p:spPr>
          <a:xfrm>
            <a:off x="2028313" y="1318367"/>
            <a:ext cx="8346213" cy="2083155"/>
          </a:xfrm>
          <a:prstGeom prst="roundRect">
            <a:avLst/>
          </a:prstGeom>
          <a:solidFill>
            <a:srgbClr val="FF99F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200 ∙ 4</a:t>
            </a:r>
            <a:endParaRPr lang="uk-UA" sz="199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734178" y="38384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3</a:t>
            </a:r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00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61695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600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8906661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500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4533900" y="5383440"/>
            <a:ext cx="232832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800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59262" y="5289606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400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8929840" y="53262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900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363000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23.03.2022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533399" y="1572604"/>
            <a:ext cx="10653045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b="1" dirty="0" err="1">
                <a:solidFill>
                  <a:srgbClr val="0070C0"/>
                </a:solidFill>
              </a:rPr>
              <a:t>Борошно</a:t>
            </a:r>
            <a:r>
              <a:rPr lang="ru-RU" sz="4400" b="1" dirty="0">
                <a:solidFill>
                  <a:srgbClr val="0070C0"/>
                </a:solidFill>
              </a:rPr>
              <a:t> - 9 м. – 450 кг</a:t>
            </a:r>
          </a:p>
          <a:p>
            <a:r>
              <a:rPr lang="ru-RU" sz="4400" b="1" dirty="0">
                <a:solidFill>
                  <a:srgbClr val="0070C0"/>
                </a:solidFill>
              </a:rPr>
              <a:t>                    1 м. - ? кг</a:t>
            </a:r>
          </a:p>
          <a:p>
            <a:r>
              <a:rPr lang="ru-RU" sz="4400" b="1" dirty="0" err="1">
                <a:solidFill>
                  <a:srgbClr val="0070C0"/>
                </a:solidFill>
              </a:rPr>
              <a:t>Цукор</a:t>
            </a:r>
            <a:r>
              <a:rPr lang="ru-RU" sz="4400" b="1" dirty="0">
                <a:solidFill>
                  <a:srgbClr val="0070C0"/>
                </a:solidFill>
              </a:rPr>
              <a:t> –     7 м. – 280 кг      </a:t>
            </a:r>
            <a:r>
              <a:rPr lang="ru-RU" sz="4400" b="1" dirty="0" smtClean="0">
                <a:solidFill>
                  <a:srgbClr val="0070C0"/>
                </a:solidFill>
              </a:rPr>
              <a:t>на </a:t>
            </a:r>
            <a:r>
              <a:rPr lang="ru-RU" sz="4400" b="1" dirty="0">
                <a:solidFill>
                  <a:srgbClr val="0070C0"/>
                </a:solidFill>
              </a:rPr>
              <a:t>? кг </a:t>
            </a:r>
            <a:r>
              <a:rPr lang="ru-RU" sz="4400" b="1" dirty="0" err="1">
                <a:solidFill>
                  <a:srgbClr val="0070C0"/>
                </a:solidFill>
              </a:rPr>
              <a:t>більша</a:t>
            </a:r>
            <a:endParaRPr lang="ru-RU" sz="4400" b="1" dirty="0">
              <a:solidFill>
                <a:srgbClr val="0070C0"/>
              </a:solidFill>
            </a:endParaRPr>
          </a:p>
          <a:p>
            <a:r>
              <a:rPr lang="ru-RU" sz="4400" b="1" dirty="0">
                <a:solidFill>
                  <a:srgbClr val="0070C0"/>
                </a:solidFill>
              </a:rPr>
              <a:t>                    1 м. - ? кг</a:t>
            </a:r>
          </a:p>
        </p:txBody>
      </p:sp>
      <p:sp>
        <p:nvSpPr>
          <p:cNvPr id="5" name="Дуга 4"/>
          <p:cNvSpPr/>
          <p:nvPr/>
        </p:nvSpPr>
        <p:spPr>
          <a:xfrm rot="2590834">
            <a:off x="4300793" y="2345362"/>
            <a:ext cx="2276375" cy="2189687"/>
          </a:xfrm>
          <a:prstGeom prst="arc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10984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8" y="5231040"/>
            <a:ext cx="3700198" cy="13568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5231040"/>
            <a:ext cx="3700199" cy="13568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7" y="3696167"/>
            <a:ext cx="3700199" cy="13568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4" y="5231040"/>
            <a:ext cx="3700199" cy="13568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3696167"/>
            <a:ext cx="3700199" cy="13568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4" y="3695718"/>
            <a:ext cx="3700198" cy="1356871"/>
          </a:xfrm>
          <a:prstGeom prst="rect">
            <a:avLst/>
          </a:prstGeom>
        </p:spPr>
      </p:pic>
      <p:sp>
        <p:nvSpPr>
          <p:cNvPr id="19" name="Скругленный прямоугольник 18"/>
          <p:cNvSpPr/>
          <p:nvPr/>
        </p:nvSpPr>
        <p:spPr>
          <a:xfrm>
            <a:off x="2028313" y="1318367"/>
            <a:ext cx="8346213" cy="2083155"/>
          </a:xfrm>
          <a:prstGeom prst="roundRect">
            <a:avLst/>
          </a:prstGeom>
          <a:solidFill>
            <a:srgbClr val="FF99F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200 ∙ 3</a:t>
            </a:r>
            <a:endParaRPr lang="uk-UA" sz="199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734178" y="38384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3</a:t>
            </a:r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00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61695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600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8906661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500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4533900" y="5383440"/>
            <a:ext cx="232832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800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59262" y="5289606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400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8929840" y="53262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900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32713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8" y="5231040"/>
            <a:ext cx="3700198" cy="13568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5231040"/>
            <a:ext cx="3700199" cy="13568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7" y="3696167"/>
            <a:ext cx="3700199" cy="13568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4" y="5231040"/>
            <a:ext cx="3700199" cy="13568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3696167"/>
            <a:ext cx="3700199" cy="13568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4" y="3695718"/>
            <a:ext cx="3700198" cy="1356871"/>
          </a:xfrm>
          <a:prstGeom prst="rect">
            <a:avLst/>
          </a:prstGeom>
        </p:spPr>
      </p:pic>
      <p:sp>
        <p:nvSpPr>
          <p:cNvPr id="19" name="Скругленный прямоугольник 18"/>
          <p:cNvSpPr/>
          <p:nvPr/>
        </p:nvSpPr>
        <p:spPr>
          <a:xfrm>
            <a:off x="2028313" y="1318367"/>
            <a:ext cx="8346213" cy="2083155"/>
          </a:xfrm>
          <a:prstGeom prst="roundRect">
            <a:avLst/>
          </a:prstGeom>
          <a:solidFill>
            <a:srgbClr val="FF99F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300 ∙ 3</a:t>
            </a:r>
            <a:endParaRPr lang="uk-UA" sz="199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734178" y="38384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3</a:t>
            </a:r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00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61695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600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8906661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500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4533900" y="5383440"/>
            <a:ext cx="232832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800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59262" y="5289606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400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8929840" y="53262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900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70870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8" y="5231040"/>
            <a:ext cx="3700198" cy="13568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5231040"/>
            <a:ext cx="3700199" cy="13568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7" y="3696167"/>
            <a:ext cx="3700199" cy="13568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4" y="5231040"/>
            <a:ext cx="3700199" cy="13568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3696167"/>
            <a:ext cx="3700199" cy="13568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4" y="3695718"/>
            <a:ext cx="3700198" cy="1356871"/>
          </a:xfrm>
          <a:prstGeom prst="rect">
            <a:avLst/>
          </a:prstGeom>
        </p:spPr>
      </p:pic>
      <p:sp>
        <p:nvSpPr>
          <p:cNvPr id="19" name="Скругленный прямоугольник 18"/>
          <p:cNvSpPr/>
          <p:nvPr/>
        </p:nvSpPr>
        <p:spPr>
          <a:xfrm>
            <a:off x="2028313" y="1318367"/>
            <a:ext cx="8346213" cy="2083155"/>
          </a:xfrm>
          <a:prstGeom prst="roundRect">
            <a:avLst/>
          </a:prstGeom>
          <a:solidFill>
            <a:srgbClr val="FF99F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100 ∙ 4</a:t>
            </a:r>
            <a:endParaRPr lang="uk-UA" sz="199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734178" y="38384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3</a:t>
            </a:r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00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61695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600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8906661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500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4533900" y="5383440"/>
            <a:ext cx="232832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800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59262" y="5289606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400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8929840" y="53262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900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926778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8" y="5231040"/>
            <a:ext cx="3700198" cy="13568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5231040"/>
            <a:ext cx="3700199" cy="13568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7" y="3696167"/>
            <a:ext cx="3700199" cy="13568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4" y="5231040"/>
            <a:ext cx="3700199" cy="13568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3696167"/>
            <a:ext cx="3700199" cy="13568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4" y="3695718"/>
            <a:ext cx="3700198" cy="1356871"/>
          </a:xfrm>
          <a:prstGeom prst="rect">
            <a:avLst/>
          </a:prstGeom>
        </p:spPr>
      </p:pic>
      <p:sp>
        <p:nvSpPr>
          <p:cNvPr id="19" name="Скругленный прямоугольник 18"/>
          <p:cNvSpPr/>
          <p:nvPr/>
        </p:nvSpPr>
        <p:spPr>
          <a:xfrm>
            <a:off x="2028313" y="1318367"/>
            <a:ext cx="8346213" cy="2083155"/>
          </a:xfrm>
          <a:prstGeom prst="roundRect">
            <a:avLst/>
          </a:prstGeom>
          <a:solidFill>
            <a:srgbClr val="FF99F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100 ∙ 5</a:t>
            </a:r>
            <a:endParaRPr lang="uk-UA" sz="199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734178" y="38384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3</a:t>
            </a:r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00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61695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600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8906661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500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4533900" y="5383440"/>
            <a:ext cx="232832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800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59262" y="5289606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400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8929840" y="53262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900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83424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8" y="5231040"/>
            <a:ext cx="3700198" cy="13568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5231040"/>
            <a:ext cx="3700199" cy="13568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7" y="3696167"/>
            <a:ext cx="3700199" cy="13568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4" y="5231040"/>
            <a:ext cx="3700199" cy="13568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3696167"/>
            <a:ext cx="3700199" cy="13568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4" y="3695718"/>
            <a:ext cx="3700198" cy="1356871"/>
          </a:xfrm>
          <a:prstGeom prst="rect">
            <a:avLst/>
          </a:prstGeom>
        </p:spPr>
      </p:pic>
      <p:sp>
        <p:nvSpPr>
          <p:cNvPr id="19" name="Скругленный прямоугольник 18"/>
          <p:cNvSpPr/>
          <p:nvPr/>
        </p:nvSpPr>
        <p:spPr>
          <a:xfrm>
            <a:off x="2028313" y="1318367"/>
            <a:ext cx="8346213" cy="2083155"/>
          </a:xfrm>
          <a:prstGeom prst="roundRect">
            <a:avLst/>
          </a:prstGeom>
          <a:solidFill>
            <a:srgbClr val="FF99F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400 ∙ 2</a:t>
            </a:r>
            <a:endParaRPr lang="uk-UA" sz="199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734178" y="38384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3</a:t>
            </a:r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00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61695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600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8906661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500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4533900" y="5383440"/>
            <a:ext cx="232832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800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59262" y="5289606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400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8929840" y="53262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900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06226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8" y="5231040"/>
            <a:ext cx="3700198" cy="13568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5231040"/>
            <a:ext cx="3700199" cy="13568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7" y="3696167"/>
            <a:ext cx="3700199" cy="13568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4" y="5231040"/>
            <a:ext cx="3700199" cy="13568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3696167"/>
            <a:ext cx="3700199" cy="13568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4" y="3695718"/>
            <a:ext cx="3700198" cy="1356871"/>
          </a:xfrm>
          <a:prstGeom prst="rect">
            <a:avLst/>
          </a:prstGeom>
        </p:spPr>
      </p:pic>
      <p:sp>
        <p:nvSpPr>
          <p:cNvPr id="19" name="Скругленный прямоугольник 18"/>
          <p:cNvSpPr/>
          <p:nvPr/>
        </p:nvSpPr>
        <p:spPr>
          <a:xfrm>
            <a:off x="2028313" y="1318367"/>
            <a:ext cx="8346213" cy="2083155"/>
          </a:xfrm>
          <a:prstGeom prst="roundRect">
            <a:avLst/>
          </a:prstGeom>
          <a:solidFill>
            <a:srgbClr val="FF99F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200 ∙ 2</a:t>
            </a:r>
            <a:endParaRPr lang="uk-UA" sz="199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734178" y="38384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3</a:t>
            </a:r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00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61695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600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8906661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500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4533900" y="5383440"/>
            <a:ext cx="232832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800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59262" y="5289606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400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8929840" y="53262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900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87130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61237</TotalTime>
  <Words>723</Words>
  <Application>Microsoft Office PowerPoint</Application>
  <PresentationFormat>Широкоэкранный</PresentationFormat>
  <Paragraphs>279</Paragraphs>
  <Slides>30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Monotype Corsiva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User</cp:lastModifiedBy>
  <cp:revision>11826</cp:revision>
  <dcterms:created xsi:type="dcterms:W3CDTF">2018-01-05T16:38:53Z</dcterms:created>
  <dcterms:modified xsi:type="dcterms:W3CDTF">2022-03-23T11:27:30Z</dcterms:modified>
</cp:coreProperties>
</file>