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5" r:id="rId11"/>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p>
            <a:fld id="{B764CD93-2358-49A9-A491-0BC3880C0757}" type="datetimeFigureOut">
              <a:rPr lang="uk-UA" smtClean="0"/>
              <a:t>27.04.2022</a:t>
            </a:fld>
            <a:endParaRPr lang="uk-UA"/>
          </a:p>
        </p:txBody>
      </p:sp>
      <p:sp>
        <p:nvSpPr>
          <p:cNvPr id="20" name="Нижний колонтитул 19"/>
          <p:cNvSpPr>
            <a:spLocks noGrp="1"/>
          </p:cNvSpPr>
          <p:nvPr>
            <p:ph type="ftr" sz="quarter" idx="11"/>
          </p:nvPr>
        </p:nvSpPr>
        <p:spPr/>
        <p:txBody>
          <a:bodyPr/>
          <a:lstStyle/>
          <a:p>
            <a:endParaRPr lang="uk-UA"/>
          </a:p>
        </p:txBody>
      </p:sp>
      <p:sp>
        <p:nvSpPr>
          <p:cNvPr id="10" name="Номер слайда 9"/>
          <p:cNvSpPr>
            <a:spLocks noGrp="1"/>
          </p:cNvSpPr>
          <p:nvPr>
            <p:ph type="sldNum" sz="quarter" idx="12"/>
          </p:nvPr>
        </p:nvSpPr>
        <p:spPr/>
        <p:txBody>
          <a:bodyPr/>
          <a:lstStyle/>
          <a:p>
            <a:fld id="{54F0EB85-98CF-4274-8C0E-0AED93B8762E}" type="slidenum">
              <a:rPr lang="uk-UA" smtClean="0"/>
              <a:t>‹#›</a:t>
            </a:fld>
            <a:endParaRPr lang="uk-UA"/>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764CD93-2358-49A9-A491-0BC3880C0757}" type="datetimeFigureOut">
              <a:rPr lang="uk-UA" smtClean="0"/>
              <a:t>27.04.2022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4F0EB85-98CF-4274-8C0E-0AED93B8762E}" type="slidenum">
              <a:rPr lang="uk-UA" smtClean="0"/>
              <a:t>‹#›</a:t>
            </a:fld>
            <a:endParaRPr lang="uk-UA"/>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764CD93-2358-49A9-A491-0BC3880C0757}" type="datetimeFigureOut">
              <a:rPr lang="uk-UA" smtClean="0"/>
              <a:t>27.04.2022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4F0EB85-98CF-4274-8C0E-0AED93B8762E}" type="slidenum">
              <a:rPr lang="uk-UA" smtClean="0"/>
              <a:t>‹#›</a:t>
            </a:fld>
            <a:endParaRPr lang="uk-UA"/>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764CD93-2358-49A9-A491-0BC3880C0757}" type="datetimeFigureOut">
              <a:rPr lang="uk-UA" smtClean="0"/>
              <a:t>27.04.2022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4F0EB85-98CF-4274-8C0E-0AED93B8762E}" type="slidenum">
              <a:rPr lang="uk-UA" smtClean="0"/>
              <a:t>‹#›</a:t>
            </a:fld>
            <a:endParaRPr lang="uk-UA"/>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764CD93-2358-49A9-A491-0BC3880C0757}" type="datetimeFigureOut">
              <a:rPr lang="uk-UA" smtClean="0"/>
              <a:t>27.04.2022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4F0EB85-98CF-4274-8C0E-0AED93B8762E}" type="slidenum">
              <a:rPr lang="uk-UA" smtClean="0"/>
              <a:t>‹#›</a:t>
            </a:fld>
            <a:endParaRPr lang="uk-UA"/>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764CD93-2358-49A9-A491-0BC3880C0757}" type="datetimeFigureOut">
              <a:rPr lang="uk-UA" smtClean="0"/>
              <a:t>27.04.2022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54F0EB85-98CF-4274-8C0E-0AED93B8762E}" type="slidenum">
              <a:rPr lang="uk-UA" smtClean="0"/>
              <a:t>‹#›</a:t>
            </a:fld>
            <a:endParaRPr lang="uk-UA"/>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764CD93-2358-49A9-A491-0BC3880C0757}" type="datetimeFigureOut">
              <a:rPr lang="uk-UA" smtClean="0"/>
              <a:t>27.04.2022</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54F0EB85-98CF-4274-8C0E-0AED93B8762E}" type="slidenum">
              <a:rPr lang="uk-UA" smtClean="0"/>
              <a:t>‹#›</a:t>
            </a:fld>
            <a:endParaRPr lang="uk-UA"/>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764CD93-2358-49A9-A491-0BC3880C0757}" type="datetimeFigureOut">
              <a:rPr lang="uk-UA" smtClean="0"/>
              <a:t>27.04.2022</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54F0EB85-98CF-4274-8C0E-0AED93B8762E}" type="slidenum">
              <a:rPr lang="uk-UA" smtClean="0"/>
              <a:t>‹#›</a:t>
            </a:fld>
            <a:endParaRPr lang="uk-UA"/>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Дата 1"/>
          <p:cNvSpPr>
            <a:spLocks noGrp="1"/>
          </p:cNvSpPr>
          <p:nvPr>
            <p:ph type="dt" sz="half" idx="10"/>
          </p:nvPr>
        </p:nvSpPr>
        <p:spPr/>
        <p:txBody>
          <a:bodyPr/>
          <a:lstStyle/>
          <a:p>
            <a:fld id="{B764CD93-2358-49A9-A491-0BC3880C0757}" type="datetimeFigureOut">
              <a:rPr lang="uk-UA" smtClean="0"/>
              <a:t>27.04.2022</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54F0EB85-98CF-4274-8C0E-0AED93B8762E}" type="slidenum">
              <a:rPr lang="uk-UA" smtClean="0"/>
              <a:t>‹#›</a:t>
            </a:fld>
            <a:endParaRPr lang="uk-UA"/>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764CD93-2358-49A9-A491-0BC3880C0757}" type="datetimeFigureOut">
              <a:rPr lang="uk-UA" smtClean="0"/>
              <a:t>27.04.2022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54F0EB85-98CF-4274-8C0E-0AED93B8762E}" type="slidenum">
              <a:rPr lang="uk-UA" smtClean="0"/>
              <a:t>‹#›</a:t>
            </a:fld>
            <a:endParaRPr lang="uk-UA"/>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B764CD93-2358-49A9-A491-0BC3880C0757}" type="datetimeFigureOut">
              <a:rPr lang="uk-UA" smtClean="0"/>
              <a:t>27.04.2022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54F0EB85-98CF-4274-8C0E-0AED93B8762E}" type="slidenum">
              <a:rPr lang="uk-UA" smtClean="0"/>
              <a:t>‹#›</a:t>
            </a:fld>
            <a:endParaRPr lang="uk-UA"/>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764CD93-2358-49A9-A491-0BC3880C0757}" type="datetimeFigureOut">
              <a:rPr lang="uk-UA" smtClean="0"/>
              <a:t>27.04.2022</a:t>
            </a:fld>
            <a:endParaRPr lang="uk-UA"/>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uk-UA"/>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4F0EB85-98CF-4274-8C0E-0AED93B8762E}" type="slidenum">
              <a:rPr lang="uk-UA" smtClean="0"/>
              <a:t>‹#›</a:t>
            </a:fld>
            <a:endParaRPr lang="uk-UA"/>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Сполучник як службова частина мови</a:t>
            </a:r>
            <a:endParaRPr lang="uk-UA" dirty="0"/>
          </a:p>
        </p:txBody>
      </p:sp>
      <p:sp>
        <p:nvSpPr>
          <p:cNvPr id="3" name="Подзаголовок 2"/>
          <p:cNvSpPr>
            <a:spLocks noGrp="1"/>
          </p:cNvSpPr>
          <p:nvPr>
            <p:ph type="subTitle" idx="1"/>
          </p:nvPr>
        </p:nvSpPr>
        <p:spPr/>
        <p:txBody>
          <a:bodyPr/>
          <a:lstStyle/>
          <a:p>
            <a:r>
              <a:rPr lang="uk-UA" dirty="0" smtClean="0"/>
              <a:t>Види за походженням,будовою, способом використання</a:t>
            </a:r>
            <a:endParaRPr lang="uk-UA" dirty="0"/>
          </a:p>
        </p:txBody>
      </p:sp>
      <p:pic>
        <p:nvPicPr>
          <p:cNvPr id="1028" name="Picture 4" descr="C:\Users\Юрий\Desktop\службовы частини мови\images (2).jpg"/>
          <p:cNvPicPr>
            <a:picLocks noChangeAspect="1" noChangeArrowheads="1"/>
          </p:cNvPicPr>
          <p:nvPr/>
        </p:nvPicPr>
        <p:blipFill>
          <a:blip r:embed="rId2" cstate="print"/>
          <a:srcRect/>
          <a:stretch>
            <a:fillRect/>
          </a:stretch>
        </p:blipFill>
        <p:spPr bwMode="auto">
          <a:xfrm>
            <a:off x="2051720" y="4415880"/>
            <a:ext cx="1296144" cy="131358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29" name="Picture 5" descr="C:\Users\Юрий\Desktop\службовы частини мови\images (3).jpg"/>
          <p:cNvPicPr>
            <a:picLocks noChangeAspect="1" noChangeArrowheads="1"/>
          </p:cNvPicPr>
          <p:nvPr/>
        </p:nvPicPr>
        <p:blipFill>
          <a:blip r:embed="rId3" cstate="print"/>
          <a:srcRect/>
          <a:stretch>
            <a:fillRect/>
          </a:stretch>
        </p:blipFill>
        <p:spPr bwMode="auto">
          <a:xfrm>
            <a:off x="3707904" y="3068960"/>
            <a:ext cx="1802508" cy="10081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30" name="Picture 6" descr="C:\Users\Юрий\Desktop\службовы частини мови\images (1).jpg"/>
          <p:cNvPicPr>
            <a:picLocks noChangeAspect="1" noChangeArrowheads="1"/>
          </p:cNvPicPr>
          <p:nvPr/>
        </p:nvPicPr>
        <p:blipFill>
          <a:blip r:embed="rId4" cstate="print"/>
          <a:srcRect/>
          <a:stretch>
            <a:fillRect/>
          </a:stretch>
        </p:blipFill>
        <p:spPr bwMode="auto">
          <a:xfrm>
            <a:off x="6334832" y="2420889"/>
            <a:ext cx="1838208" cy="1584176"/>
          </a:xfrm>
          <a:prstGeom prst="rect">
            <a:avLst/>
          </a:prstGeom>
          <a:noFill/>
        </p:spPr>
      </p:pic>
      <p:sp>
        <p:nvSpPr>
          <p:cNvPr id="10" name="Сердце 9"/>
          <p:cNvSpPr/>
          <p:nvPr/>
        </p:nvSpPr>
        <p:spPr>
          <a:xfrm rot="1339649">
            <a:off x="5724128" y="4365104"/>
            <a:ext cx="1872208" cy="1728192"/>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smtClean="0"/>
          </a:p>
          <a:p>
            <a:pPr algn="ctr"/>
            <a:r>
              <a:rPr lang="uk-UA" dirty="0"/>
              <a:t>щ</a:t>
            </a:r>
            <a:r>
              <a:rPr lang="uk-UA" dirty="0" smtClean="0"/>
              <a:t>об</a:t>
            </a:r>
          </a:p>
          <a:p>
            <a:pPr algn="ctr"/>
            <a:r>
              <a:rPr lang="uk-UA" dirty="0" smtClean="0"/>
              <a:t>якби</a:t>
            </a:r>
            <a:endParaRPr lang="uk-UA" dirty="0"/>
          </a:p>
        </p:txBody>
      </p:sp>
      <p:sp>
        <p:nvSpPr>
          <p:cNvPr id="11" name="Солнце 10"/>
          <p:cNvSpPr/>
          <p:nvPr/>
        </p:nvSpPr>
        <p:spPr>
          <a:xfrm>
            <a:off x="1763688" y="2780928"/>
            <a:ext cx="1440160" cy="1296144"/>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dirty="0" smtClean="0">
                <a:solidFill>
                  <a:srgbClr val="FF0000"/>
                </a:solidFill>
              </a:rPr>
              <a:t>АЛЕ</a:t>
            </a:r>
            <a:endParaRPr lang="uk-UA" sz="1200" dirty="0">
              <a:solidFill>
                <a:srgbClr val="FF0000"/>
              </a:solidFill>
            </a:endParaRPr>
          </a:p>
        </p:txBody>
      </p:sp>
      <p:pic>
        <p:nvPicPr>
          <p:cNvPr id="1031" name="Picture 7" descr="C:\Users\Юрий\Desktop\службовы частини мови\Без названия (17).jpg"/>
          <p:cNvPicPr>
            <a:picLocks noChangeAspect="1" noChangeArrowheads="1"/>
          </p:cNvPicPr>
          <p:nvPr/>
        </p:nvPicPr>
        <p:blipFill>
          <a:blip r:embed="rId5" cstate="print"/>
          <a:srcRect/>
          <a:stretch>
            <a:fillRect/>
          </a:stretch>
        </p:blipFill>
        <p:spPr bwMode="auto">
          <a:xfrm>
            <a:off x="3635896" y="4581128"/>
            <a:ext cx="2082437" cy="1559818"/>
          </a:xfrm>
          <a:prstGeom prst="rect">
            <a:avLst/>
          </a:prstGeom>
          <a:noFill/>
        </p:spPr>
      </p:pic>
      <p:sp>
        <p:nvSpPr>
          <p:cNvPr id="13" name="TextBox 12"/>
          <p:cNvSpPr txBox="1"/>
          <p:nvPr/>
        </p:nvSpPr>
        <p:spPr>
          <a:xfrm>
            <a:off x="4499992" y="4509120"/>
            <a:ext cx="488982" cy="923330"/>
          </a:xfrm>
          <a:prstGeom prst="rect">
            <a:avLst/>
          </a:prstGeom>
          <a:noFill/>
        </p:spPr>
        <p:txBody>
          <a:bodyPr wrap="square" rtlCol="0">
            <a:spAutoFit/>
          </a:bodyPr>
          <a:lstStyle/>
          <a:p>
            <a:r>
              <a:rPr lang="uk-UA" sz="5400" dirty="0" smtClean="0"/>
              <a:t>і</a:t>
            </a:r>
            <a:endParaRPr lang="uk-UA" sz="54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Домашнє завдання</a:t>
            </a:r>
            <a:endParaRPr lang="uk-UA" dirty="0"/>
          </a:p>
        </p:txBody>
      </p:sp>
      <p:sp>
        <p:nvSpPr>
          <p:cNvPr id="3" name="Содержимое 2"/>
          <p:cNvSpPr>
            <a:spLocks noGrp="1"/>
          </p:cNvSpPr>
          <p:nvPr>
            <p:ph idx="1"/>
          </p:nvPr>
        </p:nvSpPr>
        <p:spPr>
          <a:xfrm>
            <a:off x="1403648" y="1340768"/>
            <a:ext cx="7498080" cy="2232248"/>
          </a:xfrm>
        </p:spPr>
        <p:style>
          <a:lnRef idx="2">
            <a:schemeClr val="accent5"/>
          </a:lnRef>
          <a:fillRef idx="1">
            <a:schemeClr val="lt1"/>
          </a:fillRef>
          <a:effectRef idx="0">
            <a:schemeClr val="accent5"/>
          </a:effectRef>
          <a:fontRef idx="minor">
            <a:schemeClr val="dk1"/>
          </a:fontRef>
        </p:style>
        <p:txBody>
          <a:bodyPr/>
          <a:lstStyle/>
          <a:p>
            <a:pPr algn="ctr">
              <a:buNone/>
            </a:pPr>
            <a:r>
              <a:rPr lang="uk-UA" dirty="0">
                <a:latin typeface="Arial Black" panose="020B0A04020102020204" pitchFamily="34" charset="0"/>
              </a:rPr>
              <a:t>Опрацювати параграф 36, впр.280 (письмово): </a:t>
            </a:r>
            <a:endParaRPr lang="uk-UA" dirty="0" smtClean="0">
              <a:latin typeface="Arial Black" panose="020B0A04020102020204" pitchFamily="34" charset="0"/>
            </a:endParaRPr>
          </a:p>
          <a:p>
            <a:pPr algn="ctr">
              <a:buNone/>
            </a:pPr>
            <a:r>
              <a:rPr lang="uk-UA" dirty="0" smtClean="0">
                <a:latin typeface="Arial Black" panose="020B0A04020102020204" pitchFamily="34" charset="0"/>
              </a:rPr>
              <a:t>дібрати </a:t>
            </a:r>
            <a:r>
              <a:rPr lang="uk-UA" dirty="0">
                <a:latin typeface="Arial Black" panose="020B0A04020102020204" pitchFamily="34" charset="0"/>
              </a:rPr>
              <a:t>відповідні сполучники з довідки. </a:t>
            </a:r>
            <a:endParaRPr lang="ru-RU" dirty="0">
              <a:latin typeface="Arial Black" panose="020B0A04020102020204" pitchFamily="34" charset="0"/>
            </a:endParaRPr>
          </a:p>
          <a:p>
            <a:pPr>
              <a:buNone/>
            </a:pPr>
            <a:endParaRPr lang="uk-UA" dirty="0"/>
          </a:p>
        </p:txBody>
      </p:sp>
      <p:pic>
        <p:nvPicPr>
          <p:cNvPr id="9" name="Picture 2" descr="C:\Users\Юрий\Desktop\службовы частини мови\images (20).jpg"/>
          <p:cNvPicPr>
            <a:picLocks noChangeAspect="1" noChangeArrowheads="1"/>
          </p:cNvPicPr>
          <p:nvPr/>
        </p:nvPicPr>
        <p:blipFill>
          <a:blip r:embed="rId2" cstate="print"/>
          <a:srcRect/>
          <a:stretch>
            <a:fillRect/>
          </a:stretch>
        </p:blipFill>
        <p:spPr bwMode="auto">
          <a:xfrm>
            <a:off x="3635896" y="3933056"/>
            <a:ext cx="3168352" cy="2376264"/>
          </a:xfrm>
          <a:prstGeom prst="rect">
            <a:avLst/>
          </a:prstGeom>
          <a:noFill/>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Проблемне питання</a:t>
            </a:r>
            <a:endParaRPr lang="uk-UA" dirty="0"/>
          </a:p>
        </p:txBody>
      </p:sp>
      <p:sp>
        <p:nvSpPr>
          <p:cNvPr id="3" name="Содержимое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r>
              <a:rPr lang="uk-UA" dirty="0" smtClean="0"/>
              <a:t>Доберіть до слова “ сполучник “ спільнокореневі слова,синоніми.</a:t>
            </a:r>
          </a:p>
          <a:p>
            <a:r>
              <a:rPr lang="uk-UA" dirty="0" smtClean="0"/>
              <a:t>Яке значення їх об’єднує?</a:t>
            </a:r>
          </a:p>
          <a:p>
            <a:r>
              <a:rPr lang="uk-UA" dirty="0" smtClean="0"/>
              <a:t>Знайдіть сполучник, яку роль він відіграє?</a:t>
            </a:r>
          </a:p>
          <a:p>
            <a:pPr marL="0" indent="0" algn="just">
              <a:buNone/>
            </a:pPr>
            <a:r>
              <a:rPr lang="uk-UA" i="1" dirty="0" smtClean="0"/>
              <a:t>Блакитні </a:t>
            </a:r>
            <a:r>
              <a:rPr lang="uk-UA" i="1" dirty="0" smtClean="0">
                <a:solidFill>
                  <a:schemeClr val="accent3"/>
                </a:solidFill>
              </a:rPr>
              <a:t>й</a:t>
            </a:r>
            <a:r>
              <a:rPr lang="uk-UA" i="1" dirty="0" smtClean="0"/>
              <a:t> червоні метелики сподобались найбільше, </a:t>
            </a:r>
            <a:r>
              <a:rPr lang="uk-UA" i="1" dirty="0" smtClean="0">
                <a:solidFill>
                  <a:schemeClr val="accent3"/>
                </a:solidFill>
              </a:rPr>
              <a:t>але</a:t>
            </a:r>
            <a:r>
              <a:rPr lang="uk-UA" i="1" dirty="0" smtClean="0"/>
              <a:t> всі комахи були дуже гарні. </a:t>
            </a:r>
            <a:endParaRPr lang="uk-UA" i="1" dirty="0"/>
          </a:p>
        </p:txBody>
      </p:sp>
      <p:pic>
        <p:nvPicPr>
          <p:cNvPr id="8" name="Picture 2" descr="C:\Users\Юрий\Desktop\службовы частини мови\Без названия (18).jpg"/>
          <p:cNvPicPr>
            <a:picLocks noChangeAspect="1" noChangeArrowheads="1"/>
          </p:cNvPicPr>
          <p:nvPr/>
        </p:nvPicPr>
        <p:blipFill>
          <a:blip r:embed="rId2" cstate="print"/>
          <a:srcRect/>
          <a:stretch>
            <a:fillRect/>
          </a:stretch>
        </p:blipFill>
        <p:spPr bwMode="auto">
          <a:xfrm>
            <a:off x="7020272" y="356484"/>
            <a:ext cx="1512168" cy="1006279"/>
          </a:xfrm>
          <a:prstGeom prst="rect">
            <a:avLst/>
          </a:prstGeom>
          <a:noFill/>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Теоретична сторінка</a:t>
            </a:r>
            <a:endParaRPr lang="uk-UA" dirty="0"/>
          </a:p>
        </p:txBody>
      </p:sp>
      <p:sp>
        <p:nvSpPr>
          <p:cNvPr id="3" name="Содержимое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r>
              <a:rPr lang="uk-UA" u="sng" dirty="0" smtClean="0"/>
              <a:t>Сполучник</a:t>
            </a:r>
            <a:r>
              <a:rPr lang="uk-UA" dirty="0" smtClean="0"/>
              <a:t> – службова частина мови, яку вживають для зв’язку однорідних членів речення та частин складного речення</a:t>
            </a:r>
            <a:endParaRPr lang="uk-UA" dirty="0"/>
          </a:p>
        </p:txBody>
      </p:sp>
      <p:pic>
        <p:nvPicPr>
          <p:cNvPr id="7" name="Picture 4" descr="C:\Users\Юрий\Desktop\службовы частини мови\Без названия (6).jpg"/>
          <p:cNvPicPr>
            <a:picLocks noChangeAspect="1" noChangeArrowheads="1"/>
          </p:cNvPicPr>
          <p:nvPr/>
        </p:nvPicPr>
        <p:blipFill>
          <a:blip r:embed="rId2" cstate="print"/>
          <a:srcRect/>
          <a:stretch>
            <a:fillRect/>
          </a:stretch>
        </p:blipFill>
        <p:spPr bwMode="auto">
          <a:xfrm>
            <a:off x="4788024" y="3356992"/>
            <a:ext cx="3792165" cy="2626424"/>
          </a:xfrm>
          <a:prstGeom prst="rect">
            <a:avLst/>
          </a:prstGeom>
          <a:noFill/>
        </p:spPr>
      </p:pic>
      <p:sp>
        <p:nvSpPr>
          <p:cNvPr id="8" name="Багетная рамка 7"/>
          <p:cNvSpPr/>
          <p:nvPr/>
        </p:nvSpPr>
        <p:spPr>
          <a:xfrm>
            <a:off x="6084168" y="4149080"/>
            <a:ext cx="1042416" cy="1042416"/>
          </a:xfrm>
          <a:prstGeom prst="bevel">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smtClean="0">
                <a:solidFill>
                  <a:schemeClr val="tx1"/>
                </a:solidFill>
              </a:rPr>
              <a:t>І, але</a:t>
            </a:r>
            <a:endParaRPr lang="uk-UA" sz="2400" dirty="0">
              <a:solidFill>
                <a:schemeClr val="tx1"/>
              </a:solidFill>
            </a:endParaRPr>
          </a:p>
        </p:txBody>
      </p:sp>
      <p:sp>
        <p:nvSpPr>
          <p:cNvPr id="9" name="Багетная рамка 8"/>
          <p:cNvSpPr/>
          <p:nvPr/>
        </p:nvSpPr>
        <p:spPr>
          <a:xfrm>
            <a:off x="4211960" y="4869160"/>
            <a:ext cx="1042416" cy="104241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smtClean="0"/>
              <a:t>Бо, щоб</a:t>
            </a:r>
            <a:endParaRPr lang="uk-UA" sz="2400" dirty="0"/>
          </a:p>
        </p:txBody>
      </p:sp>
      <p:pic>
        <p:nvPicPr>
          <p:cNvPr id="3075" name="Picture 3" descr="C:\Users\Юрий\Desktop\службовы частини мови\images (24).jpg"/>
          <p:cNvPicPr>
            <a:picLocks noChangeAspect="1" noChangeArrowheads="1"/>
          </p:cNvPicPr>
          <p:nvPr/>
        </p:nvPicPr>
        <p:blipFill>
          <a:blip r:embed="rId3" cstate="print"/>
          <a:srcRect/>
          <a:stretch>
            <a:fillRect/>
          </a:stretch>
        </p:blipFill>
        <p:spPr bwMode="auto">
          <a:xfrm>
            <a:off x="2843808" y="3789040"/>
            <a:ext cx="1351916" cy="1312540"/>
          </a:xfrm>
          <a:prstGeom prst="rect">
            <a:avLst/>
          </a:prstGeom>
          <a:noFill/>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Види сполучників</a:t>
            </a:r>
            <a:endParaRPr lang="uk-UA" dirty="0"/>
          </a:p>
        </p:txBody>
      </p:sp>
      <p:sp>
        <p:nvSpPr>
          <p:cNvPr id="3" name="Содержимое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pPr>
              <a:buNone/>
            </a:pPr>
            <a:r>
              <a:rPr lang="uk-UA" u="sng" dirty="0" smtClean="0"/>
              <a:t>За</a:t>
            </a:r>
            <a:r>
              <a:rPr lang="uk-UA" dirty="0" smtClean="0"/>
              <a:t> </a:t>
            </a:r>
            <a:r>
              <a:rPr lang="uk-UA" u="sng" dirty="0" smtClean="0"/>
              <a:t>походженням</a:t>
            </a:r>
            <a:r>
              <a:rPr lang="uk-UA" dirty="0" smtClean="0"/>
              <a:t> :</a:t>
            </a:r>
          </a:p>
          <a:p>
            <a:r>
              <a:rPr lang="uk-UA" dirty="0" smtClean="0"/>
              <a:t> непохідні                 і, але, чи, або…</a:t>
            </a:r>
          </a:p>
          <a:p>
            <a:r>
              <a:rPr lang="uk-UA" dirty="0" smtClean="0"/>
              <a:t>похідні                  зате, якщо, як…   </a:t>
            </a:r>
          </a:p>
          <a:p>
            <a:r>
              <a:rPr lang="uk-UA" dirty="0" smtClean="0"/>
              <a:t>Походження непохідних ( первісних) сполучників пояснити практично неможливо, похідні ж походять від інших частин мови</a:t>
            </a:r>
            <a:endParaRPr lang="uk-UA" dirty="0"/>
          </a:p>
        </p:txBody>
      </p:sp>
      <p:pic>
        <p:nvPicPr>
          <p:cNvPr id="4" name="Picture 4" descr="C:\Users\Юрий\Desktop\службовы частини мови\Без названия (6).jpg"/>
          <p:cNvPicPr>
            <a:picLocks noChangeAspect="1" noChangeArrowheads="1"/>
          </p:cNvPicPr>
          <p:nvPr/>
        </p:nvPicPr>
        <p:blipFill>
          <a:blip r:embed="rId2" cstate="print"/>
          <a:srcRect/>
          <a:stretch>
            <a:fillRect/>
          </a:stretch>
        </p:blipFill>
        <p:spPr bwMode="auto">
          <a:xfrm>
            <a:off x="6804248" y="404664"/>
            <a:ext cx="1285876" cy="890588"/>
          </a:xfrm>
          <a:prstGeom prst="rect">
            <a:avLst/>
          </a:prstGeom>
          <a:noFill/>
        </p:spPr>
      </p:pic>
      <p:sp>
        <p:nvSpPr>
          <p:cNvPr id="5" name="Стрелка вправо 4"/>
          <p:cNvSpPr/>
          <p:nvPr/>
        </p:nvSpPr>
        <p:spPr>
          <a:xfrm>
            <a:off x="3779912" y="206084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Стрелка вправо 5"/>
          <p:cNvSpPr/>
          <p:nvPr/>
        </p:nvSpPr>
        <p:spPr>
          <a:xfrm>
            <a:off x="3419872" y="26369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Стрелка вправо 8"/>
          <p:cNvSpPr/>
          <p:nvPr/>
        </p:nvSpPr>
        <p:spPr>
          <a:xfrm>
            <a:off x="6876256" y="5301208"/>
            <a:ext cx="1554472" cy="772664"/>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t>Стор. 166</a:t>
            </a:r>
            <a:endParaRPr lang="uk-UA"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Види сполучників</a:t>
            </a:r>
            <a:endParaRPr lang="uk-UA" dirty="0"/>
          </a:p>
        </p:txBody>
      </p:sp>
      <p:sp>
        <p:nvSpPr>
          <p:cNvPr id="3" name="Содержимое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pPr>
              <a:buNone/>
            </a:pPr>
            <a:r>
              <a:rPr lang="uk-UA" u="sng" dirty="0" smtClean="0"/>
              <a:t>За будовою:</a:t>
            </a:r>
          </a:p>
          <a:p>
            <a:pPr>
              <a:buNone/>
            </a:pPr>
            <a:endParaRPr lang="uk-UA" dirty="0" smtClean="0"/>
          </a:p>
          <a:p>
            <a:pPr>
              <a:buNone/>
            </a:pPr>
            <a:endParaRPr lang="uk-UA" dirty="0" smtClean="0"/>
          </a:p>
          <a:p>
            <a:pPr>
              <a:buNone/>
            </a:pPr>
            <a:r>
              <a:rPr lang="uk-UA" dirty="0" smtClean="0"/>
              <a:t>Прості                  Складні                Складені</a:t>
            </a:r>
          </a:p>
          <a:p>
            <a:pPr>
              <a:buNone/>
            </a:pPr>
            <a:r>
              <a:rPr lang="uk-UA" sz="1600" dirty="0" smtClean="0"/>
              <a:t>не розкладаються                     утворені злиттям                                      сполучення </a:t>
            </a:r>
          </a:p>
          <a:p>
            <a:pPr>
              <a:buNone/>
            </a:pPr>
            <a:r>
              <a:rPr lang="uk-UA" sz="1600" dirty="0" smtClean="0"/>
              <a:t>на частини  :                                   кількох слів                                               кількох  слів</a:t>
            </a:r>
          </a:p>
          <a:p>
            <a:pPr>
              <a:buNone/>
            </a:pPr>
            <a:r>
              <a:rPr lang="uk-UA" sz="1600" dirty="0" smtClean="0">
                <a:solidFill>
                  <a:srgbClr val="0070C0"/>
                </a:solidFill>
              </a:rPr>
              <a:t>І, а, коли                                            зате, мовби                                             для того щоб</a:t>
            </a:r>
            <a:endParaRPr lang="uk-UA" sz="1600" dirty="0">
              <a:solidFill>
                <a:srgbClr val="0070C0"/>
              </a:solidFill>
            </a:endParaRPr>
          </a:p>
        </p:txBody>
      </p:sp>
      <p:pic>
        <p:nvPicPr>
          <p:cNvPr id="5122" name="Picture 2" descr="C:\Users\Юрий\Desktop\службовы частини мови\Без названия.jpg"/>
          <p:cNvPicPr>
            <a:picLocks noChangeAspect="1" noChangeArrowheads="1"/>
          </p:cNvPicPr>
          <p:nvPr/>
        </p:nvPicPr>
        <p:blipFill>
          <a:blip r:embed="rId2" cstate="print"/>
          <a:srcRect/>
          <a:stretch>
            <a:fillRect/>
          </a:stretch>
        </p:blipFill>
        <p:spPr bwMode="auto">
          <a:xfrm>
            <a:off x="1475656" y="2204864"/>
            <a:ext cx="1423053" cy="943546"/>
          </a:xfrm>
          <a:prstGeom prst="rect">
            <a:avLst/>
          </a:prstGeom>
          <a:noFill/>
        </p:spPr>
      </p:pic>
      <p:pic>
        <p:nvPicPr>
          <p:cNvPr id="5123" name="Picture 3" descr="C:\Users\Юрий\Desktop\службовы частини мови\Без названия (18).jpg"/>
          <p:cNvPicPr>
            <a:picLocks noChangeAspect="1" noChangeArrowheads="1"/>
          </p:cNvPicPr>
          <p:nvPr/>
        </p:nvPicPr>
        <p:blipFill>
          <a:blip r:embed="rId3" cstate="print"/>
          <a:srcRect/>
          <a:stretch>
            <a:fillRect/>
          </a:stretch>
        </p:blipFill>
        <p:spPr bwMode="auto">
          <a:xfrm>
            <a:off x="6876256" y="2060848"/>
            <a:ext cx="1597719" cy="1063209"/>
          </a:xfrm>
          <a:prstGeom prst="rect">
            <a:avLst/>
          </a:prstGeom>
          <a:noFill/>
        </p:spPr>
      </p:pic>
      <p:pic>
        <p:nvPicPr>
          <p:cNvPr id="5124" name="Picture 4" descr="C:\Users\Юрий\Desktop\службовы частини мови\image_5e380fade2b2b8.04870075.jpg"/>
          <p:cNvPicPr>
            <a:picLocks noChangeAspect="1" noChangeArrowheads="1"/>
          </p:cNvPicPr>
          <p:nvPr/>
        </p:nvPicPr>
        <p:blipFill>
          <a:blip r:embed="rId4" cstate="print"/>
          <a:srcRect/>
          <a:stretch>
            <a:fillRect/>
          </a:stretch>
        </p:blipFill>
        <p:spPr bwMode="auto">
          <a:xfrm>
            <a:off x="3995936" y="2060848"/>
            <a:ext cx="1891113" cy="1116534"/>
          </a:xfrm>
          <a:prstGeom prst="rect">
            <a:avLst/>
          </a:prstGeom>
          <a:noFill/>
        </p:spPr>
      </p:pic>
      <p:sp>
        <p:nvSpPr>
          <p:cNvPr id="7" name="Стрелка вправо 6"/>
          <p:cNvSpPr/>
          <p:nvPr/>
        </p:nvSpPr>
        <p:spPr>
          <a:xfrm>
            <a:off x="6804248" y="5229200"/>
            <a:ext cx="1482464" cy="792088"/>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t>Стор. 166</a:t>
            </a:r>
            <a:endParaRPr lang="uk-UA"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Види сполучників</a:t>
            </a:r>
            <a:endParaRPr lang="uk-UA" dirty="0"/>
          </a:p>
        </p:txBody>
      </p:sp>
      <p:sp>
        <p:nvSpPr>
          <p:cNvPr id="3" name="Содержимое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pPr>
              <a:buNone/>
            </a:pPr>
            <a:r>
              <a:rPr lang="uk-UA" u="sng" dirty="0" smtClean="0"/>
              <a:t>За способом використання:</a:t>
            </a:r>
          </a:p>
          <a:p>
            <a:pPr>
              <a:buNone/>
            </a:pPr>
            <a:endParaRPr lang="uk-UA" u="sng" dirty="0" smtClean="0"/>
          </a:p>
          <a:p>
            <a:pPr>
              <a:buNone/>
            </a:pPr>
            <a:endParaRPr lang="uk-UA" u="sng" dirty="0" smtClean="0"/>
          </a:p>
          <a:p>
            <a:pPr>
              <a:buNone/>
            </a:pPr>
            <a:endParaRPr lang="uk-UA" u="sng" dirty="0" smtClean="0"/>
          </a:p>
          <a:p>
            <a:pPr>
              <a:buNone/>
            </a:pPr>
            <a:endParaRPr lang="uk-UA" u="sng" dirty="0" smtClean="0"/>
          </a:p>
          <a:p>
            <a:pPr>
              <a:buNone/>
            </a:pPr>
            <a:r>
              <a:rPr lang="uk-UA" dirty="0" smtClean="0"/>
              <a:t>Одиничні     Повторювані          Парні</a:t>
            </a:r>
          </a:p>
          <a:p>
            <a:pPr>
              <a:buNone/>
            </a:pPr>
            <a:r>
              <a:rPr lang="uk-UA" sz="1600" dirty="0" smtClean="0"/>
              <a:t>Метелик </a:t>
            </a:r>
            <a:r>
              <a:rPr lang="uk-UA" sz="1600" dirty="0" smtClean="0">
                <a:solidFill>
                  <a:srgbClr val="0070C0"/>
                </a:solidFill>
              </a:rPr>
              <a:t>і</a:t>
            </a:r>
            <a:r>
              <a:rPr lang="uk-UA" sz="1600" dirty="0" smtClean="0"/>
              <a:t> квітка                    </a:t>
            </a:r>
            <a:r>
              <a:rPr lang="uk-UA" sz="1600" dirty="0" smtClean="0">
                <a:solidFill>
                  <a:srgbClr val="0070C0"/>
                </a:solidFill>
              </a:rPr>
              <a:t>ні</a:t>
            </a:r>
            <a:r>
              <a:rPr lang="uk-UA" sz="1600" dirty="0" smtClean="0"/>
              <a:t> метелики, </a:t>
            </a:r>
            <a:r>
              <a:rPr lang="uk-UA" sz="1600" dirty="0" smtClean="0">
                <a:solidFill>
                  <a:srgbClr val="0070C0"/>
                </a:solidFill>
              </a:rPr>
              <a:t>ні</a:t>
            </a:r>
            <a:r>
              <a:rPr lang="uk-UA" sz="1600" dirty="0" smtClean="0"/>
              <a:t> квіти                      </a:t>
            </a:r>
            <a:r>
              <a:rPr lang="uk-UA" sz="1600" dirty="0" smtClean="0">
                <a:solidFill>
                  <a:srgbClr val="0070C0"/>
                </a:solidFill>
              </a:rPr>
              <a:t>не тільки </a:t>
            </a:r>
            <a:r>
              <a:rPr lang="uk-UA" sz="1600" dirty="0" smtClean="0"/>
              <a:t>метелики, </a:t>
            </a:r>
            <a:r>
              <a:rPr lang="uk-UA" sz="1600" dirty="0" smtClean="0">
                <a:solidFill>
                  <a:srgbClr val="0070C0"/>
                </a:solidFill>
              </a:rPr>
              <a:t>а й</a:t>
            </a:r>
            <a:r>
              <a:rPr lang="uk-UA" sz="1600" dirty="0" smtClean="0"/>
              <a:t> </a:t>
            </a:r>
          </a:p>
          <a:p>
            <a:pPr>
              <a:buNone/>
            </a:pPr>
            <a:r>
              <a:rPr lang="uk-UA" sz="1600" dirty="0" smtClean="0"/>
              <a:t>                                                                                                                           квіти</a:t>
            </a:r>
            <a:endParaRPr lang="uk-UA" sz="1600" dirty="0"/>
          </a:p>
        </p:txBody>
      </p:sp>
      <p:pic>
        <p:nvPicPr>
          <p:cNvPr id="6146" name="Picture 2" descr="C:\Users\Юрий\Desktop\службовы частини мови\images (2).jpg"/>
          <p:cNvPicPr>
            <a:picLocks noChangeAspect="1" noChangeArrowheads="1"/>
          </p:cNvPicPr>
          <p:nvPr/>
        </p:nvPicPr>
        <p:blipFill>
          <a:blip r:embed="rId2" cstate="print"/>
          <a:srcRect/>
          <a:stretch>
            <a:fillRect/>
          </a:stretch>
        </p:blipFill>
        <p:spPr bwMode="auto">
          <a:xfrm>
            <a:off x="1547664" y="2348880"/>
            <a:ext cx="1278939" cy="1296144"/>
          </a:xfrm>
          <a:prstGeom prst="rect">
            <a:avLst/>
          </a:prstGeom>
          <a:noFill/>
        </p:spPr>
      </p:pic>
      <p:pic>
        <p:nvPicPr>
          <p:cNvPr id="6147" name="Picture 3" descr="C:\Users\Юрий\Desktop\службовы частини мови\Без названия (18).jpg"/>
          <p:cNvPicPr>
            <a:picLocks noChangeAspect="1" noChangeArrowheads="1"/>
          </p:cNvPicPr>
          <p:nvPr/>
        </p:nvPicPr>
        <p:blipFill>
          <a:blip r:embed="rId3" cstate="print"/>
          <a:srcRect/>
          <a:stretch>
            <a:fillRect/>
          </a:stretch>
        </p:blipFill>
        <p:spPr bwMode="auto">
          <a:xfrm>
            <a:off x="6372200" y="2348880"/>
            <a:ext cx="2055966" cy="1368152"/>
          </a:xfrm>
          <a:prstGeom prst="rect">
            <a:avLst/>
          </a:prstGeom>
          <a:noFill/>
        </p:spPr>
      </p:pic>
      <p:pic>
        <p:nvPicPr>
          <p:cNvPr id="6148" name="Picture 4" descr="C:\Users\Юрий\Desktop\службовы частини мови\images (17).jpg"/>
          <p:cNvPicPr>
            <a:picLocks noChangeAspect="1" noChangeArrowheads="1"/>
          </p:cNvPicPr>
          <p:nvPr/>
        </p:nvPicPr>
        <p:blipFill>
          <a:blip r:embed="rId4" cstate="print"/>
          <a:srcRect/>
          <a:stretch>
            <a:fillRect/>
          </a:stretch>
        </p:blipFill>
        <p:spPr bwMode="auto">
          <a:xfrm>
            <a:off x="3995936" y="2060848"/>
            <a:ext cx="1296144" cy="1847695"/>
          </a:xfrm>
          <a:prstGeom prst="rect">
            <a:avLst/>
          </a:prstGeom>
          <a:noFill/>
        </p:spPr>
      </p:pic>
      <p:sp>
        <p:nvSpPr>
          <p:cNvPr id="7" name="Стрелка вправо 6"/>
          <p:cNvSpPr/>
          <p:nvPr/>
        </p:nvSpPr>
        <p:spPr>
          <a:xfrm>
            <a:off x="6948264" y="5445224"/>
            <a:ext cx="1512168" cy="648072"/>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t>Стор. 166</a:t>
            </a:r>
            <a:endParaRPr lang="uk-UA"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Тренувальна вправа</a:t>
            </a:r>
            <a:endParaRPr lang="uk-UA" dirty="0"/>
          </a:p>
        </p:txBody>
      </p:sp>
      <p:sp>
        <p:nvSpPr>
          <p:cNvPr id="3" name="Содержимое 2"/>
          <p:cNvSpPr>
            <a:spLocks noGrp="1"/>
          </p:cNvSpPr>
          <p:nvPr>
            <p:ph idx="1"/>
          </p:nvPr>
        </p:nvSpPr>
        <p:spPr/>
        <p:style>
          <a:lnRef idx="2">
            <a:schemeClr val="accent5"/>
          </a:lnRef>
          <a:fillRef idx="1">
            <a:schemeClr val="lt1"/>
          </a:fillRef>
          <a:effectRef idx="0">
            <a:schemeClr val="accent5"/>
          </a:effectRef>
          <a:fontRef idx="minor">
            <a:schemeClr val="dk1"/>
          </a:fontRef>
        </p:style>
        <p:txBody>
          <a:bodyPr>
            <a:normAutofit/>
          </a:bodyPr>
          <a:lstStyle/>
          <a:p>
            <a:pPr>
              <a:buNone/>
            </a:pPr>
            <a:r>
              <a:rPr lang="uk-UA" sz="2400" i="1" dirty="0"/>
              <a:t>Прочитати. У кожному реченні визначити граматичні основи. Назвати сполучники, пояснити, що вони поєднують (усно).</a:t>
            </a:r>
          </a:p>
          <a:p>
            <a:pPr>
              <a:buNone/>
            </a:pPr>
            <a:r>
              <a:rPr lang="uk-UA" sz="2400" dirty="0"/>
              <a:t>1.Обізвалася пісня, і дівчина радісно метнулася їй назустріч (</a:t>
            </a:r>
            <a:r>
              <a:rPr lang="uk-UA" sz="2400" dirty="0" err="1"/>
              <a:t>М.Стельмах</a:t>
            </a:r>
            <a:r>
              <a:rPr lang="uk-UA" sz="2400" dirty="0"/>
              <a:t>). 2.Ми не </a:t>
            </a:r>
            <a:r>
              <a:rPr lang="uk-UA" sz="2400" dirty="0" err="1"/>
              <a:t>забудемо</a:t>
            </a:r>
            <a:r>
              <a:rPr lang="uk-UA" sz="2400" dirty="0"/>
              <a:t> пісні, що їх навчала мати (</a:t>
            </a:r>
            <a:r>
              <a:rPr lang="uk-UA" sz="2400" dirty="0" err="1"/>
              <a:t>М.Луків</a:t>
            </a:r>
            <a:r>
              <a:rPr lang="uk-UA" sz="2400" dirty="0"/>
              <a:t>). 3.Доки є пісня, ніхто не захмарить небо моєї душі (</a:t>
            </a:r>
            <a:r>
              <a:rPr lang="uk-UA" sz="2400" dirty="0" err="1"/>
              <a:t>Т.Севернюк</a:t>
            </a:r>
            <a:r>
              <a:rPr lang="uk-UA" sz="2400" dirty="0"/>
              <a:t>). 4.Нехай людям лихо сниться, а ми заспіваймо (Народна творчість).</a:t>
            </a:r>
          </a:p>
          <a:p>
            <a:pPr>
              <a:buNone/>
            </a:pPr>
            <a:endParaRPr lang="uk-UA" sz="2400" dirty="0"/>
          </a:p>
        </p:txBody>
      </p:sp>
      <p:pic>
        <p:nvPicPr>
          <p:cNvPr id="7170" name="Picture 2" descr="C:\Users\Юрий\Desktop\службовы частини мови\images (20).jpg"/>
          <p:cNvPicPr>
            <a:picLocks noChangeAspect="1" noChangeArrowheads="1"/>
          </p:cNvPicPr>
          <p:nvPr/>
        </p:nvPicPr>
        <p:blipFill>
          <a:blip r:embed="rId2" cstate="print"/>
          <a:srcRect/>
          <a:stretch>
            <a:fillRect/>
          </a:stretch>
        </p:blipFill>
        <p:spPr bwMode="auto">
          <a:xfrm>
            <a:off x="6804248" y="4217011"/>
            <a:ext cx="1872208" cy="2010251"/>
          </a:xfrm>
          <a:prstGeom prst="rect">
            <a:avLst/>
          </a:prstGeom>
          <a:noFill/>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uk-UA" dirty="0" smtClean="0"/>
              <a:t>Тренувальна вправа</a:t>
            </a:r>
            <a:endParaRPr lang="uk-UA" dirty="0"/>
          </a:p>
        </p:txBody>
      </p:sp>
      <p:sp>
        <p:nvSpPr>
          <p:cNvPr id="3" name="Содержимое 2"/>
          <p:cNvSpPr>
            <a:spLocks noGrp="1"/>
          </p:cNvSpPr>
          <p:nvPr>
            <p:ph idx="1"/>
          </p:nvPr>
        </p:nvSpPr>
        <p:spPr/>
        <p:style>
          <a:lnRef idx="2">
            <a:schemeClr val="accent5"/>
          </a:lnRef>
          <a:fillRef idx="1">
            <a:schemeClr val="lt1"/>
          </a:fillRef>
          <a:effectRef idx="0">
            <a:schemeClr val="accent5"/>
          </a:effectRef>
          <a:fontRef idx="minor">
            <a:schemeClr val="dk1"/>
          </a:fontRef>
        </p:style>
        <p:txBody>
          <a:bodyPr>
            <a:normAutofit fontScale="77500" lnSpcReduction="20000"/>
          </a:bodyPr>
          <a:lstStyle/>
          <a:p>
            <a:pPr marL="82296" indent="0" algn="just" fontAlgn="base">
              <a:lnSpc>
                <a:spcPct val="115000"/>
              </a:lnSpc>
              <a:spcAft>
                <a:spcPts val="0"/>
              </a:spcAft>
              <a:buNone/>
            </a:pPr>
            <a:r>
              <a:rPr lang="uk-UA" sz="2400" b="1" i="1" dirty="0">
                <a:latin typeface="Times New Roman" panose="02020603050405020304" pitchFamily="18" charset="0"/>
                <a:ea typeface="Times New Roman" panose="02020603050405020304" pitchFamily="18" charset="0"/>
                <a:cs typeface="Arial" panose="020B0604020202020204" pitchFamily="34" charset="0"/>
              </a:rPr>
              <a:t>2.Творче реконструювання</a:t>
            </a:r>
            <a:endParaRPr lang="ru-RU" sz="1800" dirty="0">
              <a:latin typeface="Calibri" panose="020F0502020204030204" pitchFamily="34" charset="0"/>
              <a:ea typeface="Calibri" panose="020F0502020204030204" pitchFamily="34" charset="0"/>
              <a:cs typeface="Arial" panose="020B0604020202020204" pitchFamily="34" charset="0"/>
            </a:endParaRPr>
          </a:p>
          <a:p>
            <a:pPr marL="82296" indent="0" algn="just" fontAlgn="base">
              <a:lnSpc>
                <a:spcPct val="115000"/>
              </a:lnSpc>
              <a:spcBef>
                <a:spcPts val="300"/>
              </a:spcBef>
              <a:spcAft>
                <a:spcPts val="0"/>
              </a:spcAft>
              <a:buNone/>
            </a:pPr>
            <a:r>
              <a:rPr lang="uk-UA" sz="2400" b="1" i="1" dirty="0">
                <a:solidFill>
                  <a:srgbClr val="002060"/>
                </a:solidFill>
                <a:latin typeface="Times New Roman" panose="02020603050405020304" pitchFamily="18" charset="0"/>
                <a:ea typeface="Times New Roman" panose="02020603050405020304" pitchFamily="18" charset="0"/>
                <a:cs typeface="Arial" panose="020B0604020202020204" pitchFamily="34" charset="0"/>
              </a:rPr>
              <a:t>Подані пари речень поєднати в одне за допомогою сполучників, поданих у довідці. Записати, визначити вид речення за будовою.</a:t>
            </a:r>
            <a:endParaRPr lang="ru-RU" sz="1800" dirty="0">
              <a:latin typeface="Calibri" panose="020F0502020204030204" pitchFamily="34" charset="0"/>
              <a:ea typeface="Calibri" panose="020F0502020204030204" pitchFamily="34" charset="0"/>
              <a:cs typeface="Arial" panose="020B0604020202020204" pitchFamily="34" charset="0"/>
            </a:endParaRPr>
          </a:p>
          <a:p>
            <a:pPr marL="82296" indent="0" algn="just" fontAlgn="base">
              <a:lnSpc>
                <a:spcPct val="115000"/>
              </a:lnSpc>
              <a:spcAft>
                <a:spcPts val="0"/>
              </a:spcAft>
              <a:buNone/>
            </a:pPr>
            <a:r>
              <a:rPr lang="uk-UA" sz="2400" dirty="0">
                <a:latin typeface="Times New Roman" panose="02020603050405020304" pitchFamily="18" charset="0"/>
                <a:ea typeface="Times New Roman" panose="02020603050405020304" pitchFamily="18" charset="0"/>
                <a:cs typeface="Arial" panose="020B0604020202020204" pitchFamily="34" charset="0"/>
              </a:rPr>
              <a:t>1.Маріїнський палац розташований у мальовничому куточку Києва. Його оточує чудовий парк. 2.Авторство Царського палацу приписують Растреллі. Проект споруди розробив архітектор Іван Мічурін. 3.Архітектура палацу вражає багатством орнаментів. Ще більшої виразності надає йому колірна композиція. 4.У ХVІІІ ст. палац складався з двоповерхового корпусу. Був прикрашений чудовим ліпленням. 5.Другий поверх, виконаний із дерева, призначався для житлових кімнат. Перший кам’яний поверх належав челяді. 6.У 80-х роках ХХ було проведено великі реставраційні роботи. У палаці проводяться урядові прийоми (За </a:t>
            </a:r>
            <a:r>
              <a:rPr lang="uk-UA" sz="2400" dirty="0" err="1" smtClean="0">
                <a:latin typeface="Times New Roman" panose="02020603050405020304" pitchFamily="18" charset="0"/>
                <a:ea typeface="Times New Roman" panose="02020603050405020304" pitchFamily="18" charset="0"/>
                <a:cs typeface="Arial" panose="020B0604020202020204" pitchFamily="34" charset="0"/>
              </a:rPr>
              <a:t>О.Ламоновою</a:t>
            </a:r>
            <a:r>
              <a:rPr lang="uk-UA" sz="2400" dirty="0" smtClean="0">
                <a:latin typeface="Times New Roman" panose="02020603050405020304" pitchFamily="18" charset="0"/>
                <a:ea typeface="Times New Roman" panose="02020603050405020304" pitchFamily="18" charset="0"/>
                <a:cs typeface="Arial" panose="020B0604020202020204" pitchFamily="34" charset="0"/>
              </a:rPr>
              <a:t>)</a:t>
            </a:r>
            <a:endParaRPr lang="ru-RU" sz="1800" dirty="0" smtClean="0">
              <a:latin typeface="Calibri" panose="020F0502020204030204" pitchFamily="34" charset="0"/>
              <a:ea typeface="Times New Roman" panose="02020603050405020304" pitchFamily="18" charset="0"/>
              <a:cs typeface="Arial" panose="020B0604020202020204" pitchFamily="34" charset="0"/>
            </a:endParaRPr>
          </a:p>
          <a:p>
            <a:pPr marL="82296" indent="0" algn="just" fontAlgn="base">
              <a:lnSpc>
                <a:spcPct val="115000"/>
              </a:lnSpc>
              <a:spcAft>
                <a:spcPts val="0"/>
              </a:spcAft>
              <a:buNone/>
            </a:pPr>
            <a:endParaRPr lang="ru-RU" sz="1800" dirty="0">
              <a:latin typeface="Calibri" panose="020F0502020204030204" pitchFamily="34" charset="0"/>
              <a:ea typeface="Times New Roman" panose="02020603050405020304" pitchFamily="18" charset="0"/>
              <a:cs typeface="Arial" panose="020B0604020202020204" pitchFamily="34" charset="0"/>
            </a:endParaRPr>
          </a:p>
          <a:p>
            <a:pPr marL="82296" indent="0" algn="just" fontAlgn="base">
              <a:lnSpc>
                <a:spcPct val="115000"/>
              </a:lnSpc>
              <a:spcAft>
                <a:spcPts val="0"/>
              </a:spcAft>
              <a:buNone/>
            </a:pPr>
            <a:r>
              <a:rPr lang="uk-UA" sz="2400" dirty="0" smtClean="0">
                <a:latin typeface="Times New Roman" panose="02020603050405020304" pitchFamily="18" charset="0"/>
                <a:ea typeface="Times New Roman" panose="02020603050405020304" pitchFamily="18" charset="0"/>
                <a:cs typeface="Arial" panose="020B0604020202020204" pitchFamily="34" charset="0"/>
              </a:rPr>
              <a:t>Довідка</a:t>
            </a:r>
            <a:r>
              <a:rPr lang="uk-UA" sz="2400" dirty="0">
                <a:latin typeface="Times New Roman" panose="02020603050405020304" pitchFamily="18" charset="0"/>
                <a:ea typeface="Times New Roman" panose="02020603050405020304" pitchFamily="18" charset="0"/>
                <a:cs typeface="Arial" panose="020B0604020202020204" pitchFamily="34" charset="0"/>
              </a:rPr>
              <a:t>: проте, бо, а, оскільки, і, хоча.</a:t>
            </a:r>
            <a:endParaRPr lang="ru-RU" sz="1800" dirty="0">
              <a:latin typeface="Calibri" panose="020F0502020204030204" pitchFamily="34" charset="0"/>
              <a:ea typeface="Calibri" panose="020F0502020204030204" pitchFamily="34" charset="0"/>
              <a:cs typeface="Arial" panose="020B0604020202020204" pitchFamily="34" charset="0"/>
            </a:endParaRPr>
          </a:p>
          <a:p>
            <a:pPr>
              <a:buNone/>
            </a:pPr>
            <a:endParaRPr lang="uk-UA" sz="2400" dirty="0"/>
          </a:p>
        </p:txBody>
      </p:sp>
    </p:spTree>
    <p:extLst>
      <p:ext uri="{BB962C8B-B14F-4D97-AF65-F5344CB8AC3E}">
        <p14:creationId xmlns:p14="http://schemas.microsoft.com/office/powerpoint/2010/main" val="2906070386"/>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922114"/>
          </a:xfrm>
        </p:spPr>
        <p:style>
          <a:lnRef idx="1">
            <a:schemeClr val="accent3"/>
          </a:lnRef>
          <a:fillRef idx="2">
            <a:schemeClr val="accent3"/>
          </a:fillRef>
          <a:effectRef idx="1">
            <a:schemeClr val="accent3"/>
          </a:effectRef>
          <a:fontRef idx="minor">
            <a:schemeClr val="dk1"/>
          </a:fontRef>
        </p:style>
        <p:txBody>
          <a:bodyPr/>
          <a:lstStyle/>
          <a:p>
            <a:r>
              <a:rPr lang="uk-UA" dirty="0" smtClean="0"/>
              <a:t>Закінчи речення</a:t>
            </a:r>
            <a:endParaRPr lang="uk-UA" dirty="0"/>
          </a:p>
        </p:txBody>
      </p:sp>
      <p:sp>
        <p:nvSpPr>
          <p:cNvPr id="3" name="Содержимое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pPr>
              <a:buNone/>
            </a:pPr>
            <a:endParaRPr lang="uk-UA" dirty="0"/>
          </a:p>
        </p:txBody>
      </p:sp>
      <p:pic>
        <p:nvPicPr>
          <p:cNvPr id="8194" name="Picture 2" descr="C:\Users\Юрий\Desktop\службовы частини мови\images (20).jpg"/>
          <p:cNvPicPr>
            <a:picLocks noChangeAspect="1" noChangeArrowheads="1"/>
          </p:cNvPicPr>
          <p:nvPr/>
        </p:nvPicPr>
        <p:blipFill>
          <a:blip r:embed="rId2" cstate="print"/>
          <a:srcRect/>
          <a:stretch>
            <a:fillRect/>
          </a:stretch>
        </p:blipFill>
        <p:spPr bwMode="auto">
          <a:xfrm>
            <a:off x="3923928" y="2348880"/>
            <a:ext cx="2066925" cy="2219325"/>
          </a:xfrm>
          <a:prstGeom prst="rect">
            <a:avLst/>
          </a:prstGeom>
          <a:noFill/>
        </p:spPr>
      </p:pic>
      <p:sp>
        <p:nvSpPr>
          <p:cNvPr id="5" name="6-конечная звезда 4"/>
          <p:cNvSpPr/>
          <p:nvPr/>
        </p:nvSpPr>
        <p:spPr>
          <a:xfrm>
            <a:off x="1763688" y="1556792"/>
            <a:ext cx="1944216" cy="1656184"/>
          </a:xfrm>
          <a:prstGeom prst="star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t>Сполучник – це…</a:t>
            </a:r>
            <a:endParaRPr lang="uk-UA" dirty="0"/>
          </a:p>
        </p:txBody>
      </p:sp>
      <p:sp>
        <p:nvSpPr>
          <p:cNvPr id="6" name="7-конечная звезда 5"/>
          <p:cNvSpPr/>
          <p:nvPr/>
        </p:nvSpPr>
        <p:spPr>
          <a:xfrm>
            <a:off x="6228184" y="1628800"/>
            <a:ext cx="2304256" cy="1490464"/>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solidFill>
                  <a:schemeClr val="tx1"/>
                </a:solidFill>
              </a:rPr>
              <a:t>За походжен-ням…</a:t>
            </a:r>
            <a:endParaRPr lang="uk-UA" dirty="0">
              <a:solidFill>
                <a:schemeClr val="tx1"/>
              </a:solidFill>
            </a:endParaRPr>
          </a:p>
        </p:txBody>
      </p:sp>
      <p:sp>
        <p:nvSpPr>
          <p:cNvPr id="7" name="4-конечная звезда 6"/>
          <p:cNvSpPr/>
          <p:nvPr/>
        </p:nvSpPr>
        <p:spPr>
          <a:xfrm>
            <a:off x="1835696" y="3933056"/>
            <a:ext cx="2448272" cy="1922512"/>
          </a:xfrm>
          <a:prstGeom prst="star4">
            <a:avLst>
              <a:gd name="adj" fmla="val 31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t>За будовою…</a:t>
            </a:r>
            <a:endParaRPr lang="uk-UA" dirty="0"/>
          </a:p>
        </p:txBody>
      </p:sp>
      <p:sp>
        <p:nvSpPr>
          <p:cNvPr id="8" name="Пятно 2 7"/>
          <p:cNvSpPr/>
          <p:nvPr/>
        </p:nvSpPr>
        <p:spPr>
          <a:xfrm rot="1752171">
            <a:off x="5965087" y="3664282"/>
            <a:ext cx="2710012" cy="2843707"/>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t>За способом</a:t>
            </a:r>
          </a:p>
          <a:p>
            <a:pPr algn="ctr"/>
            <a:r>
              <a:rPr lang="uk-UA" dirty="0" smtClean="0"/>
              <a:t>використання</a:t>
            </a:r>
            <a:endParaRPr lang="uk-UA"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124</TotalTime>
  <Words>416</Words>
  <Application>Microsoft Office PowerPoint</Application>
  <PresentationFormat>Экран (4:3)</PresentationFormat>
  <Paragraphs>59</Paragraphs>
  <Slides>10</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10</vt:i4>
      </vt:variant>
    </vt:vector>
  </HeadingPairs>
  <TitlesOfParts>
    <vt:vector size="19" baseType="lpstr">
      <vt:lpstr>Arial</vt:lpstr>
      <vt:lpstr>Arial Black</vt:lpstr>
      <vt:lpstr>Calibri</vt:lpstr>
      <vt:lpstr>Corbel</vt:lpstr>
      <vt:lpstr>Gill Sans MT</vt:lpstr>
      <vt:lpstr>Times New Roman</vt:lpstr>
      <vt:lpstr>Verdana</vt:lpstr>
      <vt:lpstr>Wingdings 2</vt:lpstr>
      <vt:lpstr>Солнцестояние</vt:lpstr>
      <vt:lpstr>Сполучник як службова частина мови</vt:lpstr>
      <vt:lpstr>Проблемне питання</vt:lpstr>
      <vt:lpstr>Теоретична сторінка</vt:lpstr>
      <vt:lpstr>Види сполучників</vt:lpstr>
      <vt:lpstr>Види сполучників</vt:lpstr>
      <vt:lpstr>Види сполучників</vt:lpstr>
      <vt:lpstr>Тренувальна вправа</vt:lpstr>
      <vt:lpstr>Тренувальна вправа</vt:lpstr>
      <vt:lpstr>Закінчи речення</vt:lpstr>
      <vt:lpstr>Домашнє завдання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Сполучник як службова частина мови</dc:title>
  <dc:creator>Юрий</dc:creator>
  <cp:lastModifiedBy>Юлия Анатолиевна</cp:lastModifiedBy>
  <cp:revision>13</cp:revision>
  <dcterms:created xsi:type="dcterms:W3CDTF">2020-04-21T14:00:51Z</dcterms:created>
  <dcterms:modified xsi:type="dcterms:W3CDTF">2022-04-27T17:18:58Z</dcterms:modified>
</cp:coreProperties>
</file>