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8" r:id="rId2"/>
    <p:sldId id="1696" r:id="rId3"/>
    <p:sldId id="1662" r:id="rId4"/>
    <p:sldId id="1716" r:id="rId5"/>
    <p:sldId id="1717" r:id="rId6"/>
    <p:sldId id="1718" r:id="rId7"/>
    <p:sldId id="1719" r:id="rId8"/>
    <p:sldId id="1720" r:id="rId9"/>
    <p:sldId id="1697" r:id="rId10"/>
    <p:sldId id="1551" r:id="rId11"/>
    <p:sldId id="1774" r:id="rId12"/>
    <p:sldId id="1775" r:id="rId13"/>
    <p:sldId id="1776" r:id="rId14"/>
    <p:sldId id="1777" r:id="rId15"/>
    <p:sldId id="1778" r:id="rId16"/>
    <p:sldId id="1779" r:id="rId17"/>
    <p:sldId id="1783" r:id="rId18"/>
    <p:sldId id="1784" r:id="rId19"/>
    <p:sldId id="1785" r:id="rId20"/>
    <p:sldId id="1786" r:id="rId21"/>
    <p:sldId id="1787" r:id="rId22"/>
    <p:sldId id="1769" r:id="rId23"/>
    <p:sldId id="1649" r:id="rId24"/>
    <p:sldId id="1792" r:id="rId25"/>
    <p:sldId id="1794" r:id="rId26"/>
    <p:sldId id="965" r:id="rId27"/>
    <p:sldId id="1443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6"/>
            <p14:sldId id="1662"/>
            <p14:sldId id="1716"/>
            <p14:sldId id="1717"/>
            <p14:sldId id="1718"/>
            <p14:sldId id="1719"/>
            <p14:sldId id="1720"/>
            <p14:sldId id="1697"/>
            <p14:sldId id="1551"/>
            <p14:sldId id="1774"/>
            <p14:sldId id="1775"/>
            <p14:sldId id="1776"/>
            <p14:sldId id="1777"/>
            <p14:sldId id="1778"/>
            <p14:sldId id="1779"/>
            <p14:sldId id="1783"/>
            <p14:sldId id="1784"/>
            <p14:sldId id="1785"/>
            <p14:sldId id="1786"/>
            <p14:sldId id="1787"/>
            <p14:sldId id="1769"/>
            <p14:sldId id="1649"/>
            <p14:sldId id="1792"/>
            <p14:sldId id="1794"/>
          </p14:sldIdLst>
        </p14:section>
        <p14:section name="Раздел без заголовка" id="{AC9334F8-F988-4E78-9E68-3A8F16322EC6}">
          <p14:sldIdLst>
            <p14:sldId id="965"/>
            <p14:sldId id="14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131"/>
    <a:srgbClr val="2F3242"/>
    <a:srgbClr val="FF66FF"/>
    <a:srgbClr val="0D0D0D"/>
    <a:srgbClr val="00B050"/>
    <a:srgbClr val="BA1CBA"/>
    <a:srgbClr val="FFFF00"/>
    <a:srgbClr val="9E0000"/>
    <a:srgbClr val="1694E9"/>
    <a:srgbClr val="C610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99" autoAdjust="0"/>
    <p:restoredTop sz="94322" autoAdjust="0"/>
  </p:normalViewPr>
  <p:slideViewPr>
    <p:cSldViewPr snapToGrid="0">
      <p:cViewPr varScale="1">
        <p:scale>
          <a:sx n="112" d="100"/>
          <a:sy n="112" d="100"/>
        </p:scale>
        <p:origin x="27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16.11.2021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16.11.2021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16.11.2021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16.11.2021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16.11.2021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16.11.2021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16.11.2021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16.11.2021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16.11.2021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16.11.2021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16.11.2021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16.11.2021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6.jpeg"/><Relationship Id="rId7" Type="http://schemas.openxmlformats.org/officeDocument/2006/relationships/image" Target="../media/image12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microsoft.com/office/2007/relationships/hdphoto" Target="../media/hdphoto2.wdp"/><Relationship Id="rId4" Type="http://schemas.openxmlformats.org/officeDocument/2006/relationships/image" Target="../media/image9.png"/><Relationship Id="rId9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microsoft.com/office/2007/relationships/hdphoto" Target="../media/hdphoto2.wdp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microsoft.com/office/2007/relationships/hdphoto" Target="../media/hdphoto1.wdp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5" t="6285" r="25006" b="12381"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№ </a:t>
            </a:r>
            <a:r>
              <a:rPr lang="en-US" sz="4800" b="1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50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9183" y="1660783"/>
            <a:ext cx="65543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Утворення трицифрових чисел за їхнім десятковим складом. Задачі на спільну роботу</a:t>
            </a:r>
            <a:endParaRPr lang="ru-RU" sz="54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39377" y="399868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uk-UA" sz="2800" b="1" dirty="0" smtClean="0">
                <a:solidFill>
                  <a:schemeClr val="bg1"/>
                </a:solidFill>
              </a:rPr>
              <a:t>3. Тисяча. Нумерація трицифрових чисел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7</a:t>
            </a:r>
            <a:r>
              <a:rPr lang="en-US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</a:t>
            </a:r>
            <a:r>
              <a:rPr lang="en-US" sz="4000" b="1" dirty="0" smtClean="0">
                <a:solidFill>
                  <a:schemeClr val="bg1"/>
                </a:solidFill>
              </a:rPr>
              <a:t>58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40731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Подай у менших одиницях вимірювання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95088" y="2198528"/>
            <a:ext cx="2330463" cy="2962454"/>
          </a:xfrm>
          <a:prstGeom prst="rect">
            <a:avLst/>
          </a:prstGeom>
        </p:spPr>
      </p:pic>
      <p:sp>
        <p:nvSpPr>
          <p:cNvPr id="49" name="Прямоугольник 48"/>
          <p:cNvSpPr/>
          <p:nvPr/>
        </p:nvSpPr>
        <p:spPr>
          <a:xfrm>
            <a:off x="1518563" y="1949071"/>
            <a:ext cx="7960016" cy="11240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1838967" y="1858951"/>
            <a:ext cx="733674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</a:t>
            </a:r>
            <a:r>
              <a:rPr lang="uk-UA" sz="8000" b="1" dirty="0" err="1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дм</a:t>
            </a:r>
            <a:r>
              <a:rPr lang="uk-UA" sz="80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        см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5734571" y="1858951"/>
            <a:ext cx="122341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1531703" y="3251972"/>
            <a:ext cx="7960016" cy="11240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1852107" y="3161852"/>
            <a:ext cx="733674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 м =         см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Прямоугольник 66"/>
          <p:cNvSpPr/>
          <p:nvPr/>
        </p:nvSpPr>
        <p:spPr>
          <a:xfrm>
            <a:off x="5215198" y="3182390"/>
            <a:ext cx="174278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900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1518563" y="4568845"/>
            <a:ext cx="7960016" cy="11240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 86"/>
          <p:cNvSpPr/>
          <p:nvPr/>
        </p:nvSpPr>
        <p:spPr>
          <a:xfrm>
            <a:off x="1838967" y="4478725"/>
            <a:ext cx="733674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uk-UA" sz="80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м =         см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8" name="Прямоугольник 87"/>
          <p:cNvSpPr/>
          <p:nvPr/>
        </p:nvSpPr>
        <p:spPr>
          <a:xfrm>
            <a:off x="5202058" y="4499263"/>
            <a:ext cx="174278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uk-UA" sz="80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554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4" grpId="0"/>
      <p:bldP spid="56" grpId="0"/>
      <p:bldP spid="65" grpId="0" animBg="1"/>
      <p:bldP spid="66" grpId="0"/>
      <p:bldP spid="67" grpId="0"/>
      <p:bldP spid="68" grpId="0" animBg="1"/>
      <p:bldP spid="87" grpId="0"/>
      <p:bldP spid="8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7</a:t>
            </a:r>
            <a:r>
              <a:rPr lang="en-US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</a:t>
            </a:r>
            <a:r>
              <a:rPr lang="en-US" sz="4000" b="1" dirty="0" smtClean="0">
                <a:solidFill>
                  <a:schemeClr val="bg1"/>
                </a:solidFill>
              </a:rPr>
              <a:t>58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40731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Подай у менших одиницях вимірювання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95088" y="2198528"/>
            <a:ext cx="2330463" cy="2962454"/>
          </a:xfrm>
          <a:prstGeom prst="rect">
            <a:avLst/>
          </a:prstGeom>
        </p:spPr>
      </p:pic>
      <p:sp>
        <p:nvSpPr>
          <p:cNvPr id="49" name="Прямоугольник 48"/>
          <p:cNvSpPr/>
          <p:nvPr/>
        </p:nvSpPr>
        <p:spPr>
          <a:xfrm>
            <a:off x="1518563" y="1949071"/>
            <a:ext cx="7960016" cy="11240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1838967" y="1858951"/>
            <a:ext cx="733674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 ц =         кг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5281822" y="1858951"/>
            <a:ext cx="174278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600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1531703" y="3251972"/>
            <a:ext cx="7960016" cy="11240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1852107" y="3161852"/>
            <a:ext cx="733674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80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ц</a:t>
            </a:r>
            <a:r>
              <a:rPr lang="uk-UA" sz="80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        кг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Прямоугольник 66"/>
          <p:cNvSpPr/>
          <p:nvPr/>
        </p:nvSpPr>
        <p:spPr>
          <a:xfrm>
            <a:off x="5215198" y="3182390"/>
            <a:ext cx="174278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80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1518563" y="4568845"/>
            <a:ext cx="7960016" cy="11240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 86"/>
          <p:cNvSpPr/>
          <p:nvPr/>
        </p:nvSpPr>
        <p:spPr>
          <a:xfrm>
            <a:off x="1345874" y="4478725"/>
            <a:ext cx="813270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доби =         год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8" name="Прямоугольник 87"/>
          <p:cNvSpPr/>
          <p:nvPr/>
        </p:nvSpPr>
        <p:spPr>
          <a:xfrm>
            <a:off x="5759296" y="4499262"/>
            <a:ext cx="122341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72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159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4" grpId="0"/>
      <p:bldP spid="56" grpId="0"/>
      <p:bldP spid="65" grpId="0" animBg="1"/>
      <p:bldP spid="66" grpId="0"/>
      <p:bldP spid="67" grpId="0"/>
      <p:bldP spid="68" grpId="0" animBg="1"/>
      <p:bldP spid="87" grpId="0"/>
      <p:bldP spid="8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7</a:t>
            </a:r>
            <a:r>
              <a:rPr lang="en-US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</a:t>
            </a:r>
            <a:r>
              <a:rPr lang="en-US" sz="4000" b="1" dirty="0" smtClean="0">
                <a:solidFill>
                  <a:schemeClr val="bg1"/>
                </a:solidFill>
              </a:rPr>
              <a:t>5</a:t>
            </a:r>
            <a:r>
              <a:rPr lang="uk-UA" sz="4000" b="1" dirty="0" smtClean="0">
                <a:solidFill>
                  <a:schemeClr val="bg1"/>
                </a:solidFill>
              </a:rPr>
              <a:t>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40731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Чи правильно в нумераційній таблиці записано числа 236, 408, 530, 900?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666937"/>
              </p:ext>
            </p:extLst>
          </p:nvPr>
        </p:nvGraphicFramePr>
        <p:xfrm>
          <a:off x="1609501" y="1474046"/>
          <a:ext cx="10094820" cy="4996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4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4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4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21343">
                <a:tc>
                  <a:txBody>
                    <a:bodyPr/>
                    <a:lstStyle/>
                    <a:p>
                      <a:pPr lvl="1" algn="ctr"/>
                      <a:r>
                        <a:rPr lang="uk-UA" sz="4000" b="1" dirty="0" smtClean="0"/>
                        <a:t>Сотні</a:t>
                      </a:r>
                    </a:p>
                    <a:p>
                      <a:pPr lvl="1" algn="ctr"/>
                      <a:r>
                        <a:rPr lang="uk-UA" sz="4000" b="1" dirty="0" smtClean="0"/>
                        <a:t>(ІІІ</a:t>
                      </a:r>
                      <a:r>
                        <a:rPr lang="uk-UA" sz="4000" b="1" baseline="0" dirty="0" smtClean="0"/>
                        <a:t> розряд)</a:t>
                      </a:r>
                      <a:endParaRPr lang="ru-RU" sz="4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uk-UA" sz="4000" b="1" dirty="0" smtClean="0"/>
                        <a:t>Десятки</a:t>
                      </a:r>
                    </a:p>
                    <a:p>
                      <a:pPr lvl="1" algn="ctr"/>
                      <a:r>
                        <a:rPr lang="uk-UA" sz="4000" b="1" dirty="0" smtClean="0"/>
                        <a:t>(ІІ розряд)</a:t>
                      </a:r>
                      <a:endParaRPr lang="ru-RU" sz="4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uk-UA" sz="4000" b="1" dirty="0" smtClean="0"/>
                        <a:t>Одиниці</a:t>
                      </a:r>
                    </a:p>
                    <a:p>
                      <a:pPr lvl="1" algn="ctr"/>
                      <a:r>
                        <a:rPr lang="uk-UA" sz="4000" b="1" dirty="0" smtClean="0"/>
                        <a:t>(І розряд)</a:t>
                      </a:r>
                      <a:endParaRPr lang="ru-RU" sz="4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1343">
                <a:tc>
                  <a:txBody>
                    <a:bodyPr/>
                    <a:lstStyle/>
                    <a:p>
                      <a:pPr lvl="1" algn="ctr"/>
                      <a:r>
                        <a:rPr lang="uk-UA" sz="4000" b="1" dirty="0" smtClean="0"/>
                        <a:t>2</a:t>
                      </a:r>
                      <a:endParaRPr lang="ru-RU" sz="4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uk-UA" sz="4000" b="1" dirty="0" smtClean="0"/>
                        <a:t>3</a:t>
                      </a:r>
                      <a:endParaRPr lang="ru-RU" sz="4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uk-UA" sz="4000" b="1" dirty="0" smtClean="0"/>
                        <a:t>6</a:t>
                      </a:r>
                      <a:endParaRPr lang="ru-RU" sz="4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1343">
                <a:tc>
                  <a:txBody>
                    <a:bodyPr/>
                    <a:lstStyle/>
                    <a:p>
                      <a:pPr lvl="1" algn="ctr"/>
                      <a:r>
                        <a:rPr lang="uk-UA" sz="4000" b="1" dirty="0" smtClean="0"/>
                        <a:t>4</a:t>
                      </a:r>
                      <a:endParaRPr lang="ru-RU" sz="4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uk-UA" sz="4000" b="1" dirty="0" smtClean="0"/>
                        <a:t>8</a:t>
                      </a:r>
                      <a:endParaRPr lang="ru-RU" sz="4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uk-UA" sz="4000" b="1" dirty="0" smtClean="0"/>
                        <a:t>0</a:t>
                      </a:r>
                      <a:endParaRPr lang="ru-RU" sz="4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1343">
                <a:tc>
                  <a:txBody>
                    <a:bodyPr/>
                    <a:lstStyle/>
                    <a:p>
                      <a:pPr lvl="1" algn="ctr"/>
                      <a:r>
                        <a:rPr lang="uk-UA" sz="4000" b="1" dirty="0" smtClean="0"/>
                        <a:t>5</a:t>
                      </a:r>
                      <a:endParaRPr lang="ru-RU" sz="4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uk-UA" sz="4000" b="1" dirty="0" smtClean="0"/>
                        <a:t>0</a:t>
                      </a:r>
                      <a:endParaRPr lang="ru-RU" sz="4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uk-UA" sz="4000" b="1" dirty="0" smtClean="0"/>
                        <a:t>3</a:t>
                      </a:r>
                      <a:endParaRPr lang="ru-RU" sz="4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1343">
                <a:tc>
                  <a:txBody>
                    <a:bodyPr/>
                    <a:lstStyle/>
                    <a:p>
                      <a:pPr lvl="1" algn="ctr"/>
                      <a:r>
                        <a:rPr lang="uk-UA" sz="4000" b="1" dirty="0" smtClean="0"/>
                        <a:t>9</a:t>
                      </a:r>
                      <a:endParaRPr lang="ru-RU" sz="4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uk-UA" sz="4000" b="1" dirty="0" smtClean="0"/>
                        <a:t>0</a:t>
                      </a:r>
                      <a:endParaRPr lang="ru-RU" sz="4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uk-UA" sz="4000" b="1" dirty="0" smtClean="0"/>
                        <a:t>0</a:t>
                      </a:r>
                      <a:endParaRPr lang="ru-RU" sz="4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47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7</a:t>
            </a:r>
            <a:r>
              <a:rPr lang="en-US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</a:t>
            </a:r>
            <a:r>
              <a:rPr lang="en-US" sz="4000" b="1" dirty="0" smtClean="0">
                <a:solidFill>
                  <a:schemeClr val="bg1"/>
                </a:solidFill>
              </a:rPr>
              <a:t>5</a:t>
            </a:r>
            <a:r>
              <a:rPr lang="uk-UA" sz="4000" b="1" dirty="0" smtClean="0">
                <a:solidFill>
                  <a:schemeClr val="bg1"/>
                </a:solidFill>
              </a:rPr>
              <a:t>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40731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Чи правильно в нумераційній таблиці записано числа 236, 408, 530, 900?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597180"/>
              </p:ext>
            </p:extLst>
          </p:nvPr>
        </p:nvGraphicFramePr>
        <p:xfrm>
          <a:off x="1609501" y="1474046"/>
          <a:ext cx="10094820" cy="4996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4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4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4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21343">
                <a:tc>
                  <a:txBody>
                    <a:bodyPr/>
                    <a:lstStyle/>
                    <a:p>
                      <a:pPr lvl="1" algn="ctr"/>
                      <a:r>
                        <a:rPr lang="uk-UA" sz="4000" b="1" dirty="0" smtClean="0"/>
                        <a:t>Сотні</a:t>
                      </a:r>
                    </a:p>
                    <a:p>
                      <a:pPr lvl="1" algn="ctr"/>
                      <a:r>
                        <a:rPr lang="uk-UA" sz="4000" b="1" dirty="0" smtClean="0"/>
                        <a:t>(ІІІ</a:t>
                      </a:r>
                      <a:r>
                        <a:rPr lang="uk-UA" sz="4000" b="1" baseline="0" dirty="0" smtClean="0"/>
                        <a:t> розряд)</a:t>
                      </a:r>
                      <a:endParaRPr lang="ru-RU" sz="4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uk-UA" sz="4000" b="1" dirty="0" smtClean="0"/>
                        <a:t>Десятки</a:t>
                      </a:r>
                    </a:p>
                    <a:p>
                      <a:pPr lvl="1" algn="ctr"/>
                      <a:r>
                        <a:rPr lang="uk-UA" sz="4000" b="1" dirty="0" smtClean="0"/>
                        <a:t>(ІІ розряд)</a:t>
                      </a:r>
                      <a:endParaRPr lang="ru-RU" sz="4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uk-UA" sz="4000" b="1" dirty="0" smtClean="0"/>
                        <a:t>Одиниці</a:t>
                      </a:r>
                    </a:p>
                    <a:p>
                      <a:pPr lvl="1" algn="ctr"/>
                      <a:r>
                        <a:rPr lang="uk-UA" sz="4000" b="1" dirty="0" smtClean="0"/>
                        <a:t>(І розряд)</a:t>
                      </a:r>
                      <a:endParaRPr lang="ru-RU" sz="4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1343">
                <a:tc>
                  <a:txBody>
                    <a:bodyPr/>
                    <a:lstStyle/>
                    <a:p>
                      <a:pPr lvl="1" algn="ctr"/>
                      <a:r>
                        <a:rPr lang="uk-UA" sz="4000" b="1" dirty="0" smtClean="0"/>
                        <a:t>2</a:t>
                      </a:r>
                      <a:endParaRPr lang="ru-RU" sz="4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uk-UA" sz="4000" b="1" dirty="0" smtClean="0"/>
                        <a:t>3</a:t>
                      </a:r>
                      <a:endParaRPr lang="ru-RU" sz="4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uk-UA" sz="4000" b="1" dirty="0" smtClean="0"/>
                        <a:t>6</a:t>
                      </a:r>
                      <a:endParaRPr lang="ru-RU" sz="4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1343">
                <a:tc>
                  <a:txBody>
                    <a:bodyPr/>
                    <a:lstStyle/>
                    <a:p>
                      <a:pPr lvl="1" algn="ctr"/>
                      <a:r>
                        <a:rPr lang="uk-UA" sz="4000" b="1" dirty="0" smtClean="0"/>
                        <a:t>4</a:t>
                      </a:r>
                      <a:endParaRPr lang="ru-RU" sz="4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uk-UA" sz="4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4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uk-UA" sz="4000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ru-RU" sz="4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1343">
                <a:tc>
                  <a:txBody>
                    <a:bodyPr/>
                    <a:lstStyle/>
                    <a:p>
                      <a:pPr lvl="1" algn="ctr"/>
                      <a:r>
                        <a:rPr lang="uk-UA" sz="4000" b="1" dirty="0" smtClean="0"/>
                        <a:t>5</a:t>
                      </a:r>
                      <a:endParaRPr lang="ru-RU" sz="4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uk-UA" sz="40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ru-RU" sz="4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uk-UA" sz="4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4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1343">
                <a:tc>
                  <a:txBody>
                    <a:bodyPr/>
                    <a:lstStyle/>
                    <a:p>
                      <a:pPr lvl="1" algn="ctr"/>
                      <a:r>
                        <a:rPr lang="uk-UA" sz="4000" b="1" dirty="0" smtClean="0"/>
                        <a:t>9</a:t>
                      </a:r>
                      <a:endParaRPr lang="ru-RU" sz="4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uk-UA" sz="4000" b="1" dirty="0" smtClean="0"/>
                        <a:t>0</a:t>
                      </a:r>
                      <a:endParaRPr lang="ru-RU" sz="4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uk-UA" sz="4000" b="1" dirty="0" smtClean="0"/>
                        <a:t>0</a:t>
                      </a:r>
                      <a:endParaRPr lang="ru-RU" sz="4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69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7</a:t>
            </a:r>
            <a:r>
              <a:rPr lang="en-US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460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40731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Назви число, у якому: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95088" y="2198528"/>
            <a:ext cx="2330463" cy="2962454"/>
          </a:xfrm>
          <a:prstGeom prst="rect">
            <a:avLst/>
          </a:prstGeom>
        </p:spPr>
      </p:pic>
      <p:sp>
        <p:nvSpPr>
          <p:cNvPr id="49" name="Прямоугольник 48"/>
          <p:cNvSpPr/>
          <p:nvPr/>
        </p:nvSpPr>
        <p:spPr>
          <a:xfrm>
            <a:off x="1518563" y="1949071"/>
            <a:ext cx="7960016" cy="11240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1594947" y="1849395"/>
            <a:ext cx="778861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b="1" cap="none" spc="0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</a:t>
            </a:r>
            <a:r>
              <a:rPr lang="uk-UA" sz="8000" b="1" cap="none" spc="0" dirty="0" err="1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сот</a:t>
            </a:r>
            <a:r>
              <a:rPr lang="uk-UA" sz="8000" b="1" cap="none" spc="0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3 </a:t>
            </a:r>
            <a:r>
              <a:rPr lang="uk-UA" sz="8000" b="1" cap="none" spc="0" dirty="0" err="1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дес</a:t>
            </a:r>
            <a:r>
              <a:rPr lang="uk-UA" sz="8000" b="1" cap="none" spc="0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7 од.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1533116" y="3177693"/>
            <a:ext cx="7960016" cy="11240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1609500" y="3078017"/>
            <a:ext cx="778861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uk-UA" sz="8000" b="1" cap="none" spc="0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8000" b="1" cap="none" spc="0" dirty="0" err="1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сот</a:t>
            </a:r>
            <a:r>
              <a:rPr lang="uk-UA" sz="8000" b="1" cap="none" spc="0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6 </a:t>
            </a:r>
            <a:r>
              <a:rPr lang="uk-UA" sz="8000" b="1" cap="none" spc="0" dirty="0" err="1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дес</a:t>
            </a:r>
            <a:r>
              <a:rPr lang="uk-UA" sz="8000" b="1" cap="none" spc="0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2 од.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1562160" y="4401456"/>
            <a:ext cx="7960016" cy="11240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1638544" y="4301780"/>
            <a:ext cx="778861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uk-UA" sz="8000" b="1" cap="none" spc="0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8000" b="1" cap="none" spc="0" dirty="0" err="1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сот</a:t>
            </a:r>
            <a:r>
              <a:rPr lang="uk-UA" sz="8000" b="1" cap="none" spc="0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4 </a:t>
            </a:r>
            <a:r>
              <a:rPr lang="uk-UA" sz="8000" b="1" cap="none" spc="0" dirty="0" err="1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дес</a:t>
            </a:r>
            <a:r>
              <a:rPr lang="uk-UA" sz="8000" b="1" cap="none" spc="0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939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4" grpId="0"/>
      <p:bldP spid="50" grpId="0" animBg="1"/>
      <p:bldP spid="51" grpId="0"/>
      <p:bldP spid="52" grpId="0" animBg="1"/>
      <p:bldP spid="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7</a:t>
            </a:r>
            <a:r>
              <a:rPr lang="en-US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460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40731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Назви число, у якому: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95088" y="2198528"/>
            <a:ext cx="2330463" cy="2962454"/>
          </a:xfrm>
          <a:prstGeom prst="rect">
            <a:avLst/>
          </a:prstGeom>
        </p:spPr>
      </p:pic>
      <p:sp>
        <p:nvSpPr>
          <p:cNvPr id="49" name="Прямоугольник 48"/>
          <p:cNvSpPr/>
          <p:nvPr/>
        </p:nvSpPr>
        <p:spPr>
          <a:xfrm>
            <a:off x="1518563" y="1949071"/>
            <a:ext cx="7960016" cy="11240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1594947" y="1849395"/>
            <a:ext cx="778861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8000" b="1" cap="none" spc="0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8000" b="1" cap="none" spc="0" dirty="0" err="1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дес</a:t>
            </a:r>
            <a:r>
              <a:rPr lang="uk-UA" sz="8000" b="1" cap="none" spc="0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7 од.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1533116" y="3177693"/>
            <a:ext cx="7960016" cy="11240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1609500" y="3078017"/>
            <a:ext cx="778861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uk-UA" sz="8000" b="1" cap="none" spc="0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8000" b="1" cap="none" spc="0" dirty="0" err="1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сот</a:t>
            </a:r>
            <a:r>
              <a:rPr lang="uk-UA" sz="8000" b="1" cap="none" spc="0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8000" b="1" cap="none" spc="0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од.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1562160" y="4401456"/>
            <a:ext cx="7960016" cy="11240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1638544" y="4301780"/>
            <a:ext cx="778861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r>
              <a:rPr lang="uk-UA" sz="8000" b="1" cap="none" spc="0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8000" b="1" cap="none" spc="0" dirty="0" err="1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сот</a:t>
            </a:r>
            <a:r>
              <a:rPr lang="uk-UA" sz="8000" b="1" cap="none" spc="0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9 од. 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781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4" grpId="0"/>
      <p:bldP spid="50" grpId="0" animBg="1"/>
      <p:bldP spid="51" grpId="0"/>
      <p:bldP spid="52" grpId="0" animBg="1"/>
      <p:bldP spid="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7</a:t>
            </a:r>
            <a:r>
              <a:rPr lang="en-US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460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40731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Назви найбільше і найменше із цих чисел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19430" y="467844"/>
            <a:ext cx="2330463" cy="2962454"/>
          </a:xfrm>
          <a:prstGeom prst="rect">
            <a:avLst/>
          </a:prstGeom>
        </p:spPr>
      </p:pic>
      <p:sp>
        <p:nvSpPr>
          <p:cNvPr id="49" name="Прямоугольник 48"/>
          <p:cNvSpPr/>
          <p:nvPr/>
        </p:nvSpPr>
        <p:spPr>
          <a:xfrm>
            <a:off x="2455847" y="1281318"/>
            <a:ext cx="5910966" cy="25879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1519619" y="1267072"/>
            <a:ext cx="7788614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Найбільше число - 909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2473868" y="4000188"/>
            <a:ext cx="5910966" cy="25879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1537640" y="3985942"/>
            <a:ext cx="7788614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Найменше</a:t>
            </a:r>
          </a:p>
          <a:p>
            <a:pPr algn="ctr"/>
            <a:r>
              <a:rPr lang="uk-UA" sz="80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число - 237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27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4" grpId="0"/>
      <p:bldP spid="34" grpId="0" animBg="1"/>
      <p:bldP spid="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7</a:t>
            </a:r>
            <a:r>
              <a:rPr lang="uk-UA" sz="4000" b="1" dirty="0">
                <a:solidFill>
                  <a:schemeClr val="bg1"/>
                </a:solidFill>
              </a:rPr>
              <a:t>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462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5" y="494531"/>
            <a:ext cx="8611815" cy="40731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Прочитай числа кожного розряду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633239"/>
              </p:ext>
            </p:extLst>
          </p:nvPr>
        </p:nvGraphicFramePr>
        <p:xfrm>
          <a:off x="1537739" y="1396237"/>
          <a:ext cx="10269249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3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3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3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686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ІІІ розряд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ІІ розряд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І розряд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86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Сто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Десять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Один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86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Двісті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u="none" dirty="0" smtClean="0"/>
                        <a:t>Двадцять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Два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86">
                <a:tc>
                  <a:txBody>
                    <a:bodyPr/>
                    <a:lstStyle/>
                    <a:p>
                      <a:pPr algn="ctr"/>
                      <a:r>
                        <a:rPr lang="uk-UA" sz="2800" u="none" dirty="0" smtClean="0"/>
                        <a:t>Триста</a:t>
                      </a:r>
                      <a:endParaRPr lang="ru-RU" sz="28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Тридцять</a:t>
                      </a:r>
                      <a:r>
                        <a:rPr lang="uk-UA" sz="2800" baseline="0" dirty="0" smtClean="0"/>
                        <a:t> 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Три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86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Чотириста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u="none" dirty="0" smtClean="0"/>
                        <a:t>Сорок</a:t>
                      </a:r>
                      <a:endParaRPr lang="ru-RU" sz="28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u="none" dirty="0" smtClean="0"/>
                        <a:t>Чотири</a:t>
                      </a:r>
                      <a:endParaRPr lang="ru-RU" sz="28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686">
                <a:tc>
                  <a:txBody>
                    <a:bodyPr/>
                    <a:lstStyle/>
                    <a:p>
                      <a:pPr algn="ctr"/>
                      <a:r>
                        <a:rPr lang="uk-UA" sz="2800" u="none" dirty="0" smtClean="0"/>
                        <a:t>П'ятсот</a:t>
                      </a:r>
                      <a:endParaRPr lang="ru-RU" sz="28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П'ятдесят 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П'ять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1686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Шістсот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Шістдесят 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Шість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1686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Сімсот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Сімдесят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Сім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1686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Вісімсот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Вісімдесят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Вісім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1686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Дев'ятсот 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Дев'яносто 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Дев'ять 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63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7</a:t>
            </a:r>
            <a:r>
              <a:rPr lang="uk-UA" sz="4000" b="1" dirty="0">
                <a:solidFill>
                  <a:schemeClr val="bg1"/>
                </a:solidFill>
              </a:rPr>
              <a:t>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462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5" y="494531"/>
            <a:ext cx="8611815" cy="62841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Назви трицифрові числа, утворені розрядними числами, які в таблиці підкреслено: однією рискою; хвилястою лінією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304829"/>
              </p:ext>
            </p:extLst>
          </p:nvPr>
        </p:nvGraphicFramePr>
        <p:xfrm>
          <a:off x="1537739" y="1396237"/>
          <a:ext cx="10269249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3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3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3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686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ІІІ розряд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ІІ розряд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І розряд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86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Сто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Десять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Один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86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Двісті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u="sng" dirty="0" smtClean="0"/>
                        <a:t>Двадцять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Два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86">
                <a:tc>
                  <a:txBody>
                    <a:bodyPr/>
                    <a:lstStyle/>
                    <a:p>
                      <a:pPr algn="ctr"/>
                      <a:r>
                        <a:rPr lang="uk-UA" sz="2800" u="sng" dirty="0" smtClean="0"/>
                        <a:t>Триста</a:t>
                      </a:r>
                      <a:endParaRPr lang="ru-RU" sz="28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Тридцять</a:t>
                      </a:r>
                      <a:r>
                        <a:rPr lang="uk-UA" sz="2800" baseline="0" dirty="0" smtClean="0"/>
                        <a:t> 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Три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86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Чотириста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u="sng" dirty="0" smtClean="0"/>
                        <a:t>Сорок</a:t>
                      </a:r>
                      <a:endParaRPr lang="ru-RU" sz="28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u="sng" dirty="0" smtClean="0"/>
                        <a:t>Чотири</a:t>
                      </a:r>
                      <a:endParaRPr lang="ru-RU" sz="28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686">
                <a:tc>
                  <a:txBody>
                    <a:bodyPr/>
                    <a:lstStyle/>
                    <a:p>
                      <a:pPr algn="ctr"/>
                      <a:r>
                        <a:rPr lang="uk-UA" sz="2800" u="sng" dirty="0" smtClean="0"/>
                        <a:t>П'ятсот</a:t>
                      </a:r>
                      <a:endParaRPr lang="ru-RU" sz="28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П'ятдесят 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П'ять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1686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Шістсот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Шістдесят 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Шість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1686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Сімсот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Сімдесят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Сім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1686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Вісімсот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Вісімдесят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Вісім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1686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Дев'ятсот 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Дев'яносто 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Дев'ять 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Wavy-line icons | Noun Project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464" y="5261810"/>
            <a:ext cx="1529794" cy="146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Wavy-line icons | Noun Project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7" r="25887"/>
          <a:stretch/>
        </p:blipFill>
        <p:spPr bwMode="auto">
          <a:xfrm>
            <a:off x="9705474" y="2141457"/>
            <a:ext cx="753980" cy="146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86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7</a:t>
            </a:r>
            <a:r>
              <a:rPr lang="uk-UA" sz="4000" b="1" dirty="0">
                <a:solidFill>
                  <a:schemeClr val="bg1"/>
                </a:solidFill>
              </a:rPr>
              <a:t>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462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5" y="494531"/>
            <a:ext cx="8611815" cy="62841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Назви кілька чисел, утворених двома розрядними числами, не підкресленими в таблиці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304829"/>
              </p:ext>
            </p:extLst>
          </p:nvPr>
        </p:nvGraphicFramePr>
        <p:xfrm>
          <a:off x="1537739" y="1396237"/>
          <a:ext cx="10269249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3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3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3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686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ІІІ розряд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ІІ розряд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І розряд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86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Сто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Десять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Один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86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Двісті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u="sng" dirty="0" smtClean="0"/>
                        <a:t>Двадцять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Два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86">
                <a:tc>
                  <a:txBody>
                    <a:bodyPr/>
                    <a:lstStyle/>
                    <a:p>
                      <a:pPr algn="ctr"/>
                      <a:r>
                        <a:rPr lang="uk-UA" sz="2800" u="sng" dirty="0" smtClean="0"/>
                        <a:t>Триста</a:t>
                      </a:r>
                      <a:endParaRPr lang="ru-RU" sz="28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Тридцять</a:t>
                      </a:r>
                      <a:r>
                        <a:rPr lang="uk-UA" sz="2800" baseline="0" dirty="0" smtClean="0"/>
                        <a:t> 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Три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86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Чотириста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u="sng" dirty="0" smtClean="0"/>
                        <a:t>Сорок</a:t>
                      </a:r>
                      <a:endParaRPr lang="ru-RU" sz="28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u="sng" dirty="0" smtClean="0"/>
                        <a:t>Чотири</a:t>
                      </a:r>
                      <a:endParaRPr lang="ru-RU" sz="28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686">
                <a:tc>
                  <a:txBody>
                    <a:bodyPr/>
                    <a:lstStyle/>
                    <a:p>
                      <a:pPr algn="ctr"/>
                      <a:r>
                        <a:rPr lang="uk-UA" sz="2800" u="sng" dirty="0" smtClean="0"/>
                        <a:t>П'ятсот</a:t>
                      </a:r>
                      <a:endParaRPr lang="ru-RU" sz="28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П'ятдесят 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П'ять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1686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Шістсот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Шістдесят 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Шість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1686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Сімсот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Сімдесят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Сім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1686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Вісімсот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Вісімдесят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Вісім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1686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Дев'ятсот 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Дев'яносто 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Дев'ять 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Wavy-line icons | Noun Project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464" y="5261810"/>
            <a:ext cx="1529794" cy="146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Wavy-line icons | Noun Project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7" r="25887"/>
          <a:stretch/>
        </p:blipFill>
        <p:spPr bwMode="auto">
          <a:xfrm>
            <a:off x="9705474" y="2141457"/>
            <a:ext cx="753980" cy="146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10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9202876-5493-4C4F-A0C9-3D81ACBA79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38"/>
          <a:stretch/>
        </p:blipFill>
        <p:spPr>
          <a:xfrm>
            <a:off x="4401345" y="1418255"/>
            <a:ext cx="7269699" cy="484035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Прямокутник: округлені кути 11">
            <a:extLst>
              <a:ext uri="{FF2B5EF4-FFF2-40B4-BE49-F238E27FC236}">
                <a16:creationId xmlns:a16="http://schemas.microsoft.com/office/drawing/2014/main" id="{69B8F106-52D3-4E2F-A595-3B4F8D378452}"/>
              </a:ext>
            </a:extLst>
          </p:cNvPr>
          <p:cNvSpPr/>
          <p:nvPr/>
        </p:nvSpPr>
        <p:spPr>
          <a:xfrm>
            <a:off x="520955" y="1276783"/>
            <a:ext cx="6178019" cy="51233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Пролунав дзвінок,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Починається урок.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З маминої ласки.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Зі шкільної казки.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Всі за парти ми сідаємо.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До роботи приступаємо.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Щоб помилок уникати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Треба пильність розвивати.</a:t>
            </a:r>
          </a:p>
        </p:txBody>
      </p:sp>
    </p:spTree>
    <p:extLst>
      <p:ext uri="{BB962C8B-B14F-4D97-AF65-F5344CB8AC3E}">
        <p14:creationId xmlns:p14="http://schemas.microsoft.com/office/powerpoint/2010/main" val="28871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7</a:t>
            </a:r>
            <a:r>
              <a:rPr lang="uk-UA" sz="4000" b="1" dirty="0">
                <a:solidFill>
                  <a:schemeClr val="bg1"/>
                </a:solidFill>
              </a:rPr>
              <a:t>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463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40731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Які розрядні доданки позначено х?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72974" y="1909011"/>
            <a:ext cx="2914226" cy="3704526"/>
          </a:xfrm>
          <a:prstGeom prst="rect">
            <a:avLst/>
          </a:prstGeom>
        </p:spPr>
      </p:pic>
      <p:sp>
        <p:nvSpPr>
          <p:cNvPr id="51" name="Прямоугольник 50"/>
          <p:cNvSpPr/>
          <p:nvPr/>
        </p:nvSpPr>
        <p:spPr>
          <a:xfrm>
            <a:off x="1984107" y="1492011"/>
            <a:ext cx="723526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200 + </a:t>
            </a:r>
            <a:r>
              <a:rPr lang="uk-UA" sz="72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х</a:t>
            </a:r>
            <a:r>
              <a:rPr lang="uk-UA" sz="72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+ 3 = 243</a:t>
            </a:r>
            <a:endParaRPr lang="ru-RU" sz="72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1996865" y="2682343"/>
            <a:ext cx="723526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72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 + </a:t>
            </a:r>
            <a:r>
              <a:rPr lang="uk-UA" sz="72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х</a:t>
            </a:r>
            <a:r>
              <a:rPr lang="uk-UA" sz="72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408</a:t>
            </a:r>
            <a:endParaRPr lang="ru-RU" sz="72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1847340" y="3829141"/>
            <a:ext cx="723526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х</a:t>
            </a:r>
            <a:r>
              <a:rPr lang="uk-UA" sz="72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+ 40 + 2 = 342</a:t>
            </a:r>
            <a:endParaRPr lang="ru-RU" sz="72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1798877" y="5013373"/>
            <a:ext cx="723526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r>
              <a:rPr lang="uk-UA" sz="72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 + 90 + </a:t>
            </a:r>
            <a:r>
              <a:rPr lang="uk-UA" sz="72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х</a:t>
            </a:r>
            <a:r>
              <a:rPr lang="uk-UA" sz="72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999</a:t>
            </a:r>
            <a:endParaRPr lang="ru-RU" sz="72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453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49" grpId="0"/>
      <p:bldP spid="54" grpId="0"/>
      <p:bldP spid="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7</a:t>
            </a:r>
            <a:r>
              <a:rPr lang="uk-UA" sz="4000" b="1" dirty="0">
                <a:solidFill>
                  <a:schemeClr val="bg1"/>
                </a:solidFill>
              </a:rPr>
              <a:t>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464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40731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Скільки всього копійок?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60080" y="1731141"/>
            <a:ext cx="1746233" cy="2219788"/>
          </a:xfrm>
          <a:prstGeom prst="rect">
            <a:avLst/>
          </a:prstGeom>
        </p:spPr>
      </p:pic>
      <p:sp>
        <p:nvSpPr>
          <p:cNvPr id="51" name="Прямоугольник 50"/>
          <p:cNvSpPr/>
          <p:nvPr/>
        </p:nvSpPr>
        <p:spPr>
          <a:xfrm>
            <a:off x="815937" y="1505967"/>
            <a:ext cx="723526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грн 25 коп. = </a:t>
            </a:r>
            <a:endParaRPr lang="ru-RU" sz="72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7353878" y="1512104"/>
            <a:ext cx="345745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cap="none" spc="0" dirty="0" smtClean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125 </a:t>
            </a:r>
            <a:r>
              <a:rPr lang="uk-UA" sz="7200" b="1" cap="none" spc="0" dirty="0" smtClean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к.</a:t>
            </a:r>
            <a:endParaRPr lang="ru-RU" sz="72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949570" y="2617361"/>
            <a:ext cx="897694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3 </a:t>
            </a:r>
            <a:r>
              <a:rPr lang="uk-UA" sz="72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грн </a:t>
            </a:r>
            <a:r>
              <a:rPr lang="uk-UA" sz="72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= </a:t>
            </a:r>
            <a:endParaRPr lang="ru-RU" sz="72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7307642" y="2646208"/>
            <a:ext cx="345745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300</a:t>
            </a:r>
            <a:r>
              <a:rPr lang="uk-UA" sz="7200" b="1" cap="none" spc="0" dirty="0" smtClean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к.</a:t>
            </a:r>
            <a:endParaRPr lang="ru-RU" sz="72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769702" y="3551115"/>
            <a:ext cx="723526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uk-UA" sz="72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грн 80 коп. = </a:t>
            </a:r>
            <a:endParaRPr lang="ru-RU" sz="72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7307643" y="3557252"/>
            <a:ext cx="345745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380</a:t>
            </a:r>
            <a:r>
              <a:rPr lang="uk-UA" sz="7200" b="1" cap="none" spc="0" dirty="0" smtClean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7200" b="1" cap="none" spc="0" dirty="0" smtClean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к.</a:t>
            </a:r>
            <a:endParaRPr lang="ru-RU" sz="72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714053" y="4484869"/>
            <a:ext cx="723526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грн 07 коп. = </a:t>
            </a:r>
            <a:endParaRPr lang="ru-RU" sz="72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7251994" y="4491006"/>
            <a:ext cx="345745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507</a:t>
            </a:r>
            <a:r>
              <a:rPr lang="uk-UA" sz="7200" b="1" cap="none" spc="0" dirty="0" smtClean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7200" b="1" cap="none" spc="0" dirty="0" smtClean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к.</a:t>
            </a:r>
            <a:endParaRPr lang="ru-RU" sz="72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680941" y="5516849"/>
            <a:ext cx="723526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 грн 12 коп. = </a:t>
            </a:r>
            <a:endParaRPr lang="ru-RU" sz="72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7218882" y="5522986"/>
            <a:ext cx="345745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912</a:t>
            </a:r>
            <a:r>
              <a:rPr lang="uk-UA" sz="7200" b="1" cap="none" spc="0" dirty="0" smtClean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7200" b="1" cap="none" spc="0" dirty="0" smtClean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к.</a:t>
            </a:r>
            <a:endParaRPr lang="ru-RU" sz="72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88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49" grpId="0"/>
      <p:bldP spid="34" grpId="0"/>
      <p:bldP spid="50" grpId="0"/>
      <p:bldP spid="52" grpId="0"/>
      <p:bldP spid="53" grpId="0"/>
      <p:bldP spid="56" grpId="0"/>
      <p:bldP spid="57" grpId="0"/>
      <p:bldP spid="58" grpId="0"/>
      <p:bldP spid="5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2" t="12866" r="15642" b="18362"/>
          <a:stretch/>
        </p:blipFill>
        <p:spPr>
          <a:xfrm>
            <a:off x="1551266" y="1456402"/>
            <a:ext cx="4427622" cy="4716379"/>
          </a:xfrm>
          <a:prstGeom prst="rect">
            <a:avLst/>
          </a:prstGeom>
        </p:spPr>
      </p:pic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79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Задача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466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29538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Розв'яжи задачу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6115040" y="1545638"/>
            <a:ext cx="5772160" cy="4401205"/>
          </a:xfrm>
          <a:prstGeom prst="rect">
            <a:avLst/>
          </a:prstGeom>
          <a:solidFill>
            <a:srgbClr val="92D05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0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Один працівник за 1 год уздовж дороги посадив 4 дерева, а інший за той самий час – 5 дерев. За скільки годин вони разом посадять </a:t>
            </a:r>
            <a:endParaRPr lang="en-US" sz="4000" b="1" dirty="0" smtClean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uk-UA" sz="40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45 дерев?</a:t>
            </a:r>
          </a:p>
        </p:txBody>
      </p:sp>
      <p:sp>
        <p:nvSpPr>
          <p:cNvPr id="25602" name="AutoShape 2" descr="WLE - 2018 - Цвітіння магнолій у ботанічному саду ім. академіка О.В. Фоміна - 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66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756081" y="1101962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1"/>
            <a:ext cx="8531604" cy="28689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 Розв'яжи задачу 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083" y="1013684"/>
            <a:ext cx="3032302" cy="1548409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6" name="Рисунок 5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1010638" y="3400163"/>
            <a:ext cx="2918206" cy="1166399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84573" y="3789371"/>
            <a:ext cx="8967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з</a:t>
            </a:r>
            <a:r>
              <a:rPr lang="uk-UA" sz="3200" dirty="0" smtClean="0">
                <a:latin typeface="Monotype Corsiva" panose="03010101010201010101" pitchFamily="66" charset="0"/>
              </a:rPr>
              <a:t>а 5 год вони разом посадять 45 дерев.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2" t="43543" r="58257" b="40941"/>
          <a:stretch/>
        </p:blipFill>
        <p:spPr>
          <a:xfrm>
            <a:off x="6846557" y="1478605"/>
            <a:ext cx="479148" cy="676824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3" t="42938" r="85586" b="43220"/>
          <a:stretch/>
        </p:blipFill>
        <p:spPr>
          <a:xfrm>
            <a:off x="1238920" y="2210287"/>
            <a:ext cx="470473" cy="58694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51335" y="2141236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7" t="44418" r="76641" b="42546"/>
          <a:stretch/>
        </p:blipFill>
        <p:spPr>
          <a:xfrm>
            <a:off x="1245810" y="2999455"/>
            <a:ext cx="456691" cy="58016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8398" y="288308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763459" y="2350626"/>
            <a:ext cx="339911" cy="306266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378485" y="2264271"/>
            <a:ext cx="5473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</a:t>
            </a:r>
            <a:r>
              <a:rPr lang="uk-UA" sz="3600" dirty="0">
                <a:latin typeface="Monotype Corsiva" panose="03010101010201010101" pitchFamily="66" charset="0"/>
              </a:rPr>
              <a:t>д</a:t>
            </a:r>
            <a:r>
              <a:rPr lang="uk-UA" sz="3600" dirty="0" smtClean="0">
                <a:latin typeface="Monotype Corsiva" panose="03010101010201010101" pitchFamily="66" charset="0"/>
              </a:rPr>
              <a:t>.) – за 1 год два працівники;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98" t="43787" r="39861" b="40697"/>
          <a:stretch/>
        </p:blipFill>
        <p:spPr>
          <a:xfrm>
            <a:off x="7231798" y="1497700"/>
            <a:ext cx="479148" cy="676824"/>
          </a:xfrm>
          <a:prstGeom prst="rect">
            <a:avLst/>
          </a:prstGeom>
        </p:spPr>
      </p:pic>
      <p:grpSp>
        <p:nvGrpSpPr>
          <p:cNvPr id="75" name="Группа 74"/>
          <p:cNvGrpSpPr/>
          <p:nvPr/>
        </p:nvGrpSpPr>
        <p:grpSpPr>
          <a:xfrm>
            <a:off x="10599057" y="-543369"/>
            <a:ext cx="408812" cy="542922"/>
            <a:chOff x="2361639" y="2985697"/>
            <a:chExt cx="408812" cy="542922"/>
          </a:xfrm>
        </p:grpSpPr>
        <p:pic>
          <p:nvPicPr>
            <p:cNvPr id="76" name="Рисунок 7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77" name="Рисунок 7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18" t="44508" r="48710" b="42456"/>
          <a:stretch/>
        </p:blipFill>
        <p:spPr>
          <a:xfrm>
            <a:off x="2416280" y="2270631"/>
            <a:ext cx="443752" cy="563730"/>
          </a:xfrm>
          <a:prstGeom prst="rect">
            <a:avLst/>
          </a:prstGeom>
        </p:spPr>
      </p:pic>
      <p:sp>
        <p:nvSpPr>
          <p:cNvPr id="62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79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0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Задача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466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81" t="43339" r="39278" b="42819"/>
          <a:stretch/>
        </p:blipFill>
        <p:spPr>
          <a:xfrm>
            <a:off x="7655126" y="1483013"/>
            <a:ext cx="474207" cy="591603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47" t="44675" r="57881" b="42289"/>
          <a:stretch/>
        </p:blipFill>
        <p:spPr>
          <a:xfrm>
            <a:off x="1646151" y="2270468"/>
            <a:ext cx="456691" cy="580167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25" t="44782" r="13303" b="42182"/>
          <a:stretch/>
        </p:blipFill>
        <p:spPr>
          <a:xfrm>
            <a:off x="3147206" y="2269168"/>
            <a:ext cx="455113" cy="578163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1961658" y="2392765"/>
            <a:ext cx="421206" cy="276501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143323" y="3085525"/>
            <a:ext cx="339911" cy="306266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59019" y="2999543"/>
            <a:ext cx="5473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(год)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87" t="44641" r="57641" b="42323"/>
          <a:stretch/>
        </p:blipFill>
        <p:spPr>
          <a:xfrm>
            <a:off x="1691327" y="3015892"/>
            <a:ext cx="443752" cy="563730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20" t="43952" r="48708" b="43012"/>
          <a:stretch/>
        </p:blipFill>
        <p:spPr>
          <a:xfrm>
            <a:off x="3538336" y="2994991"/>
            <a:ext cx="455113" cy="578163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4" t="44177" r="48964" b="42787"/>
          <a:stretch/>
        </p:blipFill>
        <p:spPr>
          <a:xfrm>
            <a:off x="2014628" y="2998875"/>
            <a:ext cx="455113" cy="578163"/>
          </a:xfrm>
          <a:prstGeom prst="rect">
            <a:avLst/>
          </a:prstGeom>
        </p:spPr>
      </p:pic>
      <p:grpSp>
        <p:nvGrpSpPr>
          <p:cNvPr id="65" name="Группа 64"/>
          <p:cNvGrpSpPr/>
          <p:nvPr/>
        </p:nvGrpSpPr>
        <p:grpSpPr>
          <a:xfrm>
            <a:off x="2354186" y="2976040"/>
            <a:ext cx="408812" cy="542922"/>
            <a:chOff x="2361639" y="2985697"/>
            <a:chExt cx="408812" cy="542922"/>
          </a:xfrm>
        </p:grpSpPr>
        <p:pic>
          <p:nvPicPr>
            <p:cNvPr id="66" name="Рисунок 6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7" name="Рисунок 6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25" t="44782" r="13303" b="42182"/>
          <a:stretch/>
        </p:blipFill>
        <p:spPr>
          <a:xfrm>
            <a:off x="2776482" y="3027151"/>
            <a:ext cx="455113" cy="57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9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41" grpId="0"/>
      <p:bldP spid="43" grpId="0"/>
      <p:bldP spid="59" grpId="0"/>
      <p:bldP spid="9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80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467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29538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Склади і розв'яжи рівняння за схемами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602" name="AutoShape 2" descr="WLE - 2018 - Цвітіння магнолій у ботанічному саду ім. академіка О.В. Фоміна - 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2247722" y="2793076"/>
            <a:ext cx="8442445" cy="0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 flipV="1">
            <a:off x="2244693" y="2575560"/>
            <a:ext cx="6057" cy="435032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flipH="1" flipV="1">
            <a:off x="10713059" y="2576945"/>
            <a:ext cx="6057" cy="435032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 flipH="1" flipV="1">
            <a:off x="7586299" y="2575560"/>
            <a:ext cx="6057" cy="435032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Правая фигурная скобка 12"/>
          <p:cNvSpPr/>
          <p:nvPr/>
        </p:nvSpPr>
        <p:spPr>
          <a:xfrm rot="5400000">
            <a:off x="5939436" y="-684151"/>
            <a:ext cx="1078881" cy="8468367"/>
          </a:xfrm>
          <a:prstGeom prst="rightBrace">
            <a:avLst/>
          </a:prstGeom>
          <a:ln>
            <a:solidFill>
              <a:srgbClr val="FF31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авая фигурная скобка 52"/>
          <p:cNvSpPr/>
          <p:nvPr/>
        </p:nvSpPr>
        <p:spPr>
          <a:xfrm rot="16200000">
            <a:off x="4536861" y="-517437"/>
            <a:ext cx="757270" cy="53416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авая фигурная скобка 53"/>
          <p:cNvSpPr/>
          <p:nvPr/>
        </p:nvSpPr>
        <p:spPr>
          <a:xfrm rot="16200000">
            <a:off x="8759600" y="623211"/>
            <a:ext cx="757270" cy="31038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673282" y="873180"/>
            <a:ext cx="4844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х</a:t>
            </a:r>
            <a:endParaRPr lang="ru-RU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8870373" y="87671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6035486" y="3986372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4226147" y="4909702"/>
            <a:ext cx="453521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х</a:t>
            </a:r>
            <a:r>
              <a:rPr lang="uk-UA" sz="8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+ 9 = 21</a:t>
            </a:r>
            <a:endParaRPr lang="ru-RU" sz="8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473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3" grpId="0" animBg="1"/>
      <p:bldP spid="54" grpId="0" animBg="1"/>
      <p:bldP spid="14" grpId="0"/>
      <p:bldP spid="55" grpId="0"/>
      <p:bldP spid="56" grpId="0"/>
      <p:bldP spid="5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80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467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29538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Склади і розв'яжи рівняння за схемами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602" name="AutoShape 2" descr="WLE - 2018 - Цвітіння магнолій у ботанічному саду ім. академіка О.В. Фоміна - 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2247722" y="2793076"/>
            <a:ext cx="8442445" cy="0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 flipV="1">
            <a:off x="2244693" y="2575560"/>
            <a:ext cx="6057" cy="435032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flipH="1" flipV="1">
            <a:off x="10713059" y="2576945"/>
            <a:ext cx="6057" cy="435032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 flipH="1" flipV="1">
            <a:off x="4009767" y="2575560"/>
            <a:ext cx="6057" cy="435032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Правая фигурная скобка 12"/>
          <p:cNvSpPr/>
          <p:nvPr/>
        </p:nvSpPr>
        <p:spPr>
          <a:xfrm rot="5400000">
            <a:off x="5939436" y="-684151"/>
            <a:ext cx="1078881" cy="8468367"/>
          </a:xfrm>
          <a:prstGeom prst="rightBrace">
            <a:avLst/>
          </a:prstGeom>
          <a:ln>
            <a:solidFill>
              <a:srgbClr val="FF313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авая фигурная скобка 52"/>
          <p:cNvSpPr/>
          <p:nvPr/>
        </p:nvSpPr>
        <p:spPr>
          <a:xfrm rot="16200000">
            <a:off x="2917317" y="1447823"/>
            <a:ext cx="419828" cy="17650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авая фигурная скобка 53"/>
          <p:cNvSpPr/>
          <p:nvPr/>
        </p:nvSpPr>
        <p:spPr>
          <a:xfrm rot="16200000">
            <a:off x="6024055" y="-2399158"/>
            <a:ext cx="757270" cy="84454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2859369" y="148023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sz="5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5959299" y="759407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56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6236662" y="3986372"/>
            <a:ext cx="4844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х</a:t>
            </a:r>
            <a:endParaRPr lang="ru-RU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4364806" y="4909702"/>
            <a:ext cx="425789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 ∙ </a:t>
            </a:r>
            <a:r>
              <a:rPr lang="uk-UA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х</a:t>
            </a:r>
            <a:r>
              <a:rPr lang="uk-UA" sz="8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56</a:t>
            </a:r>
            <a:endParaRPr lang="ru-RU" sz="8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108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3" grpId="0" animBg="1"/>
      <p:bldP spid="54" grpId="0" animBg="1"/>
      <p:bldP spid="14" grpId="0"/>
      <p:bldP spid="55" grpId="0"/>
      <p:bldP spid="56" grpId="0"/>
      <p:bldP spid="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111608" y="1204331"/>
            <a:ext cx="6799040" cy="549572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На </a:t>
            </a:r>
            <a:r>
              <a:rPr lang="uk-UA" sz="4400" b="1" dirty="0">
                <a:solidFill>
                  <a:srgbClr val="2F3242"/>
                </a:solidFill>
              </a:rPr>
              <a:t>сторінці </a:t>
            </a:r>
            <a:r>
              <a:rPr lang="uk-UA" sz="4400" b="1" dirty="0" smtClean="0">
                <a:solidFill>
                  <a:srgbClr val="2F3242"/>
                </a:solidFill>
              </a:rPr>
              <a:t>8</a:t>
            </a:r>
            <a:r>
              <a:rPr lang="en-US" sz="4400" b="1" dirty="0" smtClean="0">
                <a:solidFill>
                  <a:srgbClr val="2F3242"/>
                </a:solidFill>
              </a:rPr>
              <a:t>0</a:t>
            </a:r>
            <a:r>
              <a:rPr lang="uk-UA" sz="4400" b="1" dirty="0" smtClean="0">
                <a:solidFill>
                  <a:srgbClr val="2F3242"/>
                </a:solidFill>
              </a:rPr>
              <a:t>,</a:t>
            </a:r>
            <a:r>
              <a:rPr lang="en-US" sz="4400" b="1" dirty="0" smtClean="0">
                <a:solidFill>
                  <a:srgbClr val="2F3242"/>
                </a:solidFill>
              </a:rPr>
              <a:t> </a:t>
            </a:r>
            <a:r>
              <a:rPr lang="uk-UA" sz="4400" b="1" dirty="0">
                <a:solidFill>
                  <a:srgbClr val="2F3242"/>
                </a:solidFill>
              </a:rPr>
              <a:t>виконати </a:t>
            </a:r>
          </a:p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задачу </a:t>
            </a:r>
            <a:r>
              <a:rPr lang="en-US" sz="4400" b="1" dirty="0" smtClean="0">
                <a:solidFill>
                  <a:srgbClr val="2F3242"/>
                </a:solidFill>
              </a:rPr>
              <a:t>469</a:t>
            </a:r>
            <a:r>
              <a:rPr lang="uk-UA" sz="4400" b="1" dirty="0" smtClean="0">
                <a:solidFill>
                  <a:srgbClr val="2F3242"/>
                </a:solidFill>
              </a:rPr>
              <a:t>, </a:t>
            </a:r>
            <a:endParaRPr lang="en-US" sz="4400" b="1" dirty="0" smtClean="0">
              <a:solidFill>
                <a:srgbClr val="2F3242"/>
              </a:solidFill>
            </a:endParaRP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з</a:t>
            </a:r>
            <a:r>
              <a:rPr lang="uk-UA" sz="4400" b="1" dirty="0" smtClean="0">
                <a:solidFill>
                  <a:srgbClr val="2F3242"/>
                </a:solidFill>
              </a:rPr>
              <a:t>авдання 4</a:t>
            </a:r>
            <a:r>
              <a:rPr lang="en-US" sz="4400" b="1" dirty="0" smtClean="0">
                <a:solidFill>
                  <a:srgbClr val="2F3242"/>
                </a:solidFill>
              </a:rPr>
              <a:t>68</a:t>
            </a:r>
            <a:endParaRPr lang="uk-UA" sz="4400" b="1" dirty="0" smtClean="0">
              <a:solidFill>
                <a:srgbClr val="2F3242"/>
              </a:solidFill>
            </a:endParaRPr>
          </a:p>
          <a:p>
            <a:pPr algn="ctr"/>
            <a:r>
              <a:rPr lang="uk-UA" sz="4400" i="1" dirty="0" smtClean="0">
                <a:solidFill>
                  <a:srgbClr val="2F3242"/>
                </a:solidFill>
              </a:rPr>
              <a:t>Короткий </a:t>
            </a:r>
            <a:r>
              <a:rPr lang="uk-UA" sz="4400" i="1" dirty="0">
                <a:solidFill>
                  <a:srgbClr val="2F3242"/>
                </a:solidFill>
              </a:rPr>
              <a:t>запис </a:t>
            </a:r>
            <a:r>
              <a:rPr lang="uk-UA" sz="4400" i="1" dirty="0" smtClean="0">
                <a:solidFill>
                  <a:srgbClr val="2F3242"/>
                </a:solidFill>
              </a:rPr>
              <a:t>у </a:t>
            </a:r>
            <a:r>
              <a:rPr lang="uk-UA" sz="4400" i="1" dirty="0">
                <a:solidFill>
                  <a:srgbClr val="2F3242"/>
                </a:solidFill>
              </a:rPr>
              <a:t>щоденник</a:t>
            </a:r>
          </a:p>
          <a:p>
            <a:pPr algn="ctr"/>
            <a:r>
              <a:rPr lang="ru-RU" sz="4800" dirty="0" smtClean="0">
                <a:solidFill>
                  <a:srgbClr val="2F3242"/>
                </a:solidFill>
              </a:rPr>
              <a:t>С.</a:t>
            </a:r>
            <a:r>
              <a:rPr lang="en-US" sz="4800" dirty="0" smtClean="0">
                <a:solidFill>
                  <a:srgbClr val="2F3242"/>
                </a:solidFill>
              </a:rPr>
              <a:t>80</a:t>
            </a:r>
            <a:r>
              <a:rPr lang="ru-RU" sz="4800" dirty="0" smtClean="0">
                <a:solidFill>
                  <a:srgbClr val="2F3242"/>
                </a:solidFill>
              </a:rPr>
              <a:t>, №</a:t>
            </a:r>
            <a:r>
              <a:rPr lang="en-US" sz="4800" dirty="0" smtClean="0">
                <a:solidFill>
                  <a:srgbClr val="2F3242"/>
                </a:solidFill>
              </a:rPr>
              <a:t>468</a:t>
            </a:r>
            <a:r>
              <a:rPr lang="ru-RU" sz="4800" dirty="0" smtClean="0">
                <a:solidFill>
                  <a:srgbClr val="2F3242"/>
                </a:solidFill>
              </a:rPr>
              <a:t>, №</a:t>
            </a:r>
            <a:r>
              <a:rPr lang="uk-UA" sz="4800" dirty="0" smtClean="0">
                <a:solidFill>
                  <a:srgbClr val="2F3242"/>
                </a:solidFill>
              </a:rPr>
              <a:t>4</a:t>
            </a:r>
            <a:r>
              <a:rPr lang="en-US" sz="4800" dirty="0" smtClean="0">
                <a:solidFill>
                  <a:srgbClr val="2F3242"/>
                </a:solidFill>
              </a:rPr>
              <a:t>69</a:t>
            </a:r>
            <a:endParaRPr lang="ru-RU" sz="4800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“</a:t>
            </a:r>
            <a:r>
              <a:rPr lang="uk-UA" sz="2000" b="1" dirty="0">
                <a:solidFill>
                  <a:schemeClr val="bg1"/>
                </a:solidFill>
              </a:rPr>
              <a:t>Плюс – мінус – цікаво </a:t>
            </a:r>
            <a:r>
              <a:rPr lang="en-US" sz="2000" b="1" dirty="0">
                <a:solidFill>
                  <a:schemeClr val="bg1"/>
                </a:solidFill>
              </a:rPr>
              <a:t>”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68" y="1082438"/>
            <a:ext cx="1709701" cy="202205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48" y="2773420"/>
            <a:ext cx="1980740" cy="211062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11" y="4883171"/>
            <a:ext cx="1913077" cy="180966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86388" y="1698171"/>
            <a:ext cx="9901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/>
              <a:t>Все те, що сподобалось на </a:t>
            </a:r>
            <a:r>
              <a:rPr lang="uk-UA" sz="3600" b="1" dirty="0" err="1"/>
              <a:t>уроці</a:t>
            </a:r>
            <a:r>
              <a:rPr lang="uk-UA" sz="3600" b="1" dirty="0"/>
              <a:t>, що здавалося цікавим та корисним.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86388" y="3202731"/>
            <a:ext cx="9465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/>
              <a:t>Все те, що не сподобалось, здавалося важким, незрозумілим та нудним.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54051" y="5042263"/>
            <a:ext cx="9465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/>
              <a:t>Факти, про які дізналися на </a:t>
            </a:r>
            <a:r>
              <a:rPr lang="uk-UA" sz="3600" b="1" dirty="0" err="1"/>
              <a:t>уроці</a:t>
            </a:r>
            <a:r>
              <a:rPr lang="uk-UA" sz="3600" b="1" dirty="0"/>
              <a:t>, чого б ще хотіли дізнатися.</a:t>
            </a:r>
          </a:p>
        </p:txBody>
      </p:sp>
    </p:spTree>
    <p:extLst>
      <p:ext uri="{BB962C8B-B14F-4D97-AF65-F5344CB8AC3E}">
        <p14:creationId xmlns:p14="http://schemas.microsoft.com/office/powerpoint/2010/main" val="352898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55" b="10588"/>
          <a:stretch/>
        </p:blipFill>
        <p:spPr>
          <a:xfrm>
            <a:off x="241995" y="4169588"/>
            <a:ext cx="5992906" cy="259434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Назви попереднє число</a:t>
            </a:r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5796320" y="1251507"/>
            <a:ext cx="6045687" cy="5512421"/>
            <a:chOff x="332509" y="1793919"/>
            <a:chExt cx="4965007" cy="4523753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91" b="10545"/>
            <a:stretch/>
          </p:blipFill>
          <p:spPr>
            <a:xfrm>
              <a:off x="332509" y="1793919"/>
              <a:ext cx="4965007" cy="4523753"/>
            </a:xfrm>
            <a:prstGeom prst="rect">
              <a:avLst/>
            </a:prstGeom>
          </p:spPr>
        </p:pic>
        <p:sp>
          <p:nvSpPr>
            <p:cNvPr id="10" name="Овал 9"/>
            <p:cNvSpPr/>
            <p:nvPr/>
          </p:nvSpPr>
          <p:spPr>
            <a:xfrm>
              <a:off x="1609500" y="2743199"/>
              <a:ext cx="2394232" cy="243508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915050" y="1522709"/>
            <a:ext cx="4980324" cy="2646878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200</a:t>
            </a:r>
            <a:endParaRPr lang="ru-RU" sz="1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786395" y="2312048"/>
            <a:ext cx="4065537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dirty="0" smtClean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199</a:t>
            </a:r>
            <a:endParaRPr lang="ru-RU" sz="19900" b="0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185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55" b="10588"/>
          <a:stretch/>
        </p:blipFill>
        <p:spPr>
          <a:xfrm>
            <a:off x="241995" y="4169588"/>
            <a:ext cx="5992906" cy="259434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5796320" y="1251507"/>
            <a:ext cx="6045687" cy="5512421"/>
            <a:chOff x="332509" y="1793919"/>
            <a:chExt cx="4965007" cy="4523753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91" b="10545"/>
            <a:stretch/>
          </p:blipFill>
          <p:spPr>
            <a:xfrm>
              <a:off x="332509" y="1793919"/>
              <a:ext cx="4965007" cy="4523753"/>
            </a:xfrm>
            <a:prstGeom prst="rect">
              <a:avLst/>
            </a:prstGeom>
          </p:spPr>
        </p:pic>
        <p:sp>
          <p:nvSpPr>
            <p:cNvPr id="10" name="Овал 9"/>
            <p:cNvSpPr/>
            <p:nvPr/>
          </p:nvSpPr>
          <p:spPr>
            <a:xfrm>
              <a:off x="1609500" y="2743199"/>
              <a:ext cx="2394232" cy="243508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915050" y="1522709"/>
            <a:ext cx="4980324" cy="2646878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135</a:t>
            </a:r>
            <a:endParaRPr lang="ru-RU" sz="1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786395" y="2312048"/>
            <a:ext cx="4065537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dirty="0" smtClean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134</a:t>
            </a:r>
            <a:endParaRPr lang="ru-RU" sz="19900" b="0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Назви попереднє число</a:t>
            </a:r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26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55" b="10588"/>
          <a:stretch/>
        </p:blipFill>
        <p:spPr>
          <a:xfrm>
            <a:off x="241995" y="4169588"/>
            <a:ext cx="5992906" cy="259434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5796320" y="1251507"/>
            <a:ext cx="6045687" cy="5512421"/>
            <a:chOff x="332509" y="1793919"/>
            <a:chExt cx="4965007" cy="4523753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91" b="10545"/>
            <a:stretch/>
          </p:blipFill>
          <p:spPr>
            <a:xfrm>
              <a:off x="332509" y="1793919"/>
              <a:ext cx="4965007" cy="4523753"/>
            </a:xfrm>
            <a:prstGeom prst="rect">
              <a:avLst/>
            </a:prstGeom>
          </p:spPr>
        </p:pic>
        <p:sp>
          <p:nvSpPr>
            <p:cNvPr id="10" name="Овал 9"/>
            <p:cNvSpPr/>
            <p:nvPr/>
          </p:nvSpPr>
          <p:spPr>
            <a:xfrm>
              <a:off x="1609500" y="2743199"/>
              <a:ext cx="2394232" cy="243508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915050" y="1522709"/>
            <a:ext cx="4980324" cy="2646878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uk-UA" sz="166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en-US" sz="16600" b="1" cap="none" spc="0" dirty="0" smtClean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  <a:endParaRPr lang="ru-RU" sz="1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786395" y="2312048"/>
            <a:ext cx="4065537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dirty="0" smtClean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uk-UA" sz="19900" dirty="0" smtClean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36</a:t>
            </a:r>
            <a:endParaRPr lang="ru-RU" sz="19900" b="0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Назви попереднє число</a:t>
            </a:r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43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55" b="10588"/>
          <a:stretch/>
        </p:blipFill>
        <p:spPr>
          <a:xfrm>
            <a:off x="241995" y="4169588"/>
            <a:ext cx="5992906" cy="259434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5796320" y="1251507"/>
            <a:ext cx="6045687" cy="5512421"/>
            <a:chOff x="332509" y="1793919"/>
            <a:chExt cx="4965007" cy="4523753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91" b="10545"/>
            <a:stretch/>
          </p:blipFill>
          <p:spPr>
            <a:xfrm>
              <a:off x="332509" y="1793919"/>
              <a:ext cx="4965007" cy="4523753"/>
            </a:xfrm>
            <a:prstGeom prst="rect">
              <a:avLst/>
            </a:prstGeom>
          </p:spPr>
        </p:pic>
        <p:sp>
          <p:nvSpPr>
            <p:cNvPr id="10" name="Овал 9"/>
            <p:cNvSpPr/>
            <p:nvPr/>
          </p:nvSpPr>
          <p:spPr>
            <a:xfrm>
              <a:off x="1609500" y="2743199"/>
              <a:ext cx="2394232" cy="243508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915050" y="1522709"/>
            <a:ext cx="4980324" cy="2646878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130</a:t>
            </a:r>
            <a:endParaRPr lang="ru-RU" sz="1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786395" y="2312048"/>
            <a:ext cx="4065537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dirty="0" smtClean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129</a:t>
            </a:r>
            <a:endParaRPr lang="ru-RU" sz="19900" b="0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Назви попереднє число</a:t>
            </a:r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29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55" b="10588"/>
          <a:stretch/>
        </p:blipFill>
        <p:spPr>
          <a:xfrm>
            <a:off x="241995" y="4169588"/>
            <a:ext cx="5992906" cy="259434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5796320" y="1251507"/>
            <a:ext cx="6045687" cy="5512421"/>
            <a:chOff x="332509" y="1793919"/>
            <a:chExt cx="4965007" cy="4523753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91" b="10545"/>
            <a:stretch/>
          </p:blipFill>
          <p:spPr>
            <a:xfrm>
              <a:off x="332509" y="1793919"/>
              <a:ext cx="4965007" cy="4523753"/>
            </a:xfrm>
            <a:prstGeom prst="rect">
              <a:avLst/>
            </a:prstGeom>
          </p:spPr>
        </p:pic>
        <p:sp>
          <p:nvSpPr>
            <p:cNvPr id="10" name="Овал 9"/>
            <p:cNvSpPr/>
            <p:nvPr/>
          </p:nvSpPr>
          <p:spPr>
            <a:xfrm>
              <a:off x="1609500" y="2743199"/>
              <a:ext cx="2394232" cy="243508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915050" y="1522709"/>
            <a:ext cx="4980324" cy="2646878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150</a:t>
            </a:r>
            <a:endParaRPr lang="ru-RU" sz="1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786395" y="2312048"/>
            <a:ext cx="4065537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dirty="0" smtClean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149</a:t>
            </a:r>
            <a:endParaRPr lang="ru-RU" sz="19900" b="0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Назви попереднє число</a:t>
            </a:r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31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55" b="10588"/>
          <a:stretch/>
        </p:blipFill>
        <p:spPr>
          <a:xfrm>
            <a:off x="241995" y="4169588"/>
            <a:ext cx="5992906" cy="259434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5796320" y="1251507"/>
            <a:ext cx="6045687" cy="5512421"/>
            <a:chOff x="332509" y="1793919"/>
            <a:chExt cx="4965007" cy="4523753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91" b="10545"/>
            <a:stretch/>
          </p:blipFill>
          <p:spPr>
            <a:xfrm>
              <a:off x="332509" y="1793919"/>
              <a:ext cx="4965007" cy="4523753"/>
            </a:xfrm>
            <a:prstGeom prst="rect">
              <a:avLst/>
            </a:prstGeom>
          </p:spPr>
        </p:pic>
        <p:sp>
          <p:nvSpPr>
            <p:cNvPr id="10" name="Овал 9"/>
            <p:cNvSpPr/>
            <p:nvPr/>
          </p:nvSpPr>
          <p:spPr>
            <a:xfrm>
              <a:off x="1609500" y="2743199"/>
              <a:ext cx="2394232" cy="243508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915050" y="1522709"/>
            <a:ext cx="4980324" cy="2646878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uk-UA" sz="166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  <a:r>
              <a:rPr lang="en-US" sz="16600" b="1" cap="none" spc="0" dirty="0" smtClean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  <a:endParaRPr lang="ru-RU" sz="1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786395" y="2312048"/>
            <a:ext cx="4065537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dirty="0" smtClean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uk-UA" sz="19900" dirty="0" smtClean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66</a:t>
            </a:r>
            <a:endParaRPr lang="ru-RU" sz="19900" b="0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Назви попереднє число</a:t>
            </a:r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40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34691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29" t="43359" r="3430" b="42799"/>
          <a:stretch/>
        </p:blipFill>
        <p:spPr>
          <a:xfrm>
            <a:off x="1378379" y="3444574"/>
            <a:ext cx="578163" cy="72129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6" t="43150" r="76113" b="43008"/>
          <a:stretch/>
        </p:blipFill>
        <p:spPr>
          <a:xfrm>
            <a:off x="898804" y="3427402"/>
            <a:ext cx="578163" cy="72129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66" t="43317" r="3293" b="42841"/>
          <a:stretch/>
        </p:blipFill>
        <p:spPr>
          <a:xfrm>
            <a:off x="2718499" y="3444576"/>
            <a:ext cx="578163" cy="72129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0" t="43075" r="76029" b="43083"/>
          <a:stretch/>
        </p:blipFill>
        <p:spPr>
          <a:xfrm>
            <a:off x="2238924" y="3432319"/>
            <a:ext cx="578163" cy="721295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02" t="42966" r="3657" b="43192"/>
          <a:stretch/>
        </p:blipFill>
        <p:spPr>
          <a:xfrm>
            <a:off x="4038323" y="3424057"/>
            <a:ext cx="578163" cy="721295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9" t="43075" r="75860" b="43083"/>
          <a:stretch/>
        </p:blipFill>
        <p:spPr>
          <a:xfrm>
            <a:off x="3579044" y="3432319"/>
            <a:ext cx="578163" cy="721295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26" t="42881" r="12533" b="43277"/>
          <a:stretch/>
        </p:blipFill>
        <p:spPr>
          <a:xfrm>
            <a:off x="5361679" y="3420066"/>
            <a:ext cx="578163" cy="721295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4" t="43150" r="76155" b="43008"/>
          <a:stretch/>
        </p:blipFill>
        <p:spPr>
          <a:xfrm>
            <a:off x="4904959" y="3432319"/>
            <a:ext cx="578163" cy="72129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23" t="42680" r="12636" b="43478"/>
          <a:stretch/>
        </p:blipFill>
        <p:spPr>
          <a:xfrm>
            <a:off x="6686205" y="3409406"/>
            <a:ext cx="578163" cy="721295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43150" r="75818" b="43008"/>
          <a:stretch/>
        </p:blipFill>
        <p:spPr>
          <a:xfrm>
            <a:off x="6255255" y="3432319"/>
            <a:ext cx="578163" cy="721295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41" t="42958" r="12518" b="43200"/>
          <a:stretch/>
        </p:blipFill>
        <p:spPr>
          <a:xfrm>
            <a:off x="8041338" y="3427402"/>
            <a:ext cx="578163" cy="721295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43075" r="75818" b="43083"/>
          <a:stretch/>
        </p:blipFill>
        <p:spPr>
          <a:xfrm>
            <a:off x="7587788" y="3424057"/>
            <a:ext cx="578163" cy="721295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29" t="43298" r="3530" b="42860"/>
          <a:stretch/>
        </p:blipFill>
        <p:spPr>
          <a:xfrm>
            <a:off x="9368576" y="3444575"/>
            <a:ext cx="578163" cy="721295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3" t="43150" r="75986" b="43008"/>
          <a:stretch/>
        </p:blipFill>
        <p:spPr>
          <a:xfrm>
            <a:off x="8911964" y="3432318"/>
            <a:ext cx="578163" cy="721295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98" t="42707" r="3261" b="43451"/>
          <a:stretch/>
        </p:blipFill>
        <p:spPr>
          <a:xfrm>
            <a:off x="10718872" y="3425556"/>
            <a:ext cx="578163" cy="721295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7" t="42850" r="75902" b="43308"/>
          <a:stretch/>
        </p:blipFill>
        <p:spPr>
          <a:xfrm>
            <a:off x="10248901" y="3427402"/>
            <a:ext cx="578163" cy="721295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0B35912B-F1E6-4039-AEF7-28136D7071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01017" y="797750"/>
            <a:ext cx="5372894" cy="278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56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36842</TotalTime>
  <Words>860</Words>
  <Application>Microsoft Office PowerPoint</Application>
  <PresentationFormat>Широкоэкранный</PresentationFormat>
  <Paragraphs>393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4847</cp:revision>
  <dcterms:created xsi:type="dcterms:W3CDTF">2018-01-05T16:38:53Z</dcterms:created>
  <dcterms:modified xsi:type="dcterms:W3CDTF">2021-11-16T15:55:54Z</dcterms:modified>
</cp:coreProperties>
</file>