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738" r:id="rId2"/>
    <p:sldId id="1157" r:id="rId3"/>
    <p:sldId id="1170" r:id="rId4"/>
    <p:sldId id="1158" r:id="rId5"/>
    <p:sldId id="1159" r:id="rId6"/>
    <p:sldId id="1160" r:id="rId7"/>
    <p:sldId id="1161" r:id="rId8"/>
    <p:sldId id="1162" r:id="rId9"/>
    <p:sldId id="1164" r:id="rId10"/>
    <p:sldId id="1173" r:id="rId11"/>
    <p:sldId id="1174" r:id="rId12"/>
    <p:sldId id="1175" r:id="rId13"/>
    <p:sldId id="1166" r:id="rId14"/>
    <p:sldId id="1176" r:id="rId15"/>
    <p:sldId id="1167" r:id="rId16"/>
    <p:sldId id="1171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Юлия Цупа" initials="ЮЦ" lastIdx="2" clrIdx="0">
    <p:extLst>
      <p:ext uri="{19B8F6BF-5375-455C-9EA6-DF929625EA0E}">
        <p15:presenceInfo xmlns:p15="http://schemas.microsoft.com/office/powerpoint/2012/main" userId="Юлия Цупа" providerId="None"/>
      </p:ext>
    </p:extLst>
  </p:cmAuthor>
  <p:cmAuthor id="2" name="Василь Цупа" initials="ВЦ" lastIdx="1" clrIdx="1">
    <p:extLst>
      <p:ext uri="{19B8F6BF-5375-455C-9EA6-DF929625EA0E}">
        <p15:presenceInfo xmlns:p15="http://schemas.microsoft.com/office/powerpoint/2012/main" userId="c59f40493c0fa59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7D66"/>
    <a:srgbClr val="F1059D"/>
    <a:srgbClr val="FFFF00"/>
    <a:srgbClr val="00B050"/>
    <a:srgbClr val="035110"/>
    <a:srgbClr val="92193A"/>
    <a:srgbClr val="FF4747"/>
    <a:srgbClr val="D3514F"/>
    <a:srgbClr val="2F324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90" autoAdjust="0"/>
    <p:restoredTop sz="94660"/>
  </p:normalViewPr>
  <p:slideViewPr>
    <p:cSldViewPr snapToGrid="0">
      <p:cViewPr varScale="1">
        <p:scale>
          <a:sx n="64" d="100"/>
          <a:sy n="64" d="100"/>
        </p:scale>
        <p:origin x="86" y="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BE04B-0FEE-474E-98E3-E5C059B0E3D6}" type="datetimeFigureOut">
              <a:rPr lang="ru-RU" smtClean="0"/>
              <a:pPr/>
              <a:t>25.05.2022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8AAFC-F45B-4763-9C1F-8029DFCE03F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45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626D62-0A69-489C-AD8A-DBBB454FE69F}" type="datetime1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25.05.2022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2A2CC5-B2C6-4302-92FF-8C073FD1154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9619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C541F5A-B942-463D-BFFB-A6C0BF2A95D9}" type="datetime1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25.05.2022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2A2CC5-B2C6-4302-92FF-8C073FD1154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9796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AF5CA3-AACC-4614-BF69-00E689DA5E5C}" type="datetime1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25.05.2022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2A2CC5-B2C6-4302-92FF-8C073FD1154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5005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457AFC-C01B-4F35-8E90-7CDC7BDC9F41}" type="datetime1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25.05.2022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2A2CC5-B2C6-4302-92FF-8C073FD1154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5839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1057DF8-A1C4-4191-9BCE-6255C9741248}" type="datetime1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25.05.2022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2A2CC5-B2C6-4302-92FF-8C073FD1154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9663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EB527B-8C9A-436C-98CD-9931061FA41E}" type="datetime1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25.05.2022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2A2CC5-B2C6-4302-92FF-8C073FD1154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3809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CE2E25-D864-431C-9803-DC1DF816B3B2}" type="datetime1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25.05.2022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2A2CC5-B2C6-4302-92FF-8C073FD1154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6860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041627C-B8CA-44C8-AA80-F38F7E2DC942}" type="datetime1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25.05.2022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2A2CC5-B2C6-4302-92FF-8C073FD1154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410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78820F-613B-4084-A210-F6071CA8AA12}" type="datetime1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25.05.2022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2A2CC5-B2C6-4302-92FF-8C073FD1154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2304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F3D5AF-C886-45A1-B5DC-5A526CB61C15}" type="datetime1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25.05.2022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2A2CC5-B2C6-4302-92FF-8C073FD1154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5377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43D2A21-8E22-4A57-9D96-C14531AB525D}" type="datetime1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25.05.2022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2A2CC5-B2C6-4302-92FF-8C073FD1154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3979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FBF2D6-4F70-474E-8189-F1C29A9FD449}" type="datetime1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25.05.2022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2A2CC5-B2C6-4302-92FF-8C073FD1154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4948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>
            <a:spLocks noGrp="1"/>
          </p:cNvSpPr>
          <p:nvPr>
            <p:ph type="dt" sz="half" idx="10"/>
          </p:nvPr>
        </p:nvSpPr>
        <p:spPr>
          <a:xfrm>
            <a:off x="1260389" y="1660783"/>
            <a:ext cx="1581665" cy="373964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22185A-496F-4C70-9D8D-D70AC743BCEE}" type="datetime1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25.05.2022</a:t>
            </a:fld>
            <a:endParaRPr kumimoji="0" lang="ru-RU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83957" y="119911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Сьогодні</a:t>
            </a:r>
            <a:endParaRPr kumimoji="0" lang="ru-RU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3109" y="2660821"/>
            <a:ext cx="2151017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otype Corsiva" panose="03010101010201010101" pitchFamily="66" charset="0"/>
                <a:ea typeface="+mn-ea"/>
                <a:cs typeface="+mn-cs"/>
              </a:rPr>
              <a:t>Урок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45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otype Corsiva" panose="03010101010201010101" pitchFamily="66" charset="0"/>
              </a:rPr>
              <a:t>№</a:t>
            </a:r>
            <a:r>
              <a:rPr lang="uk-UA" sz="4500" b="1" dirty="0" smtClean="0">
                <a:solidFill>
                  <a:prstClr val="white"/>
                </a:solidFill>
                <a:latin typeface="Monotype Corsiva" panose="03010101010201010101" pitchFamily="66" charset="0"/>
              </a:rPr>
              <a:t>081-82</a:t>
            </a:r>
            <a:endParaRPr kumimoji="0" lang="ru-RU" sz="45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otype Corsiva" panose="03010101010201010101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47792" y="4020442"/>
            <a:ext cx="8844208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/>
              <a:t>Діагностувальна робота з теми </a:t>
            </a:r>
            <a:r>
              <a:rPr lang="ru-RU" sz="4800" b="1" dirty="0" smtClean="0">
                <a:solidFill>
                  <a:srgbClr val="FF0000"/>
                </a:solidFill>
              </a:rPr>
              <a:t>«</a:t>
            </a:r>
            <a:r>
              <a:rPr lang="uk-UA" sz="4800" b="1" dirty="0" smtClean="0">
                <a:solidFill>
                  <a:srgbClr val="FF0000"/>
                </a:solidFill>
              </a:rPr>
              <a:t>Майбутнє - це ми. Людина і природа</a:t>
            </a:r>
            <a:r>
              <a:rPr lang="ru-RU" sz="4800" b="1" dirty="0" smtClean="0">
                <a:solidFill>
                  <a:srgbClr val="FF0000"/>
                </a:solidFill>
              </a:rPr>
              <a:t>»</a:t>
            </a:r>
            <a:endParaRPr lang="uk-UA" sz="50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50106" y="178195"/>
            <a:ext cx="24022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Я досліджую світ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uk-UA" sz="2000" b="1" dirty="0" smtClean="0">
                <a:solidFill>
                  <a:prstClr val="white"/>
                </a:solidFill>
                <a:latin typeface="Calibri" panose="020F0502020204030204"/>
              </a:rPr>
              <a:t>4 клас</a:t>
            </a:r>
            <a:endParaRPr kumimoji="0" lang="ru-RU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2" descr="Правила дорожнього руху 🚦 для дітей 🚥 безпека на дорозі - YouTub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9386" y="778753"/>
            <a:ext cx="5763002" cy="3241689"/>
          </a:xfrm>
          <a:prstGeom prst="rect">
            <a:avLst/>
          </a:prstGeom>
          <a:noFill/>
          <a:ln w="38100"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532" y="778753"/>
            <a:ext cx="5843188" cy="3241689"/>
          </a:xfrm>
          <a:prstGeom prst="rect">
            <a:avLst/>
          </a:prstGeom>
          <a:ln w="38100"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657640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9718" y="1382795"/>
            <a:ext cx="8740587" cy="5277459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25.05.2022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30"/>
            <a:ext cx="8732066" cy="674253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solidFill>
                  <a:schemeClr val="bg1"/>
                </a:solidFill>
              </a:rPr>
              <a:t>Завдання </a:t>
            </a:r>
            <a:r>
              <a:rPr lang="uk-UA" sz="3200" b="1" dirty="0">
                <a:solidFill>
                  <a:schemeClr val="bg1"/>
                </a:solidFill>
              </a:rPr>
              <a:t>7</a:t>
            </a:r>
            <a:r>
              <a:rPr lang="uk-UA" sz="3200" b="1" dirty="0" smtClean="0">
                <a:solidFill>
                  <a:schemeClr val="bg1"/>
                </a:solidFill>
              </a:rPr>
              <a:t>. </a:t>
            </a:r>
            <a:r>
              <a:rPr lang="uk-UA" sz="3200" b="1" dirty="0" smtClean="0">
                <a:solidFill>
                  <a:schemeClr val="bg1"/>
                </a:solidFill>
              </a:rPr>
              <a:t>Вибери правильну відповідь</a:t>
            </a:r>
            <a:r>
              <a:rPr lang="uk-UA" sz="3200" b="1" dirty="0" smtClean="0">
                <a:solidFill>
                  <a:schemeClr val="bg1"/>
                </a:solidFill>
              </a:rPr>
              <a:t>.</a:t>
            </a:r>
            <a:endParaRPr lang="ru-RU" sz="3200" b="1" dirty="0">
              <a:solidFill>
                <a:schemeClr val="bg1"/>
              </a:solidFill>
            </a:endParaRPr>
          </a:p>
        </p:txBody>
      </p:sp>
      <p:sp>
        <p:nvSpPr>
          <p:cNvPr id="6" name="Пятиугольник 5"/>
          <p:cNvSpPr/>
          <p:nvPr/>
        </p:nvSpPr>
        <p:spPr>
          <a:xfrm>
            <a:off x="255378" y="1442961"/>
            <a:ext cx="2991375" cy="668215"/>
          </a:xfrm>
          <a:prstGeom prst="homePlat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>
                <a:solidFill>
                  <a:srgbClr val="FFFF00"/>
                </a:solidFill>
              </a:rPr>
              <a:t>Завдання </a:t>
            </a:r>
            <a:r>
              <a:rPr lang="uk-UA" sz="3600" b="1" dirty="0">
                <a:solidFill>
                  <a:srgbClr val="FFFF00"/>
                </a:solidFill>
              </a:rPr>
              <a:t>7</a:t>
            </a:r>
            <a:endParaRPr lang="ru-RU" sz="3600" b="1" dirty="0">
              <a:solidFill>
                <a:srgbClr val="FFFF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730039" y="1777068"/>
            <a:ext cx="7964656" cy="5324535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r>
              <a:rPr lang="uk-UA" sz="6000" b="1" i="1" dirty="0" smtClean="0">
                <a:solidFill>
                  <a:srgbClr val="FFFF00"/>
                </a:solidFill>
              </a:rPr>
              <a:t>  </a:t>
            </a:r>
            <a:r>
              <a:rPr lang="uk-UA" sz="4000" b="1" i="1" dirty="0" smtClean="0">
                <a:solidFill>
                  <a:schemeClr val="bg1"/>
                </a:solidFill>
              </a:rPr>
              <a:t>7. </a:t>
            </a:r>
            <a:r>
              <a:rPr lang="uk-UA" sz="4000" b="1" i="1" dirty="0" smtClean="0">
                <a:solidFill>
                  <a:schemeClr val="bg1"/>
                </a:solidFill>
              </a:rPr>
              <a:t>Якщо </a:t>
            </a:r>
            <a:r>
              <a:rPr lang="uk-UA" sz="4000" b="1" i="1" dirty="0">
                <a:solidFill>
                  <a:schemeClr val="bg1"/>
                </a:solidFill>
              </a:rPr>
              <a:t>до тебе звертається незнайомець, ти:</a:t>
            </a:r>
            <a:endParaRPr lang="en-US" sz="7200" b="1" i="1" dirty="0">
              <a:solidFill>
                <a:schemeClr val="bg1"/>
              </a:solidFill>
            </a:endParaRPr>
          </a:p>
          <a:p>
            <a:r>
              <a:rPr lang="uk-UA" sz="3200" b="1" i="1" dirty="0"/>
              <a:t>   </a:t>
            </a:r>
            <a:r>
              <a:rPr lang="uk-UA" sz="3200" b="1" i="1" dirty="0" smtClean="0"/>
              <a:t>   </a:t>
            </a:r>
            <a:r>
              <a:rPr lang="uk-UA" sz="4000" b="1" dirty="0">
                <a:solidFill>
                  <a:srgbClr val="FFFF00"/>
                </a:solidFill>
              </a:rPr>
              <a:t>а) спілкуєшся з ним;</a:t>
            </a:r>
            <a:endParaRPr lang="en-US" sz="7200" b="1" dirty="0">
              <a:solidFill>
                <a:srgbClr val="FFFF00"/>
              </a:solidFill>
            </a:endParaRPr>
          </a:p>
          <a:p>
            <a:r>
              <a:rPr lang="uk-UA" sz="4000" b="1" dirty="0">
                <a:solidFill>
                  <a:srgbClr val="FFFF00"/>
                </a:solidFill>
              </a:rPr>
              <a:t>     б) виконуєш його прохання;</a:t>
            </a:r>
            <a:endParaRPr lang="en-US" sz="7200" b="1" dirty="0">
              <a:solidFill>
                <a:srgbClr val="FFFF00"/>
              </a:solidFill>
            </a:endParaRPr>
          </a:p>
          <a:p>
            <a:r>
              <a:rPr lang="uk-UA" sz="4000" b="1" dirty="0">
                <a:solidFill>
                  <a:srgbClr val="FFFF00"/>
                </a:solidFill>
              </a:rPr>
              <a:t>     в) не підходиш до нього, </a:t>
            </a:r>
            <a:r>
              <a:rPr lang="uk-UA" sz="4000" b="1" dirty="0" smtClean="0">
                <a:solidFill>
                  <a:srgbClr val="FFFF00"/>
                </a:solidFill>
              </a:rPr>
              <a:t>не</a:t>
            </a:r>
          </a:p>
          <a:p>
            <a:r>
              <a:rPr lang="uk-UA" sz="4000" b="1" dirty="0">
                <a:solidFill>
                  <a:srgbClr val="FFFF00"/>
                </a:solidFill>
              </a:rPr>
              <a:t> </a:t>
            </a:r>
            <a:r>
              <a:rPr lang="uk-UA" sz="4000" b="1" dirty="0" smtClean="0">
                <a:solidFill>
                  <a:srgbClr val="FFFF00"/>
                </a:solidFill>
              </a:rPr>
              <a:t>         </a:t>
            </a:r>
            <a:r>
              <a:rPr lang="uk-UA" sz="4000" b="1" dirty="0">
                <a:solidFill>
                  <a:srgbClr val="FFFF00"/>
                </a:solidFill>
              </a:rPr>
              <a:t>розмовляєш;</a:t>
            </a:r>
            <a:endParaRPr lang="en-US" sz="7200" b="1" dirty="0">
              <a:solidFill>
                <a:srgbClr val="FFFF00"/>
              </a:solidFill>
            </a:endParaRPr>
          </a:p>
          <a:p>
            <a:r>
              <a:rPr lang="uk-UA" sz="4000" b="1" dirty="0">
                <a:solidFill>
                  <a:srgbClr val="FFFF00"/>
                </a:solidFill>
              </a:rPr>
              <a:t>     г) підходиш до нього.</a:t>
            </a:r>
            <a:endParaRPr lang="en-US" sz="7200" b="1" dirty="0">
              <a:solidFill>
                <a:srgbClr val="FFFF00"/>
              </a:solidFill>
            </a:endParaRPr>
          </a:p>
          <a:p>
            <a:pPr algn="just"/>
            <a:endParaRPr lang="ru-RU" sz="4000" b="1" dirty="0">
              <a:solidFill>
                <a:srgbClr val="FFFF00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743228" y="2493818"/>
            <a:ext cx="4407307" cy="4031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644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9718" y="1382795"/>
            <a:ext cx="8740587" cy="5277459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25.05.2022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30"/>
            <a:ext cx="8732066" cy="674253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solidFill>
                  <a:schemeClr val="bg1"/>
                </a:solidFill>
              </a:rPr>
              <a:t>Завдання </a:t>
            </a:r>
            <a:r>
              <a:rPr lang="uk-UA" sz="3200" b="1" dirty="0" smtClean="0">
                <a:solidFill>
                  <a:schemeClr val="bg1"/>
                </a:solidFill>
              </a:rPr>
              <a:t>8. </a:t>
            </a:r>
            <a:r>
              <a:rPr lang="uk-UA" sz="3200" b="1" dirty="0">
                <a:solidFill>
                  <a:schemeClr val="bg1"/>
                </a:solidFill>
              </a:rPr>
              <a:t>Вибери правильну відповідь</a:t>
            </a:r>
            <a:r>
              <a:rPr lang="uk-UA" sz="3200" b="1" dirty="0" smtClean="0">
                <a:solidFill>
                  <a:schemeClr val="bg1"/>
                </a:solidFill>
              </a:rPr>
              <a:t>.</a:t>
            </a:r>
            <a:endParaRPr lang="ru-RU" sz="3200" b="1" dirty="0">
              <a:solidFill>
                <a:schemeClr val="bg1"/>
              </a:solidFill>
            </a:endParaRPr>
          </a:p>
        </p:txBody>
      </p:sp>
      <p:sp>
        <p:nvSpPr>
          <p:cNvPr id="6" name="Пятиугольник 5"/>
          <p:cNvSpPr/>
          <p:nvPr/>
        </p:nvSpPr>
        <p:spPr>
          <a:xfrm>
            <a:off x="255378" y="1442961"/>
            <a:ext cx="2991375" cy="668215"/>
          </a:xfrm>
          <a:prstGeom prst="homePlat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>
                <a:solidFill>
                  <a:srgbClr val="FFFF00"/>
                </a:solidFill>
              </a:rPr>
              <a:t>Завдання </a:t>
            </a:r>
            <a:r>
              <a:rPr lang="uk-UA" sz="3600" b="1" dirty="0">
                <a:solidFill>
                  <a:srgbClr val="FFFF00"/>
                </a:solidFill>
              </a:rPr>
              <a:t>8</a:t>
            </a:r>
            <a:endParaRPr lang="ru-RU" sz="3600" b="1" dirty="0">
              <a:solidFill>
                <a:srgbClr val="FFFF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801979" y="1930805"/>
            <a:ext cx="7267074" cy="4585871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r>
              <a:rPr lang="uk-UA" sz="4400" b="1" i="1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8. Кому </a:t>
            </a:r>
            <a:r>
              <a:rPr lang="uk-UA" sz="4400" b="1" i="1" dirty="0">
                <a:solidFill>
                  <a:schemeClr val="bg1"/>
                </a:solidFill>
                <a:cs typeface="Times New Roman" panose="02020603050405020304" pitchFamily="18" charset="0"/>
              </a:rPr>
              <a:t>можна давати свій пароль в інтернеті?	</a:t>
            </a:r>
            <a:endParaRPr lang="en-US" sz="4400" b="1" i="1" dirty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r>
              <a:rPr lang="uk-UA" sz="44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uk-UA" sz="4800" b="1" dirty="0" smtClean="0">
                <a:solidFill>
                  <a:srgbClr val="FFFF00"/>
                </a:solidFill>
                <a:cs typeface="Times New Roman" panose="02020603050405020304" pitchFamily="18" charset="0"/>
              </a:rPr>
              <a:t>а</a:t>
            </a:r>
            <a:r>
              <a:rPr lang="uk-UA" sz="4800" b="1" dirty="0">
                <a:solidFill>
                  <a:srgbClr val="FFFF00"/>
                </a:solidFill>
                <a:cs typeface="Times New Roman" panose="02020603050405020304" pitchFamily="18" charset="0"/>
              </a:rPr>
              <a:t>) найближчим друзям; </a:t>
            </a:r>
            <a:endParaRPr lang="en-US" sz="4800" b="1" dirty="0">
              <a:solidFill>
                <a:srgbClr val="FFFF00"/>
              </a:solidFill>
              <a:cs typeface="Times New Roman" panose="02020603050405020304" pitchFamily="18" charset="0"/>
            </a:endParaRPr>
          </a:p>
          <a:p>
            <a:r>
              <a:rPr lang="uk-UA" sz="4800" b="1" dirty="0">
                <a:solidFill>
                  <a:srgbClr val="FFFF00"/>
                </a:solidFill>
                <a:cs typeface="Times New Roman" panose="02020603050405020304" pitchFamily="18" charset="0"/>
              </a:rPr>
              <a:t>   </a:t>
            </a:r>
            <a:r>
              <a:rPr lang="uk-UA" sz="4800" b="1" dirty="0" smtClean="0">
                <a:solidFill>
                  <a:srgbClr val="FFFF00"/>
                </a:solidFill>
                <a:cs typeface="Times New Roman" panose="02020603050405020304" pitchFamily="18" charset="0"/>
              </a:rPr>
              <a:t>б</a:t>
            </a:r>
            <a:r>
              <a:rPr lang="uk-UA" sz="4800" b="1" dirty="0">
                <a:solidFill>
                  <a:srgbClr val="FFFF00"/>
                </a:solidFill>
                <a:cs typeface="Times New Roman" panose="02020603050405020304" pitchFamily="18" charset="0"/>
              </a:rPr>
              <a:t>) друзям, батькам;     </a:t>
            </a:r>
            <a:endParaRPr lang="en-US" sz="4800" b="1" dirty="0">
              <a:solidFill>
                <a:srgbClr val="FFFF00"/>
              </a:solidFill>
              <a:cs typeface="Times New Roman" panose="02020603050405020304" pitchFamily="18" charset="0"/>
            </a:endParaRPr>
          </a:p>
          <a:p>
            <a:r>
              <a:rPr lang="uk-UA" sz="4800" b="1" dirty="0">
                <a:solidFill>
                  <a:srgbClr val="FFFF00"/>
                </a:solidFill>
                <a:cs typeface="Times New Roman" panose="02020603050405020304" pitchFamily="18" charset="0"/>
              </a:rPr>
              <a:t>   </a:t>
            </a:r>
            <a:r>
              <a:rPr lang="uk-UA" sz="4800" b="1" dirty="0" smtClean="0">
                <a:solidFill>
                  <a:srgbClr val="FFFF00"/>
                </a:solidFill>
                <a:cs typeface="Times New Roman" panose="02020603050405020304" pitchFamily="18" charset="0"/>
              </a:rPr>
              <a:t>в</a:t>
            </a:r>
            <a:r>
              <a:rPr lang="uk-UA" sz="4800" b="1" dirty="0">
                <a:solidFill>
                  <a:srgbClr val="FFFF00"/>
                </a:solidFill>
                <a:cs typeface="Times New Roman" panose="02020603050405020304" pitchFamily="18" charset="0"/>
              </a:rPr>
              <a:t>) тільки батькам.</a:t>
            </a:r>
            <a:endParaRPr lang="en-US" sz="4800" b="1" dirty="0">
              <a:solidFill>
                <a:srgbClr val="FFFF00"/>
              </a:solidFill>
              <a:cs typeface="Times New Roman" panose="02020603050405020304" pitchFamily="18" charset="0"/>
            </a:endParaRPr>
          </a:p>
          <a:p>
            <a:pPr algn="just"/>
            <a:endParaRPr lang="ru-RU" sz="6000" b="1" dirty="0">
              <a:solidFill>
                <a:srgbClr val="FFFF00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743228" y="2493818"/>
            <a:ext cx="4407307" cy="4031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671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9718" y="1382795"/>
            <a:ext cx="8740587" cy="5277459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25.05.2022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30"/>
            <a:ext cx="8732066" cy="674253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solidFill>
                  <a:schemeClr val="bg1"/>
                </a:solidFill>
              </a:rPr>
              <a:t>Завдання 9. Вибери правильну відповідь</a:t>
            </a:r>
            <a:r>
              <a:rPr lang="uk-UA" sz="3200" b="1" dirty="0" smtClean="0">
                <a:solidFill>
                  <a:schemeClr val="bg1"/>
                </a:solidFill>
              </a:rPr>
              <a:t>.</a:t>
            </a:r>
            <a:endParaRPr lang="ru-RU" sz="3200" b="1" dirty="0">
              <a:solidFill>
                <a:schemeClr val="bg1"/>
              </a:solidFill>
            </a:endParaRPr>
          </a:p>
        </p:txBody>
      </p:sp>
      <p:sp>
        <p:nvSpPr>
          <p:cNvPr id="6" name="Пятиугольник 5"/>
          <p:cNvSpPr/>
          <p:nvPr/>
        </p:nvSpPr>
        <p:spPr>
          <a:xfrm>
            <a:off x="255378" y="1442961"/>
            <a:ext cx="2991375" cy="668215"/>
          </a:xfrm>
          <a:prstGeom prst="homePlat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>
                <a:solidFill>
                  <a:srgbClr val="FFFF00"/>
                </a:solidFill>
              </a:rPr>
              <a:t>Завдання </a:t>
            </a:r>
            <a:r>
              <a:rPr lang="uk-UA" sz="3600" b="1" dirty="0">
                <a:solidFill>
                  <a:srgbClr val="FFFF00"/>
                </a:solidFill>
              </a:rPr>
              <a:t>9</a:t>
            </a:r>
            <a:endParaRPr lang="ru-RU" sz="3600" b="1" dirty="0">
              <a:solidFill>
                <a:srgbClr val="FFFF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957102" y="1777068"/>
            <a:ext cx="7065818" cy="5632311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r>
              <a:rPr lang="uk-UA" sz="4000" b="1" i="1" dirty="0" smtClean="0">
                <a:solidFill>
                  <a:schemeClr val="bg1"/>
                </a:solidFill>
              </a:rPr>
              <a:t>9. Вибери </a:t>
            </a:r>
            <a:r>
              <a:rPr lang="uk-UA" sz="4000" b="1" i="1" dirty="0">
                <a:solidFill>
                  <a:schemeClr val="bg1"/>
                </a:solidFill>
              </a:rPr>
              <a:t>правильну відповідь. Закінчи відповідь.</a:t>
            </a:r>
            <a:endParaRPr lang="en-US" sz="11500" b="1" i="1" dirty="0">
              <a:solidFill>
                <a:schemeClr val="bg1"/>
              </a:solidFill>
            </a:endParaRPr>
          </a:p>
          <a:p>
            <a:r>
              <a:rPr lang="uk-UA" sz="2800" b="1" dirty="0">
                <a:solidFill>
                  <a:schemeClr val="bg1"/>
                </a:solidFill>
              </a:rPr>
              <a:t> </a:t>
            </a:r>
            <a:r>
              <a:rPr lang="uk-UA" sz="2800" b="1" dirty="0" smtClean="0">
                <a:solidFill>
                  <a:schemeClr val="bg1"/>
                </a:solidFill>
              </a:rPr>
              <a:t> </a:t>
            </a:r>
            <a:r>
              <a:rPr lang="uk-UA" sz="4400" b="1" i="1" dirty="0">
                <a:solidFill>
                  <a:srgbClr val="F17D66"/>
                </a:solidFill>
              </a:rPr>
              <a:t>Дисциплінованість – це …</a:t>
            </a:r>
            <a:endParaRPr lang="en-US" sz="13800" b="1" i="1" dirty="0">
              <a:solidFill>
                <a:srgbClr val="F17D66"/>
              </a:solidFill>
            </a:endParaRPr>
          </a:p>
          <a:p>
            <a:r>
              <a:rPr lang="uk-UA" sz="2800" b="1" dirty="0">
                <a:solidFill>
                  <a:schemeClr val="bg1"/>
                </a:solidFill>
              </a:rPr>
              <a:t>    </a:t>
            </a:r>
            <a:r>
              <a:rPr lang="uk-UA" sz="2800" b="1" dirty="0" smtClean="0">
                <a:solidFill>
                  <a:schemeClr val="bg1"/>
                </a:solidFill>
              </a:rPr>
              <a:t> </a:t>
            </a:r>
            <a:r>
              <a:rPr lang="uk-UA" sz="4400" b="1" dirty="0" smtClean="0">
                <a:solidFill>
                  <a:srgbClr val="FFFF00"/>
                </a:solidFill>
              </a:rPr>
              <a:t>а</a:t>
            </a:r>
            <a:r>
              <a:rPr lang="uk-UA" sz="4400" b="1" dirty="0">
                <a:solidFill>
                  <a:srgbClr val="FFFF00"/>
                </a:solidFill>
              </a:rPr>
              <a:t>) </a:t>
            </a:r>
            <a:r>
              <a:rPr lang="uk-UA" sz="4400" b="1" dirty="0" smtClean="0">
                <a:solidFill>
                  <a:srgbClr val="FFFF00"/>
                </a:solidFill>
              </a:rPr>
              <a:t>відповідальність;</a:t>
            </a:r>
            <a:endParaRPr lang="en-US" sz="13800" b="1" dirty="0">
              <a:solidFill>
                <a:srgbClr val="FFFF00"/>
              </a:solidFill>
            </a:endParaRPr>
          </a:p>
          <a:p>
            <a:r>
              <a:rPr lang="uk-UA" sz="4400" b="1" dirty="0">
                <a:solidFill>
                  <a:srgbClr val="FFFF00"/>
                </a:solidFill>
              </a:rPr>
              <a:t>  </a:t>
            </a:r>
            <a:r>
              <a:rPr lang="uk-UA" sz="4400" b="1" dirty="0" smtClean="0">
                <a:solidFill>
                  <a:srgbClr val="FFFF00"/>
                </a:solidFill>
              </a:rPr>
              <a:t> б</a:t>
            </a:r>
            <a:r>
              <a:rPr lang="uk-UA" sz="4400" b="1" dirty="0">
                <a:solidFill>
                  <a:srgbClr val="FFFF00"/>
                </a:solidFill>
              </a:rPr>
              <a:t>) </a:t>
            </a:r>
            <a:r>
              <a:rPr lang="uk-UA" sz="4400" b="1" dirty="0" smtClean="0">
                <a:solidFill>
                  <a:srgbClr val="FFFF00"/>
                </a:solidFill>
              </a:rPr>
              <a:t>скромність;</a:t>
            </a:r>
            <a:endParaRPr lang="en-US" sz="13800" b="1" dirty="0">
              <a:solidFill>
                <a:srgbClr val="FFFF00"/>
              </a:solidFill>
            </a:endParaRPr>
          </a:p>
          <a:p>
            <a:r>
              <a:rPr lang="uk-UA" sz="4400" b="1" dirty="0">
                <a:solidFill>
                  <a:srgbClr val="FFFF00"/>
                </a:solidFill>
              </a:rPr>
              <a:t>   </a:t>
            </a:r>
            <a:r>
              <a:rPr lang="uk-UA" sz="4400" b="1" dirty="0" smtClean="0">
                <a:solidFill>
                  <a:srgbClr val="FFFF00"/>
                </a:solidFill>
              </a:rPr>
              <a:t>в</a:t>
            </a:r>
            <a:r>
              <a:rPr lang="uk-UA" sz="4400" b="1" dirty="0">
                <a:solidFill>
                  <a:srgbClr val="FFFF00"/>
                </a:solidFill>
              </a:rPr>
              <a:t>) </a:t>
            </a:r>
            <a:r>
              <a:rPr lang="uk-UA" sz="4400" b="1" dirty="0" smtClean="0">
                <a:solidFill>
                  <a:srgbClr val="FFFF00"/>
                </a:solidFill>
              </a:rPr>
              <a:t>сором'язливість; </a:t>
            </a:r>
            <a:endParaRPr lang="en-US" sz="13800" b="1" dirty="0">
              <a:solidFill>
                <a:srgbClr val="FFFF00"/>
              </a:solidFill>
            </a:endParaRPr>
          </a:p>
          <a:p>
            <a:r>
              <a:rPr lang="uk-UA" sz="4400" b="1" dirty="0">
                <a:solidFill>
                  <a:srgbClr val="FFFF00"/>
                </a:solidFill>
              </a:rPr>
              <a:t>   </a:t>
            </a:r>
            <a:r>
              <a:rPr lang="uk-UA" sz="4400" b="1" dirty="0" smtClean="0">
                <a:solidFill>
                  <a:srgbClr val="FFFF00"/>
                </a:solidFill>
              </a:rPr>
              <a:t>г</a:t>
            </a:r>
            <a:r>
              <a:rPr lang="uk-UA" sz="4400" b="1" dirty="0">
                <a:solidFill>
                  <a:srgbClr val="FFFF00"/>
                </a:solidFill>
              </a:rPr>
              <a:t>) </a:t>
            </a:r>
            <a:r>
              <a:rPr lang="uk-UA" sz="4400" b="1" dirty="0" smtClean="0">
                <a:solidFill>
                  <a:srgbClr val="FFFF00"/>
                </a:solidFill>
              </a:rPr>
              <a:t>увічливість. </a:t>
            </a:r>
            <a:endParaRPr lang="en-US" sz="13800" b="1" dirty="0">
              <a:solidFill>
                <a:srgbClr val="FFFF00"/>
              </a:solidFill>
            </a:endParaRPr>
          </a:p>
          <a:p>
            <a:pPr algn="just"/>
            <a:endParaRPr lang="ru-RU" sz="6000" b="1" dirty="0">
              <a:solidFill>
                <a:srgbClr val="FFFF00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743228" y="2493818"/>
            <a:ext cx="4407307" cy="4031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66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1413" y="1580541"/>
            <a:ext cx="8740587" cy="5277459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25.05.2022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30"/>
            <a:ext cx="8732066" cy="674253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>
                <a:solidFill>
                  <a:schemeClr val="bg1"/>
                </a:solidFill>
              </a:rPr>
              <a:t>Завдання </a:t>
            </a:r>
            <a:r>
              <a:rPr lang="uk-UA" sz="2800" b="1" dirty="0" smtClean="0">
                <a:solidFill>
                  <a:schemeClr val="bg1"/>
                </a:solidFill>
              </a:rPr>
              <a:t>10. </a:t>
            </a:r>
            <a:r>
              <a:rPr lang="uk-UA" sz="2800" b="1" dirty="0">
                <a:solidFill>
                  <a:schemeClr val="bg1"/>
                </a:solidFill>
              </a:rPr>
              <a:t>Вибери правильну відповідь</a:t>
            </a:r>
            <a:r>
              <a:rPr lang="uk-UA" sz="2800" b="1" dirty="0" smtClean="0">
                <a:solidFill>
                  <a:schemeClr val="bg1"/>
                </a:solidFill>
              </a:rPr>
              <a:t>.</a:t>
            </a:r>
            <a:endParaRPr lang="ru-RU" sz="2800" b="1" dirty="0">
              <a:solidFill>
                <a:schemeClr val="bg1"/>
              </a:solidFill>
            </a:endParaRPr>
          </a:p>
        </p:txBody>
      </p:sp>
      <p:sp>
        <p:nvSpPr>
          <p:cNvPr id="6" name="Пятиугольник 5"/>
          <p:cNvSpPr/>
          <p:nvPr/>
        </p:nvSpPr>
        <p:spPr>
          <a:xfrm>
            <a:off x="255378" y="1442961"/>
            <a:ext cx="2991375" cy="668215"/>
          </a:xfrm>
          <a:prstGeom prst="homePlat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>
                <a:solidFill>
                  <a:srgbClr val="FFFF00"/>
                </a:solidFill>
              </a:rPr>
              <a:t>Завдання </a:t>
            </a:r>
            <a:r>
              <a:rPr lang="uk-UA" sz="3600" b="1" dirty="0" smtClean="0">
                <a:solidFill>
                  <a:srgbClr val="FFFF00"/>
                </a:solidFill>
              </a:rPr>
              <a:t>10</a:t>
            </a:r>
            <a:endParaRPr lang="ru-RU" sz="3600" b="1" dirty="0">
              <a:solidFill>
                <a:srgbClr val="FFFF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018547" y="2024880"/>
            <a:ext cx="7724274" cy="4678204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r>
              <a:rPr lang="uk-UA" sz="3200" b="1" dirty="0" smtClean="0"/>
              <a:t> </a:t>
            </a:r>
            <a:r>
              <a:rPr lang="uk-UA" sz="3200" b="1" i="1" dirty="0" smtClean="0">
                <a:solidFill>
                  <a:schemeClr val="bg1"/>
                </a:solidFill>
              </a:rPr>
              <a:t>10. Якого </a:t>
            </a:r>
            <a:r>
              <a:rPr lang="uk-UA" sz="3200" b="1" i="1" dirty="0">
                <a:solidFill>
                  <a:schemeClr val="bg1"/>
                </a:solidFill>
              </a:rPr>
              <a:t>з правил слід дотримуватися, коли ти катаєшся на велосипеді?</a:t>
            </a:r>
            <a:endParaRPr lang="en-US" sz="8800" b="1" i="1" dirty="0">
              <a:solidFill>
                <a:schemeClr val="bg1"/>
              </a:solidFill>
            </a:endParaRPr>
          </a:p>
          <a:p>
            <a:r>
              <a:rPr lang="uk-UA" sz="3200" b="1" dirty="0" smtClean="0"/>
              <a:t>     </a:t>
            </a:r>
            <a:r>
              <a:rPr lang="ru-RU" sz="3600" b="1" dirty="0" smtClean="0">
                <a:solidFill>
                  <a:srgbClr val="FFFF00"/>
                </a:solidFill>
              </a:rPr>
              <a:t>а</a:t>
            </a:r>
            <a:r>
              <a:rPr lang="ru-RU" sz="3600" b="1" dirty="0">
                <a:solidFill>
                  <a:srgbClr val="FFFF00"/>
                </a:solidFill>
              </a:rPr>
              <a:t>) </a:t>
            </a:r>
            <a:r>
              <a:rPr lang="uk-UA" sz="3600" b="1" dirty="0">
                <a:solidFill>
                  <a:srgbClr val="FFFF00"/>
                </a:solidFill>
              </a:rPr>
              <a:t>Їхати на зелене світло </a:t>
            </a:r>
            <a:r>
              <a:rPr lang="uk-UA" sz="3600" b="1" dirty="0" smtClean="0">
                <a:solidFill>
                  <a:srgbClr val="FFFF00"/>
                </a:solidFill>
              </a:rPr>
              <a:t>для</a:t>
            </a:r>
          </a:p>
          <a:p>
            <a:r>
              <a:rPr lang="uk-UA" sz="3600" b="1" dirty="0" smtClean="0">
                <a:solidFill>
                  <a:srgbClr val="FFFF00"/>
                </a:solidFill>
              </a:rPr>
              <a:t> </a:t>
            </a:r>
            <a:r>
              <a:rPr lang="uk-UA" sz="3600" b="1" dirty="0">
                <a:solidFill>
                  <a:srgbClr val="FFFF00"/>
                </a:solidFill>
              </a:rPr>
              <a:t>пішоходів, а на червоне зупинятися.</a:t>
            </a:r>
            <a:endParaRPr lang="en-US" sz="9600" b="1" dirty="0">
              <a:solidFill>
                <a:srgbClr val="FFFF00"/>
              </a:solidFill>
            </a:endParaRPr>
          </a:p>
          <a:p>
            <a:r>
              <a:rPr lang="ru-RU" sz="3600" b="1" dirty="0">
                <a:solidFill>
                  <a:srgbClr val="FFFF00"/>
                </a:solidFill>
              </a:rPr>
              <a:t>    б) </a:t>
            </a:r>
            <a:r>
              <a:rPr lang="uk-UA" sz="3600" b="1" dirty="0">
                <a:solidFill>
                  <a:srgbClr val="FFFF00"/>
                </a:solidFill>
              </a:rPr>
              <a:t>Не виїжджати на дорогу, </a:t>
            </a:r>
            <a:r>
              <a:rPr lang="uk-UA" sz="3600" b="1" dirty="0" smtClean="0">
                <a:solidFill>
                  <a:srgbClr val="FFFF00"/>
                </a:solidFill>
              </a:rPr>
              <a:t>якщо</a:t>
            </a:r>
          </a:p>
          <a:p>
            <a:r>
              <a:rPr lang="uk-UA" sz="3600" b="1" dirty="0">
                <a:solidFill>
                  <a:srgbClr val="FFFF00"/>
                </a:solidFill>
              </a:rPr>
              <a:t> </a:t>
            </a:r>
            <a:r>
              <a:rPr lang="uk-UA" sz="3600" b="1" dirty="0" smtClean="0">
                <a:solidFill>
                  <a:srgbClr val="FFFF00"/>
                </a:solidFill>
              </a:rPr>
              <a:t>        </a:t>
            </a:r>
            <a:r>
              <a:rPr lang="uk-UA" sz="3600" b="1" dirty="0">
                <a:solidFill>
                  <a:srgbClr val="FFFF00"/>
                </a:solidFill>
              </a:rPr>
              <a:t>тобі не виповнилося 14 років.</a:t>
            </a:r>
            <a:endParaRPr lang="en-US" sz="9600" b="1" dirty="0">
              <a:solidFill>
                <a:srgbClr val="FFFF00"/>
              </a:solidFill>
            </a:endParaRPr>
          </a:p>
          <a:p>
            <a:r>
              <a:rPr lang="ru-RU" sz="3600" b="1" dirty="0">
                <a:solidFill>
                  <a:srgbClr val="FFFF00"/>
                </a:solidFill>
              </a:rPr>
              <a:t>    в) </a:t>
            </a:r>
            <a:r>
              <a:rPr lang="uk-UA" sz="3600" b="1" dirty="0">
                <a:solidFill>
                  <a:srgbClr val="FFFF00"/>
                </a:solidFill>
              </a:rPr>
              <a:t>Тримати захисний шолом </a:t>
            </a:r>
            <a:r>
              <a:rPr lang="uk-UA" sz="3600" b="1" dirty="0" smtClean="0">
                <a:solidFill>
                  <a:srgbClr val="FFFF00"/>
                </a:solidFill>
              </a:rPr>
              <a:t>в</a:t>
            </a:r>
          </a:p>
          <a:p>
            <a:r>
              <a:rPr lang="uk-UA" sz="3600" b="1" dirty="0">
                <a:solidFill>
                  <a:srgbClr val="FFFF00"/>
                </a:solidFill>
              </a:rPr>
              <a:t> </a:t>
            </a:r>
            <a:r>
              <a:rPr lang="uk-UA" sz="3600" b="1" dirty="0" smtClean="0">
                <a:solidFill>
                  <a:srgbClr val="FFFF00"/>
                </a:solidFill>
              </a:rPr>
              <a:t>        </a:t>
            </a:r>
            <a:r>
              <a:rPr lang="uk-UA" sz="3600" b="1" dirty="0">
                <a:solidFill>
                  <a:srgbClr val="FFFF00"/>
                </a:solidFill>
              </a:rPr>
              <a:t>рюкзаку за спиною.</a:t>
            </a:r>
            <a:endParaRPr lang="en-US" sz="6600" b="1" dirty="0">
              <a:solidFill>
                <a:srgbClr val="FFFF00"/>
              </a:solidFill>
            </a:endParaRPr>
          </a:p>
          <a:p>
            <a:r>
              <a:rPr lang="ru-RU" dirty="0"/>
              <a:t> </a:t>
            </a:r>
            <a:endParaRPr lang="en-US" sz="60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411333" y="2699657"/>
            <a:ext cx="3773364" cy="3451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40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9718" y="1382795"/>
            <a:ext cx="8740587" cy="5277459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25.05.2022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30"/>
            <a:ext cx="8732066" cy="674253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solidFill>
                  <a:schemeClr val="bg1"/>
                </a:solidFill>
              </a:rPr>
              <a:t>Завдання </a:t>
            </a:r>
            <a:r>
              <a:rPr lang="uk-UA" sz="3200" b="1" dirty="0" smtClean="0">
                <a:solidFill>
                  <a:schemeClr val="bg1"/>
                </a:solidFill>
              </a:rPr>
              <a:t>11. </a:t>
            </a:r>
            <a:r>
              <a:rPr lang="uk-UA" sz="3200" b="1" dirty="0" smtClean="0">
                <a:solidFill>
                  <a:schemeClr val="bg1"/>
                </a:solidFill>
              </a:rPr>
              <a:t>Закінчи речення.</a:t>
            </a:r>
            <a:endParaRPr lang="ru-RU" sz="3200" b="1" dirty="0">
              <a:solidFill>
                <a:schemeClr val="bg1"/>
              </a:solidFill>
            </a:endParaRPr>
          </a:p>
        </p:txBody>
      </p:sp>
      <p:sp>
        <p:nvSpPr>
          <p:cNvPr id="6" name="Пятиугольник 5"/>
          <p:cNvSpPr/>
          <p:nvPr/>
        </p:nvSpPr>
        <p:spPr>
          <a:xfrm>
            <a:off x="255378" y="1442961"/>
            <a:ext cx="2991375" cy="668215"/>
          </a:xfrm>
          <a:prstGeom prst="homePlat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>
                <a:solidFill>
                  <a:srgbClr val="FFFF00"/>
                </a:solidFill>
              </a:rPr>
              <a:t>Завдання </a:t>
            </a:r>
            <a:r>
              <a:rPr lang="uk-UA" sz="3600" b="1" dirty="0" smtClean="0">
                <a:solidFill>
                  <a:srgbClr val="FFFF00"/>
                </a:solidFill>
              </a:rPr>
              <a:t>11</a:t>
            </a:r>
            <a:endParaRPr lang="ru-RU" sz="3600" b="1" dirty="0">
              <a:solidFill>
                <a:srgbClr val="FFFF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879273" y="2649058"/>
            <a:ext cx="7065818" cy="1938992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pPr algn="just"/>
            <a:r>
              <a:rPr lang="uk-UA" sz="6000" b="1" i="1" dirty="0" smtClean="0">
                <a:solidFill>
                  <a:srgbClr val="FFFF00"/>
                </a:solidFill>
              </a:rPr>
              <a:t>  </a:t>
            </a:r>
            <a:r>
              <a:rPr lang="uk-UA" sz="6000" b="1" i="1" dirty="0" smtClean="0">
                <a:solidFill>
                  <a:srgbClr val="FFFF00"/>
                </a:solidFill>
              </a:rPr>
              <a:t>11. </a:t>
            </a:r>
            <a:r>
              <a:rPr lang="uk-UA" sz="6000" b="1" i="1" dirty="0" smtClean="0">
                <a:solidFill>
                  <a:srgbClr val="FFFF00"/>
                </a:solidFill>
              </a:rPr>
              <a:t>Щоб </a:t>
            </a:r>
            <a:r>
              <a:rPr lang="uk-UA" sz="6000" b="1" i="1" dirty="0" smtClean="0">
                <a:solidFill>
                  <a:srgbClr val="FFFF00"/>
                </a:solidFill>
              </a:rPr>
              <a:t>досягти успіху, потрібно …</a:t>
            </a:r>
            <a:endParaRPr lang="ru-RU" sz="6000" b="1" dirty="0">
              <a:solidFill>
                <a:srgbClr val="FFFF00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743228" y="2493818"/>
            <a:ext cx="4407307" cy="4031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667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9718" y="1382795"/>
            <a:ext cx="8740587" cy="5277459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25.05.2022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30"/>
            <a:ext cx="8732066" cy="674253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solidFill>
                  <a:schemeClr val="bg1"/>
                </a:solidFill>
              </a:rPr>
              <a:t>Завдання </a:t>
            </a:r>
            <a:r>
              <a:rPr lang="uk-UA" sz="3200" b="1" dirty="0" smtClean="0">
                <a:solidFill>
                  <a:schemeClr val="bg1"/>
                </a:solidFill>
              </a:rPr>
              <a:t>12. </a:t>
            </a:r>
            <a:r>
              <a:rPr lang="uk-UA" sz="3200" b="1" dirty="0" smtClean="0">
                <a:solidFill>
                  <a:schemeClr val="bg1"/>
                </a:solidFill>
              </a:rPr>
              <a:t>Закінчи речення.</a:t>
            </a:r>
            <a:endParaRPr lang="ru-RU" sz="3200" b="1" dirty="0">
              <a:solidFill>
                <a:schemeClr val="bg1"/>
              </a:solidFill>
            </a:endParaRPr>
          </a:p>
        </p:txBody>
      </p:sp>
      <p:sp>
        <p:nvSpPr>
          <p:cNvPr id="6" name="Пятиугольник 5"/>
          <p:cNvSpPr/>
          <p:nvPr/>
        </p:nvSpPr>
        <p:spPr>
          <a:xfrm>
            <a:off x="255378" y="1442961"/>
            <a:ext cx="2991375" cy="668215"/>
          </a:xfrm>
          <a:prstGeom prst="homePlat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>
                <a:solidFill>
                  <a:srgbClr val="FFFF00"/>
                </a:solidFill>
              </a:rPr>
              <a:t>Завдання </a:t>
            </a:r>
            <a:r>
              <a:rPr lang="uk-UA" sz="3600" b="1" dirty="0" smtClean="0">
                <a:solidFill>
                  <a:srgbClr val="FFFF00"/>
                </a:solidFill>
              </a:rPr>
              <a:t>12</a:t>
            </a:r>
            <a:endParaRPr lang="ru-RU" sz="3600" b="1" dirty="0">
              <a:solidFill>
                <a:srgbClr val="FFFF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879273" y="2649058"/>
            <a:ext cx="7065818" cy="1938992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pPr algn="just"/>
            <a:r>
              <a:rPr lang="uk-UA" sz="6000" b="1" i="1" dirty="0" smtClean="0">
                <a:solidFill>
                  <a:srgbClr val="FFFF00"/>
                </a:solidFill>
              </a:rPr>
              <a:t>  </a:t>
            </a:r>
            <a:r>
              <a:rPr lang="uk-UA" sz="6000" b="1" i="1" dirty="0" smtClean="0">
                <a:solidFill>
                  <a:srgbClr val="FFFF00"/>
                </a:solidFill>
              </a:rPr>
              <a:t>12. </a:t>
            </a:r>
            <a:r>
              <a:rPr lang="uk-UA" sz="6000" b="1" i="1" dirty="0" smtClean="0">
                <a:solidFill>
                  <a:srgbClr val="FFFF00"/>
                </a:solidFill>
              </a:rPr>
              <a:t>Щоб знайти друзів, треба  …</a:t>
            </a:r>
            <a:endParaRPr lang="ru-RU" sz="6000" b="1" dirty="0">
              <a:solidFill>
                <a:srgbClr val="FFFF00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743228" y="2493818"/>
            <a:ext cx="4407307" cy="4031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011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3118" y="1580541"/>
            <a:ext cx="8740587" cy="5277459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25.05.2022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515352" y="415636"/>
            <a:ext cx="8344139" cy="1168783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ru-RU" sz="2800" b="1" dirty="0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433455" y="2665358"/>
            <a:ext cx="6539346" cy="1015663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pPr algn="just"/>
            <a:r>
              <a:rPr lang="uk-UA" sz="6000" b="1" i="1" dirty="0" smtClean="0">
                <a:solidFill>
                  <a:srgbClr val="FFFF00"/>
                </a:solidFill>
              </a:rPr>
              <a:t>  </a:t>
            </a:r>
            <a:endParaRPr lang="ru-RU" sz="6000" b="1" dirty="0">
              <a:solidFill>
                <a:srgbClr val="FFFF00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411333" y="2699657"/>
            <a:ext cx="3773364" cy="3451761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4010590" y="2439604"/>
            <a:ext cx="689956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5400" b="1" i="1" dirty="0" smtClean="0">
                <a:solidFill>
                  <a:srgbClr val="FFFF00"/>
                </a:solidFill>
              </a:rPr>
              <a:t>Фото </a:t>
            </a:r>
            <a:r>
              <a:rPr lang="ru-RU" sz="5400" b="1" i="1" dirty="0" err="1" smtClean="0">
                <a:solidFill>
                  <a:srgbClr val="FFFF00"/>
                </a:solidFill>
              </a:rPr>
              <a:t>виконаних</a:t>
            </a:r>
            <a:r>
              <a:rPr lang="ru-RU" sz="5400" b="1" i="1" dirty="0" smtClean="0">
                <a:solidFill>
                  <a:srgbClr val="FFFF00"/>
                </a:solidFill>
              </a:rPr>
              <a:t> </a:t>
            </a:r>
            <a:r>
              <a:rPr lang="ru-RU" sz="5400" b="1" i="1" dirty="0" err="1" smtClean="0">
                <a:solidFill>
                  <a:srgbClr val="FFFF00"/>
                </a:solidFill>
              </a:rPr>
              <a:t>робіт</a:t>
            </a:r>
            <a:r>
              <a:rPr lang="ru-RU" sz="5400" b="1" i="1" dirty="0" smtClean="0">
                <a:solidFill>
                  <a:srgbClr val="FFFF00"/>
                </a:solidFill>
              </a:rPr>
              <a:t> </a:t>
            </a:r>
            <a:r>
              <a:rPr lang="ru-RU" sz="5400" b="1" i="1" dirty="0" err="1" smtClean="0">
                <a:solidFill>
                  <a:srgbClr val="FFFF00"/>
                </a:solidFill>
              </a:rPr>
              <a:t>надсилайте</a:t>
            </a:r>
            <a:r>
              <a:rPr lang="ru-RU" sz="5400" b="1" i="1" dirty="0" smtClean="0">
                <a:solidFill>
                  <a:srgbClr val="FFFF00"/>
                </a:solidFill>
              </a:rPr>
              <a:t> на </a:t>
            </a:r>
            <a:r>
              <a:rPr lang="en-US" sz="5400" b="1" i="1" dirty="0" smtClean="0">
                <a:solidFill>
                  <a:srgbClr val="FFFF00"/>
                </a:solidFill>
              </a:rPr>
              <a:t>Human</a:t>
            </a:r>
            <a:r>
              <a:rPr lang="ru-RU" sz="5400" b="1" i="1" dirty="0" smtClean="0">
                <a:solidFill>
                  <a:srgbClr val="FFFF00"/>
                </a:solidFill>
              </a:rPr>
              <a:t> </a:t>
            </a:r>
            <a:r>
              <a:rPr lang="ru-RU" sz="5400" b="1" i="1" dirty="0" err="1" smtClean="0">
                <a:solidFill>
                  <a:srgbClr val="FFFF00"/>
                </a:solidFill>
              </a:rPr>
              <a:t>або</a:t>
            </a:r>
            <a:r>
              <a:rPr lang="ru-RU" sz="5400" b="1" i="1" dirty="0" smtClean="0">
                <a:solidFill>
                  <a:srgbClr val="FFFF00"/>
                </a:solidFill>
              </a:rPr>
              <a:t> </a:t>
            </a:r>
            <a:r>
              <a:rPr lang="ru-RU" sz="5400" b="1" i="1" dirty="0" err="1" smtClean="0">
                <a:solidFill>
                  <a:srgbClr val="FFFF00"/>
                </a:solidFill>
              </a:rPr>
              <a:t>Viber</a:t>
            </a:r>
            <a:endParaRPr lang="ru-RU" sz="5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640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25.05.2022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Організація класу 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9202876-5493-4C4F-A0C9-3D81ACBA79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638"/>
          <a:stretch/>
        </p:blipFill>
        <p:spPr>
          <a:xfrm>
            <a:off x="6269262" y="1575273"/>
            <a:ext cx="5652144" cy="3763345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Прямокутник: округлені кути 11">
            <a:extLst>
              <a:ext uri="{FF2B5EF4-FFF2-40B4-BE49-F238E27FC236}">
                <a16:creationId xmlns:a16="http://schemas.microsoft.com/office/drawing/2014/main" id="{69B8F106-52D3-4E2F-A595-3B4F8D378452}"/>
              </a:ext>
            </a:extLst>
          </p:cNvPr>
          <p:cNvSpPr/>
          <p:nvPr/>
        </p:nvSpPr>
        <p:spPr>
          <a:xfrm>
            <a:off x="195819" y="2006453"/>
            <a:ext cx="5937778" cy="293500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57150"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3600" b="1" dirty="0">
                <a:solidFill>
                  <a:schemeClr val="accent2">
                    <a:lumMod val="50000"/>
                  </a:schemeClr>
                </a:solidFill>
              </a:rPr>
              <a:t>Дзвоник кличе нас сідати, </a:t>
            </a:r>
          </a:p>
          <a:p>
            <a:pPr algn="ctr"/>
            <a:r>
              <a:rPr lang="uk-UA" sz="3600" b="1" dirty="0">
                <a:solidFill>
                  <a:schemeClr val="accent2">
                    <a:lumMod val="50000"/>
                  </a:schemeClr>
                </a:solidFill>
              </a:rPr>
              <a:t>час роботу починати. </a:t>
            </a:r>
            <a:endParaRPr lang="uk-UA" sz="36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r>
              <a:rPr lang="uk-UA" sz="3600" b="1" dirty="0" smtClean="0">
                <a:solidFill>
                  <a:schemeClr val="accent2">
                    <a:lumMod val="50000"/>
                  </a:schemeClr>
                </a:solidFill>
              </a:rPr>
              <a:t>Дзвоник </a:t>
            </a:r>
            <a:r>
              <a:rPr lang="uk-UA" sz="3600" b="1" dirty="0">
                <a:solidFill>
                  <a:schemeClr val="accent2">
                    <a:lumMod val="50000"/>
                  </a:schemeClr>
                </a:solidFill>
              </a:rPr>
              <a:t>посміхається.</a:t>
            </a:r>
          </a:p>
          <a:p>
            <a:pPr algn="ctr"/>
            <a:r>
              <a:rPr lang="uk-UA" sz="3600" b="1" dirty="0">
                <a:solidFill>
                  <a:schemeClr val="accent2">
                    <a:lumMod val="50000"/>
                  </a:schemeClr>
                </a:solidFill>
              </a:rPr>
              <a:t> Урок наш починається!</a:t>
            </a:r>
          </a:p>
        </p:txBody>
      </p:sp>
    </p:spTree>
    <p:extLst>
      <p:ext uri="{BB962C8B-B14F-4D97-AF65-F5344CB8AC3E}">
        <p14:creationId xmlns:p14="http://schemas.microsoft.com/office/powerpoint/2010/main" val="3637991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2635" y="1168783"/>
            <a:ext cx="8857634" cy="5348131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25.05.2022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30"/>
            <a:ext cx="8732066" cy="674253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3355596" y="2004110"/>
            <a:ext cx="7924800" cy="212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44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Times New Roman" pitchFamily="18" charset="0"/>
              </a:rPr>
              <a:t>Двадцять шосте </a:t>
            </a:r>
            <a:r>
              <a:rPr kumimoji="0" lang="uk-UA" sz="44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Times New Roman" pitchFamily="18" charset="0"/>
              </a:rPr>
              <a:t>травня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44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Times New Roman" pitchFamily="18" charset="0"/>
              </a:rPr>
              <a:t>Діагностувальна робота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sz="4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0961" y="2004110"/>
            <a:ext cx="3344214" cy="4704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937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4366" y="1165565"/>
            <a:ext cx="8857634" cy="5348131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25.05.2022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30"/>
            <a:ext cx="8732066" cy="674253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Завдання 1. Прочитай </a:t>
            </a:r>
            <a:r>
              <a:rPr lang="uk-UA" sz="2000" b="1" dirty="0" smtClean="0">
                <a:solidFill>
                  <a:schemeClr val="bg1"/>
                </a:solidFill>
              </a:rPr>
              <a:t>питання. Вибери правильну відповідь із запропонованих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6" name="Пятиугольник 5"/>
          <p:cNvSpPr/>
          <p:nvPr/>
        </p:nvSpPr>
        <p:spPr>
          <a:xfrm>
            <a:off x="255378" y="1442961"/>
            <a:ext cx="2991375" cy="668215"/>
          </a:xfrm>
          <a:prstGeom prst="homePlat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>
                <a:solidFill>
                  <a:srgbClr val="FFFF00"/>
                </a:solidFill>
              </a:rPr>
              <a:t>Завдання </a:t>
            </a:r>
            <a:r>
              <a:rPr lang="uk-UA" sz="3600" b="1" dirty="0" smtClean="0">
                <a:solidFill>
                  <a:srgbClr val="FFFF00"/>
                </a:solidFill>
              </a:rPr>
              <a:t>1</a:t>
            </a:r>
            <a:endParaRPr lang="ru-RU" sz="3600" b="1" dirty="0">
              <a:solidFill>
                <a:srgbClr val="FFFF00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688424" y="2247915"/>
            <a:ext cx="4878977" cy="4463143"/>
          </a:xfrm>
          <a:prstGeom prst="rect">
            <a:avLst/>
          </a:prstGeom>
        </p:spPr>
      </p:pic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4017818" y="1995053"/>
            <a:ext cx="7647709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48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 1. Усе розмаїття природи поділяють на:</a:t>
            </a:r>
            <a:endParaRPr kumimoji="0" lang="ru-RU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 </a:t>
            </a:r>
            <a:r>
              <a:rPr kumimoji="0" lang="uk-UA" sz="4800" b="1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Times New Roman" pitchFamily="18" charset="0"/>
                <a:cs typeface="Times New Roman" pitchFamily="18" charset="0"/>
              </a:rPr>
              <a:t>а)  тварини і рослини;</a:t>
            </a:r>
            <a:endParaRPr kumimoji="0" lang="ru-RU" sz="4400" b="1" i="0" u="none" strike="noStrike" cap="none" normalizeH="0" baseline="0" dirty="0" smtClean="0">
              <a:ln>
                <a:noFill/>
              </a:ln>
              <a:solidFill>
                <a:srgbClr val="FFFF0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4800" b="1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Times New Roman" pitchFamily="18" charset="0"/>
                <a:cs typeface="Times New Roman" pitchFamily="18" charset="0"/>
              </a:rPr>
              <a:t>    б)  Всесвіт і Земля;</a:t>
            </a:r>
            <a:endParaRPr kumimoji="0" lang="ru-RU" sz="4400" b="1" i="0" u="none" strike="noStrike" cap="none" normalizeH="0" baseline="0" dirty="0" smtClean="0">
              <a:ln>
                <a:noFill/>
              </a:ln>
              <a:solidFill>
                <a:srgbClr val="FFFF0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4800" b="1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Times New Roman" pitchFamily="18" charset="0"/>
                <a:cs typeface="Times New Roman" pitchFamily="18" charset="0"/>
              </a:rPr>
              <a:t>    в)  жива і нежива.</a:t>
            </a:r>
            <a:endParaRPr kumimoji="0" lang="uk-UA" sz="5400" b="1" i="0" u="none" strike="noStrike" cap="none" normalizeH="0" baseline="0" dirty="0" smtClean="0">
              <a:ln>
                <a:noFill/>
              </a:ln>
              <a:solidFill>
                <a:srgbClr val="FFFF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4937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9718" y="1382795"/>
            <a:ext cx="8740587" cy="5277459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25.05.2022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30"/>
            <a:ext cx="8732066" cy="674253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Завдання </a:t>
            </a:r>
            <a:r>
              <a:rPr lang="uk-UA" sz="2000" b="1" dirty="0" smtClean="0">
                <a:solidFill>
                  <a:schemeClr val="bg1"/>
                </a:solidFill>
              </a:rPr>
              <a:t>2. </a:t>
            </a:r>
            <a:r>
              <a:rPr lang="uk-UA" sz="2000" b="1" dirty="0">
                <a:solidFill>
                  <a:schemeClr val="bg1"/>
                </a:solidFill>
              </a:rPr>
              <a:t>Прочитай </a:t>
            </a:r>
            <a:r>
              <a:rPr lang="uk-UA" sz="2000" b="1" dirty="0" smtClean="0">
                <a:solidFill>
                  <a:schemeClr val="bg1"/>
                </a:solidFill>
              </a:rPr>
              <a:t>питання. Вибери правильну відповідь із запропонованих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6" name="Пятиугольник 5"/>
          <p:cNvSpPr/>
          <p:nvPr/>
        </p:nvSpPr>
        <p:spPr>
          <a:xfrm>
            <a:off x="255378" y="1442961"/>
            <a:ext cx="2991375" cy="668215"/>
          </a:xfrm>
          <a:prstGeom prst="homePlat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>
                <a:solidFill>
                  <a:srgbClr val="FFFF00"/>
                </a:solidFill>
              </a:rPr>
              <a:t>Завдання </a:t>
            </a:r>
            <a:r>
              <a:rPr lang="uk-UA" sz="3600" b="1" dirty="0" smtClean="0">
                <a:solidFill>
                  <a:srgbClr val="FFFF00"/>
                </a:solidFill>
              </a:rPr>
              <a:t>2</a:t>
            </a:r>
            <a:endParaRPr lang="ru-RU" sz="3600" b="1" dirty="0">
              <a:solidFill>
                <a:srgbClr val="FFFF00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688424" y="2325188"/>
            <a:ext cx="4878977" cy="4463143"/>
          </a:xfrm>
          <a:prstGeom prst="rect">
            <a:avLst/>
          </a:prstGeom>
        </p:spPr>
      </p:pic>
      <p:sp>
        <p:nvSpPr>
          <p:cNvPr id="17409" name="Rectangle 1"/>
          <p:cNvSpPr>
            <a:spLocks noChangeArrowheads="1"/>
          </p:cNvSpPr>
          <p:nvPr/>
        </p:nvSpPr>
        <p:spPr bwMode="auto">
          <a:xfrm>
            <a:off x="3657601" y="1995056"/>
            <a:ext cx="7703126" cy="3773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uk-UA" sz="3600" b="1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2. </a:t>
            </a:r>
            <a:r>
              <a:rPr kumimoji="0" lang="uk-UA" sz="36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Що коріння рослин всмоктують з ґрунту</a:t>
            </a:r>
            <a:r>
              <a:rPr kumimoji="0" lang="uk-UA" sz="36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 (2 варіанти):</a:t>
            </a:r>
            <a:endParaRPr kumimoji="0" lang="ru-RU" sz="3200" b="1" i="1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4000" b="1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Times New Roman" pitchFamily="18" charset="0"/>
                <a:cs typeface="Times New Roman" pitchFamily="18" charset="0"/>
              </a:rPr>
              <a:t>а)  відмерлі рештки тварин;</a:t>
            </a:r>
            <a:endParaRPr kumimoji="0" lang="ru-RU" sz="4000" b="1" i="0" u="none" strike="noStrike" cap="none" normalizeH="0" baseline="0" dirty="0" smtClean="0">
              <a:ln>
                <a:noFill/>
              </a:ln>
              <a:solidFill>
                <a:srgbClr val="FFFF00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4000" b="1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Times New Roman" pitchFamily="18" charset="0"/>
                <a:cs typeface="Times New Roman" pitchFamily="18" charset="0"/>
              </a:rPr>
              <a:t>б)  воду;</a:t>
            </a:r>
            <a:endParaRPr kumimoji="0" lang="ru-RU" sz="4000" b="1" i="0" u="none" strike="noStrike" cap="none" normalizeH="0" baseline="0" dirty="0" smtClean="0">
              <a:ln>
                <a:noFill/>
              </a:ln>
              <a:solidFill>
                <a:srgbClr val="FFFF00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4000" b="1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Times New Roman" pitchFamily="18" charset="0"/>
                <a:cs typeface="Times New Roman" pitchFamily="18" charset="0"/>
              </a:rPr>
              <a:t>в)  Сонце;</a:t>
            </a:r>
            <a:endParaRPr kumimoji="0" lang="ru-RU" sz="4000" b="1" i="0" u="none" strike="noStrike" cap="none" normalizeH="0" baseline="0" dirty="0" smtClean="0">
              <a:ln>
                <a:noFill/>
              </a:ln>
              <a:solidFill>
                <a:srgbClr val="FFFF00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4000" b="1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Times New Roman" pitchFamily="18" charset="0"/>
                <a:cs typeface="Times New Roman" pitchFamily="18" charset="0"/>
              </a:rPr>
              <a:t>г)  розчини поживних речовин.</a:t>
            </a:r>
          </a:p>
        </p:txBody>
      </p:sp>
    </p:spTree>
    <p:extLst>
      <p:ext uri="{BB962C8B-B14F-4D97-AF65-F5344CB8AC3E}">
        <p14:creationId xmlns:p14="http://schemas.microsoft.com/office/powerpoint/2010/main" val="2382388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9718" y="1382795"/>
            <a:ext cx="8740587" cy="5277459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25.05.2022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30"/>
            <a:ext cx="8732066" cy="674253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Завдання </a:t>
            </a:r>
            <a:r>
              <a:rPr lang="uk-UA" sz="2000" b="1" dirty="0" smtClean="0">
                <a:solidFill>
                  <a:schemeClr val="bg1"/>
                </a:solidFill>
              </a:rPr>
              <a:t>3. </a:t>
            </a:r>
            <a:r>
              <a:rPr lang="uk-UA" sz="2000" b="1" dirty="0">
                <a:solidFill>
                  <a:schemeClr val="bg1"/>
                </a:solidFill>
              </a:rPr>
              <a:t>Прочитай </a:t>
            </a:r>
            <a:r>
              <a:rPr lang="uk-UA" sz="2000" b="1" dirty="0" smtClean="0">
                <a:solidFill>
                  <a:schemeClr val="bg1"/>
                </a:solidFill>
              </a:rPr>
              <a:t>питання. Вибери правильну відповідь із запропонованих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6" name="Пятиугольник 5"/>
          <p:cNvSpPr/>
          <p:nvPr/>
        </p:nvSpPr>
        <p:spPr>
          <a:xfrm>
            <a:off x="255378" y="1442961"/>
            <a:ext cx="2991375" cy="668215"/>
          </a:xfrm>
          <a:prstGeom prst="homePlat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>
                <a:solidFill>
                  <a:srgbClr val="FFFF00"/>
                </a:solidFill>
              </a:rPr>
              <a:t>Завдання 3</a:t>
            </a:r>
            <a:endParaRPr lang="ru-RU" sz="3600" b="1" dirty="0">
              <a:solidFill>
                <a:srgbClr val="FFFF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911867" y="1930805"/>
            <a:ext cx="7283324" cy="489364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pPr algn="just"/>
            <a:r>
              <a:rPr lang="uk-UA" sz="3600" b="1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3. Група різних рослин, які ростуть на одній ділянці місцевості з однаковими умовами існування - це..?</a:t>
            </a:r>
            <a:endParaRPr lang="ru-RU" sz="3600" b="1" i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uk-UA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sz="44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а)  луки;</a:t>
            </a:r>
            <a:endParaRPr lang="ru-RU" sz="4400" b="1" dirty="0" smtClean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uk-UA" sz="44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б)  рослинний світ;</a:t>
            </a:r>
            <a:endParaRPr lang="ru-RU" sz="4400" b="1" dirty="0" smtClean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uk-UA" sz="44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в)  рослинне угруповання.</a:t>
            </a:r>
            <a:endParaRPr lang="ru-RU" sz="4400" b="1" dirty="0" smtClean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ru-RU" sz="3600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2869633"/>
            <a:ext cx="3587551" cy="3281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371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9500" y="1188832"/>
            <a:ext cx="9072282" cy="5277459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25.05.2022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30"/>
            <a:ext cx="8732066" cy="674253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Завдання </a:t>
            </a:r>
            <a:r>
              <a:rPr lang="uk-UA" sz="2000" b="1" dirty="0" smtClean="0">
                <a:solidFill>
                  <a:schemeClr val="bg1"/>
                </a:solidFill>
              </a:rPr>
              <a:t>4. </a:t>
            </a:r>
            <a:r>
              <a:rPr lang="uk-UA" sz="2000" b="1" dirty="0">
                <a:solidFill>
                  <a:schemeClr val="bg1"/>
                </a:solidFill>
              </a:rPr>
              <a:t>Прочитай </a:t>
            </a:r>
            <a:r>
              <a:rPr lang="uk-UA" sz="2000" b="1" dirty="0" smtClean="0">
                <a:solidFill>
                  <a:schemeClr val="bg1"/>
                </a:solidFill>
              </a:rPr>
              <a:t>питання. Вибери правильну відповідь із запропонованих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6" name="Пятиугольник 5"/>
          <p:cNvSpPr/>
          <p:nvPr/>
        </p:nvSpPr>
        <p:spPr>
          <a:xfrm>
            <a:off x="255378" y="1442961"/>
            <a:ext cx="2991375" cy="668215"/>
          </a:xfrm>
          <a:prstGeom prst="homePlat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>
                <a:solidFill>
                  <a:srgbClr val="FFFF00"/>
                </a:solidFill>
              </a:rPr>
              <a:t>Завдання </a:t>
            </a:r>
            <a:r>
              <a:rPr lang="uk-UA" sz="3600" b="1" dirty="0" smtClean="0">
                <a:solidFill>
                  <a:srgbClr val="FFFF00"/>
                </a:solidFill>
              </a:rPr>
              <a:t>4</a:t>
            </a:r>
            <a:endParaRPr lang="ru-RU" sz="3600" b="1" dirty="0">
              <a:solidFill>
                <a:srgbClr val="FFFF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634777" y="1653714"/>
            <a:ext cx="7809078" cy="489364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r>
              <a:rPr lang="uk-UA" sz="4400" b="1" i="1" dirty="0" smtClean="0">
                <a:solidFill>
                  <a:schemeClr val="bg1"/>
                </a:solidFill>
              </a:rPr>
              <a:t>4. Причина екологічної проблеми - опустелювання.</a:t>
            </a:r>
          </a:p>
          <a:p>
            <a:pPr algn="ctr"/>
            <a:endParaRPr lang="ru-RU" sz="2000" b="1" i="1" dirty="0" smtClean="0">
              <a:solidFill>
                <a:schemeClr val="bg1"/>
              </a:solidFill>
            </a:endParaRPr>
          </a:p>
          <a:p>
            <a:r>
              <a:rPr lang="uk-UA" sz="4000" b="1" dirty="0" smtClean="0">
                <a:solidFill>
                  <a:srgbClr val="FFFF00"/>
                </a:solidFill>
              </a:rPr>
              <a:t>а)  транспортування нафти;</a:t>
            </a:r>
            <a:endParaRPr lang="ru-RU" sz="4000" b="1" dirty="0" smtClean="0">
              <a:solidFill>
                <a:srgbClr val="FFFF00"/>
              </a:solidFill>
            </a:endParaRPr>
          </a:p>
          <a:p>
            <a:r>
              <a:rPr lang="uk-UA" sz="4000" b="1" dirty="0" smtClean="0">
                <a:solidFill>
                  <a:srgbClr val="FFFF00"/>
                </a:solidFill>
              </a:rPr>
              <a:t>б)  вирубка лісу, розорювання земель;</a:t>
            </a:r>
            <a:endParaRPr lang="ru-RU" sz="4000" b="1" dirty="0" smtClean="0">
              <a:solidFill>
                <a:srgbClr val="FFFF00"/>
              </a:solidFill>
            </a:endParaRPr>
          </a:p>
          <a:p>
            <a:r>
              <a:rPr lang="uk-UA" sz="4000" b="1" dirty="0" smtClean="0">
                <a:solidFill>
                  <a:srgbClr val="FFFF00"/>
                </a:solidFill>
              </a:rPr>
              <a:t>в)  хімікати, мінеральні добрива.</a:t>
            </a:r>
            <a:endParaRPr lang="ru-RU" sz="4000" b="1" dirty="0" smtClean="0">
              <a:solidFill>
                <a:srgbClr val="FFFF00"/>
              </a:solidFill>
            </a:endParaRPr>
          </a:p>
          <a:p>
            <a:endParaRPr lang="ru-RU" sz="3600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" y="2743200"/>
            <a:ext cx="3698918" cy="3383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060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9718" y="1382795"/>
            <a:ext cx="8740587" cy="5277459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25.05.2022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30"/>
            <a:ext cx="8732066" cy="674253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>
                <a:solidFill>
                  <a:schemeClr val="bg1"/>
                </a:solidFill>
              </a:rPr>
              <a:t>Завдання </a:t>
            </a:r>
            <a:r>
              <a:rPr lang="uk-UA" sz="2800" b="1" dirty="0" smtClean="0">
                <a:solidFill>
                  <a:schemeClr val="bg1"/>
                </a:solidFill>
              </a:rPr>
              <a:t>5. </a:t>
            </a:r>
            <a:r>
              <a:rPr lang="uk-UA" sz="2800" b="1" dirty="0" smtClean="0"/>
              <a:t>Розподіли назви речовин  на дві групи.</a:t>
            </a:r>
            <a:endParaRPr lang="ru-RU" sz="2800" b="1" dirty="0" smtClean="0"/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6" name="Пятиугольник 5"/>
          <p:cNvSpPr/>
          <p:nvPr/>
        </p:nvSpPr>
        <p:spPr>
          <a:xfrm>
            <a:off x="255378" y="1442961"/>
            <a:ext cx="2991375" cy="668215"/>
          </a:xfrm>
          <a:prstGeom prst="homePlat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>
                <a:solidFill>
                  <a:srgbClr val="FFFF00"/>
                </a:solidFill>
              </a:rPr>
              <a:t>Завдання </a:t>
            </a:r>
            <a:r>
              <a:rPr lang="uk-UA" sz="3600" b="1" dirty="0" smtClean="0">
                <a:solidFill>
                  <a:srgbClr val="FFFF00"/>
                </a:solidFill>
              </a:rPr>
              <a:t>5</a:t>
            </a:r>
            <a:endParaRPr lang="ru-RU" sz="3600" b="1" dirty="0">
              <a:solidFill>
                <a:srgbClr val="FFFF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657600" y="1903096"/>
            <a:ext cx="7730837" cy="3908762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r>
              <a:rPr lang="uk-UA" sz="3200" b="1" dirty="0" smtClean="0">
                <a:solidFill>
                  <a:schemeClr val="bg1"/>
                </a:solidFill>
              </a:rPr>
              <a:t>  Природні матеріали </a:t>
            </a:r>
            <a:r>
              <a:rPr lang="uk-UA" sz="2400" b="1" dirty="0" smtClean="0"/>
              <a:t>   </a:t>
            </a:r>
            <a:r>
              <a:rPr lang="uk-UA" sz="3200" b="1" dirty="0" smtClean="0">
                <a:solidFill>
                  <a:schemeClr val="bg1"/>
                </a:solidFill>
              </a:rPr>
              <a:t>Штучні матеріали</a:t>
            </a:r>
            <a:r>
              <a:rPr lang="uk-UA" sz="4400" b="1" dirty="0" smtClean="0">
                <a:solidFill>
                  <a:schemeClr val="bg1"/>
                </a:solidFill>
              </a:rPr>
              <a:t> </a:t>
            </a:r>
            <a:endParaRPr lang="ru-RU" sz="3600" dirty="0" smtClean="0">
              <a:solidFill>
                <a:schemeClr val="bg1"/>
              </a:solidFill>
            </a:endParaRPr>
          </a:p>
          <a:p>
            <a:r>
              <a:rPr lang="uk-UA" sz="3600" b="1" i="1" dirty="0" smtClean="0"/>
              <a:t> </a:t>
            </a:r>
            <a:endParaRPr lang="ru-RU" sz="3600" dirty="0" smtClean="0"/>
          </a:p>
          <a:p>
            <a:pPr algn="just"/>
            <a:r>
              <a:rPr lang="uk-UA" sz="4000" b="1" i="1" dirty="0" smtClean="0">
                <a:solidFill>
                  <a:srgbClr val="FFFF00"/>
                </a:solidFill>
              </a:rPr>
              <a:t>   </a:t>
            </a:r>
            <a:r>
              <a:rPr lang="uk-UA" sz="4400" b="1" i="1" dirty="0" smtClean="0">
                <a:solidFill>
                  <a:srgbClr val="FFFF00"/>
                </a:solidFill>
              </a:rPr>
              <a:t>Папір, глина, скло, цегла, пісок,  пластмаса, деревина, льон, нафта, картон.</a:t>
            </a:r>
            <a:endParaRPr lang="ru-RU" sz="3600" b="1" dirty="0" smtClean="0">
              <a:solidFill>
                <a:srgbClr val="FFFF00"/>
              </a:solidFill>
            </a:endParaRPr>
          </a:p>
          <a:p>
            <a:endParaRPr lang="ru-RU" sz="3600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2419653"/>
            <a:ext cx="3182242" cy="3745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231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9718" y="1382795"/>
            <a:ext cx="8740587" cy="5277459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25.05.2022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30"/>
            <a:ext cx="8732066" cy="674253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 smtClean="0">
                <a:solidFill>
                  <a:schemeClr val="bg1"/>
                </a:solidFill>
              </a:rPr>
              <a:t>Завдання </a:t>
            </a:r>
            <a:r>
              <a:rPr lang="uk-UA" sz="2800" b="1" dirty="0" smtClean="0">
                <a:solidFill>
                  <a:schemeClr val="bg1"/>
                </a:solidFill>
              </a:rPr>
              <a:t>6.  </a:t>
            </a:r>
            <a:r>
              <a:rPr lang="uk-UA" sz="2800" b="1" dirty="0" smtClean="0">
                <a:solidFill>
                  <a:schemeClr val="bg1"/>
                </a:solidFill>
              </a:rPr>
              <a:t>Випиши правильні відповіді.</a:t>
            </a:r>
            <a:endParaRPr lang="ru-RU" sz="2800" b="1" dirty="0">
              <a:solidFill>
                <a:schemeClr val="bg1"/>
              </a:solidFill>
            </a:endParaRPr>
          </a:p>
        </p:txBody>
      </p:sp>
      <p:sp>
        <p:nvSpPr>
          <p:cNvPr id="6" name="Пятиугольник 5"/>
          <p:cNvSpPr/>
          <p:nvPr/>
        </p:nvSpPr>
        <p:spPr>
          <a:xfrm>
            <a:off x="255378" y="1442961"/>
            <a:ext cx="2991375" cy="668215"/>
          </a:xfrm>
          <a:prstGeom prst="homePlat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>
                <a:solidFill>
                  <a:srgbClr val="FFFF00"/>
                </a:solidFill>
              </a:rPr>
              <a:t>Завдання </a:t>
            </a:r>
            <a:r>
              <a:rPr lang="uk-UA" sz="3600" b="1" dirty="0">
                <a:solidFill>
                  <a:srgbClr val="FFFF00"/>
                </a:solidFill>
              </a:rPr>
              <a:t>6</a:t>
            </a:r>
            <a:endParaRPr lang="ru-RU" sz="3600" b="1" dirty="0">
              <a:solidFill>
                <a:srgbClr val="FFFF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779486" y="1777068"/>
            <a:ext cx="7421050" cy="1754326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pPr algn="just"/>
            <a:r>
              <a:rPr lang="uk-UA" sz="3600" b="1" i="1" dirty="0" smtClean="0">
                <a:solidFill>
                  <a:schemeClr val="bg1"/>
                </a:solidFill>
              </a:rPr>
              <a:t> </a:t>
            </a:r>
            <a:r>
              <a:rPr lang="uk-UA" sz="3600" b="1" i="1" dirty="0" smtClean="0">
                <a:solidFill>
                  <a:schemeClr val="bg1"/>
                </a:solidFill>
              </a:rPr>
              <a:t>6. </a:t>
            </a:r>
            <a:r>
              <a:rPr lang="uk-UA" sz="3600" b="1" i="1" dirty="0" smtClean="0">
                <a:solidFill>
                  <a:schemeClr val="bg1"/>
                </a:solidFill>
              </a:rPr>
              <a:t>Що з переліченого найшвидше перегниє і не завдасть шкоди навколишньому середовищу? 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688424" y="2394857"/>
            <a:ext cx="4878977" cy="446314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779486" y="3578110"/>
            <a:ext cx="7421050" cy="2554545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pPr algn="just"/>
            <a:r>
              <a:rPr lang="uk-UA" sz="4000" b="1" i="1" dirty="0" smtClean="0">
                <a:solidFill>
                  <a:srgbClr val="FFFF00"/>
                </a:solidFill>
              </a:rPr>
              <a:t>Скляна пляшка, пластикова пляшка, металева консервна банка, опалі плоди і листя дерев, папір.</a:t>
            </a:r>
            <a:endParaRPr lang="ru-RU" sz="4000" b="1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3497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10" grpId="0"/>
    </p:bldLst>
  </p:timing>
</p:sld>
</file>

<file path=ppt/theme/theme1.xml><?xml version="1.0" encoding="utf-8"?>
<a:theme xmlns:a="http://schemas.openxmlformats.org/drawingml/2006/main" name="1_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7757</TotalTime>
  <Words>595</Words>
  <Application>Microsoft Office PowerPoint</Application>
  <PresentationFormat>Широкоэкранный</PresentationFormat>
  <Paragraphs>119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Monotype Corsiva</vt:lpstr>
      <vt:lpstr>Times New Roman</vt:lpstr>
      <vt:lpstr>1_Тема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Vasyl Tsupa</dc:creator>
  <cp:lastModifiedBy>Школа</cp:lastModifiedBy>
  <cp:revision>2196</cp:revision>
  <dcterms:created xsi:type="dcterms:W3CDTF">2018-01-05T16:38:53Z</dcterms:created>
  <dcterms:modified xsi:type="dcterms:W3CDTF">2022-05-25T17:09:14Z</dcterms:modified>
</cp:coreProperties>
</file>