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738" r:id="rId2"/>
    <p:sldId id="995" r:id="rId3"/>
    <p:sldId id="1010" r:id="rId4"/>
    <p:sldId id="1005" r:id="rId5"/>
    <p:sldId id="1015" r:id="rId6"/>
    <p:sldId id="1060" r:id="rId7"/>
    <p:sldId id="1020" r:id="rId8"/>
    <p:sldId id="1056" r:id="rId9"/>
    <p:sldId id="1063" r:id="rId10"/>
    <p:sldId id="1055" r:id="rId11"/>
    <p:sldId id="1029" r:id="rId12"/>
    <p:sldId id="1058" r:id="rId13"/>
    <p:sldId id="1037" r:id="rId14"/>
    <p:sldId id="1059" r:id="rId15"/>
    <p:sldId id="1022" r:id="rId16"/>
    <p:sldId id="1027" r:id="rId17"/>
    <p:sldId id="1023" r:id="rId18"/>
    <p:sldId id="103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2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35110"/>
    <a:srgbClr val="F1059D"/>
    <a:srgbClr val="FF4747"/>
    <a:srgbClr val="D3514F"/>
    <a:srgbClr val="2F3242"/>
    <a:srgbClr val="92193A"/>
    <a:srgbClr val="F17D66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26D62-0A69-489C-AD8A-DBBB454FE69F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61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541F5A-B942-463D-BFFB-A6C0BF2A95D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7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F5CA3-AACC-4614-BF69-00E689DA5E5C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00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57AFC-C01B-4F35-8E90-7CDC7BDC9F41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8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7DF8-A1C4-4191-9BCE-6255C9741248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66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EB527B-8C9A-436C-98CD-9931061FA41E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8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CE2E25-D864-431C-9803-DC1DF816B3B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86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41627C-B8CA-44C8-AA80-F38F7E2DC94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1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8820F-613B-4084-A210-F6071CA8AA1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30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3D5AF-C886-45A1-B5DC-5A526CB61C15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37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3D2A21-8E22-4A57-9D96-C14531AB525D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97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BF2D6-4F70-474E-8189-F1C29A9FD44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9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185A-496F-4C70-9D8D-D70AC743BCEE}" type="datetime1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25.01.2022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</a:t>
            </a:r>
            <a:r>
              <a:rPr lang="uk-UA" sz="4800" b="1" dirty="0">
                <a:solidFill>
                  <a:prstClr val="white"/>
                </a:solidFill>
                <a:latin typeface="Monotype Corsiva" panose="03010101010201010101" pitchFamily="66" charset="0"/>
              </a:rPr>
              <a:t>052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67913" y="4013802"/>
            <a:ext cx="93500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2F3242"/>
                </a:solidFill>
              </a:rPr>
              <a:t>Які </a:t>
            </a:r>
            <a:r>
              <a:rPr lang="ru-RU" sz="6000" b="1" dirty="0" err="1">
                <a:solidFill>
                  <a:srgbClr val="2F3242"/>
                </a:solidFill>
              </a:rPr>
              <a:t>таємниці</a:t>
            </a:r>
            <a:r>
              <a:rPr lang="ru-RU" sz="6000" b="1" dirty="0">
                <a:solidFill>
                  <a:srgbClr val="2F3242"/>
                </a:solidFill>
              </a:rPr>
              <a:t> </a:t>
            </a:r>
            <a:r>
              <a:rPr lang="ru-RU" sz="6000" b="1" dirty="0" err="1">
                <a:solidFill>
                  <a:srgbClr val="2F3242"/>
                </a:solidFill>
              </a:rPr>
              <a:t>приховує</a:t>
            </a:r>
            <a:r>
              <a:rPr lang="ru-RU" sz="6000" b="1" dirty="0">
                <a:solidFill>
                  <a:srgbClr val="2F3242"/>
                </a:solidFill>
              </a:rPr>
              <a:t> </a:t>
            </a:r>
            <a:r>
              <a:rPr lang="ru-RU" sz="6000" b="1" dirty="0" err="1">
                <a:solidFill>
                  <a:srgbClr val="2F3242"/>
                </a:solidFill>
              </a:rPr>
              <a:t>Північний</a:t>
            </a:r>
            <a:r>
              <a:rPr lang="ru-RU" sz="6000" b="1" dirty="0">
                <a:solidFill>
                  <a:srgbClr val="2F3242"/>
                </a:solidFill>
              </a:rPr>
              <a:t> </a:t>
            </a:r>
            <a:r>
              <a:rPr lang="ru-RU" sz="6000" b="1" dirty="0" err="1">
                <a:solidFill>
                  <a:srgbClr val="2F3242"/>
                </a:solidFill>
              </a:rPr>
              <a:t>Льодовитий</a:t>
            </a:r>
            <a:r>
              <a:rPr lang="ru-RU" sz="6000" b="1" dirty="0">
                <a:solidFill>
                  <a:srgbClr val="2F3242"/>
                </a:solidFill>
              </a:rPr>
              <a:t> океан </a:t>
            </a:r>
            <a:endParaRPr lang="uk-UA" sz="6000" b="1" dirty="0">
              <a:solidFill>
                <a:srgbClr val="2F324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106" y="178195"/>
            <a:ext cx="240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Я досліджую світ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000" b="1" dirty="0">
                <a:solidFill>
                  <a:prstClr val="white"/>
                </a:solidFill>
                <a:latin typeface="Calibri" panose="020F0502020204030204"/>
              </a:rPr>
              <a:t>4 клас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2" descr="Британія напоготові: РФ розгортає війська вздовж узбережжя Арктики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493410"/>
            <a:ext cx="5729897" cy="3221811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6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Творче 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4326332" y="1358152"/>
            <a:ext cx="7587762" cy="367104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b="1" dirty="0" err="1">
                <a:solidFill>
                  <a:srgbClr val="2F3242"/>
                </a:solidFill>
              </a:rPr>
              <a:t>Використовуючи</a:t>
            </a:r>
            <a:r>
              <a:rPr lang="ru-RU" sz="3500" b="1" dirty="0">
                <a:solidFill>
                  <a:srgbClr val="2F3242"/>
                </a:solidFill>
              </a:rPr>
              <a:t> </a:t>
            </a:r>
            <a:r>
              <a:rPr lang="ru-RU" sz="3500" b="1" dirty="0" err="1">
                <a:solidFill>
                  <a:srgbClr val="2F3242"/>
                </a:solidFill>
              </a:rPr>
              <a:t>різні</a:t>
            </a:r>
            <a:r>
              <a:rPr lang="ru-RU" sz="3500" b="1" dirty="0">
                <a:solidFill>
                  <a:srgbClr val="2F3242"/>
                </a:solidFill>
              </a:rPr>
              <a:t> </a:t>
            </a:r>
            <a:r>
              <a:rPr lang="ru-RU" sz="3500" b="1" dirty="0" err="1">
                <a:solidFill>
                  <a:srgbClr val="2F3242"/>
                </a:solidFill>
              </a:rPr>
              <a:t>джерела</a:t>
            </a:r>
            <a:r>
              <a:rPr lang="ru-RU" sz="3500" b="1" dirty="0">
                <a:solidFill>
                  <a:srgbClr val="2F3242"/>
                </a:solidFill>
              </a:rPr>
              <a:t> </a:t>
            </a:r>
            <a:r>
              <a:rPr lang="ru-RU" sz="3500" b="1" dirty="0" err="1">
                <a:solidFill>
                  <a:srgbClr val="2F3242"/>
                </a:solidFill>
              </a:rPr>
              <a:t>інформації</a:t>
            </a:r>
            <a:r>
              <a:rPr lang="ru-RU" sz="3500" b="1" dirty="0">
                <a:solidFill>
                  <a:srgbClr val="2F3242"/>
                </a:solidFill>
              </a:rPr>
              <a:t>, </a:t>
            </a:r>
            <a:r>
              <a:rPr lang="ru-RU" sz="3500" b="1" dirty="0" err="1">
                <a:solidFill>
                  <a:srgbClr val="2F3242"/>
                </a:solidFill>
              </a:rPr>
              <a:t>підготуйте</a:t>
            </a:r>
            <a:r>
              <a:rPr lang="ru-RU" sz="3500" b="1" dirty="0">
                <a:solidFill>
                  <a:srgbClr val="2F3242"/>
                </a:solidFill>
              </a:rPr>
              <a:t> повідомлення про одного з </a:t>
            </a:r>
            <a:r>
              <a:rPr lang="ru-RU" sz="3500" b="1" dirty="0" err="1">
                <a:solidFill>
                  <a:srgbClr val="2F3242"/>
                </a:solidFill>
              </a:rPr>
              <a:t>мешканців</a:t>
            </a:r>
            <a:r>
              <a:rPr lang="ru-RU" sz="3500" b="1" dirty="0">
                <a:solidFill>
                  <a:srgbClr val="2F3242"/>
                </a:solidFill>
              </a:rPr>
              <a:t> Арктики. </a:t>
            </a:r>
            <a:r>
              <a:rPr lang="ru-RU" sz="3500" b="1" dirty="0" err="1">
                <a:solidFill>
                  <a:srgbClr val="2F3242"/>
                </a:solidFill>
              </a:rPr>
              <a:t>Розкажіть</a:t>
            </a:r>
            <a:r>
              <a:rPr lang="ru-RU" sz="3500" b="1" dirty="0">
                <a:solidFill>
                  <a:srgbClr val="2F3242"/>
                </a:solidFill>
              </a:rPr>
              <a:t>, як </a:t>
            </a:r>
            <a:r>
              <a:rPr lang="ru-RU" sz="3500" b="1" dirty="0" err="1">
                <a:solidFill>
                  <a:srgbClr val="2F3242"/>
                </a:solidFill>
              </a:rPr>
              <a:t>ці</a:t>
            </a:r>
            <a:r>
              <a:rPr lang="ru-RU" sz="3500" b="1" dirty="0">
                <a:solidFill>
                  <a:srgbClr val="2F3242"/>
                </a:solidFill>
              </a:rPr>
              <a:t> </a:t>
            </a:r>
            <a:r>
              <a:rPr lang="ru-RU" sz="3500" b="1" dirty="0" err="1">
                <a:solidFill>
                  <a:srgbClr val="2F3242"/>
                </a:solidFill>
              </a:rPr>
              <a:t>тварини</a:t>
            </a:r>
            <a:r>
              <a:rPr lang="ru-RU" sz="3500" b="1" dirty="0">
                <a:solidFill>
                  <a:srgbClr val="2F3242"/>
                </a:solidFill>
              </a:rPr>
              <a:t> </a:t>
            </a:r>
            <a:r>
              <a:rPr lang="ru-RU" sz="3500" b="1" dirty="0" err="1">
                <a:solidFill>
                  <a:srgbClr val="2F3242"/>
                </a:solidFill>
              </a:rPr>
              <a:t>пристосувалися</a:t>
            </a:r>
            <a:r>
              <a:rPr lang="ru-RU" sz="3500" b="1" dirty="0">
                <a:solidFill>
                  <a:srgbClr val="2F3242"/>
                </a:solidFill>
              </a:rPr>
              <a:t> до умов </a:t>
            </a:r>
            <a:r>
              <a:rPr lang="ru-RU" sz="3500" b="1" dirty="0" err="1">
                <a:solidFill>
                  <a:srgbClr val="2F3242"/>
                </a:solidFill>
              </a:rPr>
              <a:t>життя</a:t>
            </a:r>
            <a:r>
              <a:rPr lang="ru-RU" sz="3500" b="1" dirty="0">
                <a:solidFill>
                  <a:srgbClr val="2F3242"/>
                </a:solidFill>
              </a:rPr>
              <a:t> в </a:t>
            </a:r>
            <a:r>
              <a:rPr lang="ru-RU" sz="3500" b="1" dirty="0" err="1">
                <a:solidFill>
                  <a:srgbClr val="2F3242"/>
                </a:solidFill>
              </a:rPr>
              <a:t>Арктиці</a:t>
            </a:r>
            <a:r>
              <a:rPr lang="ru-RU" sz="3500" b="1" dirty="0">
                <a:solidFill>
                  <a:srgbClr val="2F3242"/>
                </a:solidFill>
              </a:rPr>
              <a:t>.</a:t>
            </a:r>
            <a:endParaRPr lang="uk-UA" sz="3500" dirty="0">
              <a:solidFill>
                <a:srgbClr val="2F3242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6" y="2576836"/>
            <a:ext cx="3955512" cy="2898358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17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87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Чому так кажуть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3644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Горизонтальный свиток 15"/>
          <p:cNvSpPr/>
          <p:nvPr/>
        </p:nvSpPr>
        <p:spPr>
          <a:xfrm>
            <a:off x="911814" y="1692441"/>
            <a:ext cx="7084704" cy="1620515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 В океані води не зміряєш.</a:t>
            </a:r>
          </a:p>
        </p:txBody>
      </p:sp>
      <p:pic>
        <p:nvPicPr>
          <p:cNvPr id="14342" name="Picture 6" descr="28 Collection Of Boy Reading Book Clipart Png - Boy Read A Book Clipart ,  Transparent Cartoon, Free Cliparts &amp;amp; Silhouettes - NetClipar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547412" y="2677049"/>
            <a:ext cx="2314418" cy="391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73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Шаблон:Карта розташування Північний Льодовитий океан — Вікіпеді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068" y="2524092"/>
            <a:ext cx="4218784" cy="420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1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301262" y="1751063"/>
            <a:ext cx="9267092" cy="737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На контурній карті підпиши материки, які омиває Північний Льодовитий океан, та </a:t>
            </a:r>
            <a:r>
              <a:rPr lang="uk-UA" sz="2400" dirty="0" err="1"/>
              <a:t>о.Гренландія</a:t>
            </a:r>
            <a:r>
              <a:rPr lang="uk-UA" sz="24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35944" y="3648132"/>
            <a:ext cx="179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Північна Америка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 rot="18534615">
            <a:off x="3856225" y="5085040"/>
            <a:ext cx="179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err="1"/>
              <a:t>о.Гренландія</a:t>
            </a:r>
            <a:r>
              <a:rPr lang="uk-UA" dirty="0"/>
              <a:t> 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937993" y="4258879"/>
            <a:ext cx="179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Євразія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45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660265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8-9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2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380227" y="1751063"/>
            <a:ext cx="9513442" cy="812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Запиши прикметники з префіксом </a:t>
            </a:r>
            <a:r>
              <a:rPr lang="uk-UA" sz="2400" i="1" dirty="0">
                <a:solidFill>
                  <a:srgbClr val="FFFF00"/>
                </a:solidFill>
              </a:rPr>
              <a:t>най-</a:t>
            </a:r>
            <a:r>
              <a:rPr lang="uk-UA" sz="2400" dirty="0"/>
              <a:t>, які характеризують Північний Льодовитий океан.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5198" y="2416964"/>
            <a:ext cx="1170096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uk-UA" sz="2500" dirty="0"/>
              <a:t>________________________________________________________________________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40502" y="2607044"/>
            <a:ext cx="1155149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500" dirty="0" err="1"/>
              <a:t>Найхолодніший</a:t>
            </a:r>
            <a:r>
              <a:rPr lang="ru-RU" sz="2500" dirty="0"/>
              <a:t>, </a:t>
            </a:r>
            <a:r>
              <a:rPr lang="ru-RU" sz="2500" dirty="0" err="1"/>
              <a:t>найменший</a:t>
            </a:r>
            <a:r>
              <a:rPr lang="ru-RU" sz="2500" dirty="0"/>
              <a:t>, </a:t>
            </a:r>
            <a:r>
              <a:rPr lang="ru-RU" sz="2500" dirty="0" err="1"/>
              <a:t>найпівнічніший</a:t>
            </a:r>
            <a:r>
              <a:rPr lang="ru-RU" sz="2500" dirty="0"/>
              <a:t>, </a:t>
            </a:r>
            <a:r>
              <a:rPr lang="ru-RU" sz="2500" dirty="0" err="1"/>
              <a:t>наймілкіший</a:t>
            </a:r>
            <a:r>
              <a:rPr lang="ru-RU" sz="2500" dirty="0"/>
              <a:t>.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092502" y="3151854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3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380227" y="3705308"/>
            <a:ext cx="9513442" cy="812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На </a:t>
            </a:r>
            <a:r>
              <a:rPr lang="ru-RU" sz="2400" dirty="0" err="1"/>
              <a:t>світлинах</a:t>
            </a:r>
            <a:r>
              <a:rPr lang="ru-RU" sz="2400" dirty="0"/>
              <a:t> </a:t>
            </a:r>
            <a:r>
              <a:rPr lang="ru-RU" sz="2400" dirty="0" err="1"/>
              <a:t>зображено</a:t>
            </a:r>
            <a:r>
              <a:rPr lang="ru-RU" sz="2400" dirty="0"/>
              <a:t> тюленя, </a:t>
            </a:r>
            <a:r>
              <a:rPr lang="ru-RU" sz="2400" dirty="0" err="1"/>
              <a:t>білого</a:t>
            </a:r>
            <a:r>
              <a:rPr lang="ru-RU" sz="2400" dirty="0"/>
              <a:t> </a:t>
            </a:r>
            <a:r>
              <a:rPr lang="ru-RU" sz="2400" dirty="0" err="1"/>
              <a:t>ведмедя</a:t>
            </a:r>
            <a:r>
              <a:rPr lang="ru-RU" sz="2400" dirty="0"/>
              <a:t>, гренландського кита і моржа. </a:t>
            </a:r>
            <a:r>
              <a:rPr lang="ru-RU" sz="2400" dirty="0" err="1"/>
              <a:t>Підпиши</a:t>
            </a:r>
            <a:r>
              <a:rPr lang="ru-RU" sz="2400" dirty="0"/>
              <a:t> </a:t>
            </a:r>
            <a:r>
              <a:rPr lang="ru-RU" sz="2400" dirty="0" err="1"/>
              <a:t>їх</a:t>
            </a:r>
            <a:r>
              <a:rPr lang="ru-RU" sz="2400" dirty="0"/>
              <a:t>.</a:t>
            </a:r>
          </a:p>
        </p:txBody>
      </p:sp>
      <p:pic>
        <p:nvPicPr>
          <p:cNvPr id="5122" name="Picture 2" descr="Морж — Википедия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276" y="4563074"/>
            <a:ext cx="2237320" cy="167799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054100" y="6165625"/>
            <a:ext cx="25293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морж</a:t>
            </a:r>
            <a:endParaRPr lang="ru-RU" sz="2500" dirty="0"/>
          </a:p>
        </p:txBody>
      </p:sp>
      <p:sp>
        <p:nvSpPr>
          <p:cNvPr id="17" name="TextBox 16"/>
          <p:cNvSpPr txBox="1"/>
          <p:nvPr/>
        </p:nvSpPr>
        <p:spPr>
          <a:xfrm>
            <a:off x="3278499" y="6203345"/>
            <a:ext cx="27906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гренландський кит</a:t>
            </a:r>
            <a:endParaRPr lang="ru-RU" sz="2500" dirty="0"/>
          </a:p>
        </p:txBody>
      </p:sp>
      <p:sp>
        <p:nvSpPr>
          <p:cNvPr id="18" name="TextBox 17"/>
          <p:cNvSpPr txBox="1"/>
          <p:nvPr/>
        </p:nvSpPr>
        <p:spPr>
          <a:xfrm>
            <a:off x="6069193" y="6203345"/>
            <a:ext cx="23387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білий ведмідь</a:t>
            </a:r>
            <a:endParaRPr lang="ru-RU" sz="2500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1124682" y="6620423"/>
            <a:ext cx="21323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3629652" y="6620423"/>
            <a:ext cx="2231875" cy="147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6117142" y="6635144"/>
            <a:ext cx="24587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8779066" y="6635144"/>
            <a:ext cx="24587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72597" y="6196250"/>
            <a:ext cx="23387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тюлень</a:t>
            </a:r>
            <a:endParaRPr lang="ru-RU" sz="25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9652" y="4563074"/>
            <a:ext cx="2231875" cy="1672879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pic>
        <p:nvPicPr>
          <p:cNvPr id="5126" name="Picture 6" descr="Білий ведмідь - фото, опис, де живе, чим харчується, вороги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35583" y="4575059"/>
            <a:ext cx="2362958" cy="1660894"/>
          </a:xfrm>
          <a:prstGeom prst="rect">
            <a:avLst/>
          </a:prstGeom>
          <a:noFill/>
          <a:ln w="190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Тюлени!!!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730600" y="4588138"/>
            <a:ext cx="2613750" cy="1646272"/>
          </a:xfrm>
          <a:prstGeom prst="rect">
            <a:avLst/>
          </a:prstGeom>
          <a:noFill/>
          <a:ln w="190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62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 animBg="1"/>
      <p:bldP spid="16" grpId="0"/>
      <p:bldP spid="17" grpId="0"/>
      <p:bldP spid="18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4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046285" y="1751063"/>
            <a:ext cx="9961684" cy="7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Склади ланцюг живлення, який можна спостерігати в Північному Льодовитому океані.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046285" y="2636548"/>
            <a:ext cx="1792007" cy="13111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540703" y="2636548"/>
            <a:ext cx="1792007" cy="13111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8035121" y="2636548"/>
            <a:ext cx="1792007" cy="13111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flipH="1">
            <a:off x="2838292" y="2795617"/>
            <a:ext cx="1702411" cy="880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право 38"/>
          <p:cNvSpPr/>
          <p:nvPr/>
        </p:nvSpPr>
        <p:spPr>
          <a:xfrm flipH="1">
            <a:off x="6332710" y="2795616"/>
            <a:ext cx="1702411" cy="880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6" name="Picture 2" descr="Рыба сиг: описание, чем питается, где обитает, особенности ловли, рецепты,  меры предосторожности, видео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24718" y="2907956"/>
            <a:ext cx="1596632" cy="76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Тюлени!!!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30298" y="2795616"/>
            <a:ext cx="1612815" cy="1015832"/>
          </a:xfrm>
          <a:prstGeom prst="rect">
            <a:avLst/>
          </a:prstGeom>
          <a:noFill/>
          <a:ln w="190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Білий ведмідь - фото, опис, де живе, чим харчується, вороги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35881" y="2725333"/>
            <a:ext cx="1612814" cy="113362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Скругленный прямоугольник 41"/>
          <p:cNvSpPr/>
          <p:nvPr/>
        </p:nvSpPr>
        <p:spPr>
          <a:xfrm>
            <a:off x="2092502" y="4054726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4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046285" y="4608180"/>
            <a:ext cx="9961684" cy="7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Що допомагає моржам зберігати тепло?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24833" y="5681511"/>
            <a:ext cx="25404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А. бивні</a:t>
            </a:r>
            <a:endParaRPr lang="ru-RU" sz="3500" dirty="0"/>
          </a:p>
        </p:txBody>
      </p:sp>
      <p:sp>
        <p:nvSpPr>
          <p:cNvPr id="44" name="TextBox 43"/>
          <p:cNvSpPr txBox="1"/>
          <p:nvPr/>
        </p:nvSpPr>
        <p:spPr>
          <a:xfrm>
            <a:off x="3257068" y="5675728"/>
            <a:ext cx="25404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Б. вуса</a:t>
            </a:r>
            <a:endParaRPr lang="ru-RU" sz="3500" dirty="0"/>
          </a:p>
        </p:txBody>
      </p:sp>
      <p:sp>
        <p:nvSpPr>
          <p:cNvPr id="45" name="TextBox 44"/>
          <p:cNvSpPr txBox="1"/>
          <p:nvPr/>
        </p:nvSpPr>
        <p:spPr>
          <a:xfrm>
            <a:off x="5062475" y="5675728"/>
            <a:ext cx="25404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В. плавці</a:t>
            </a:r>
            <a:endParaRPr lang="ru-RU" sz="3500" dirty="0"/>
          </a:p>
        </p:txBody>
      </p:sp>
      <p:sp>
        <p:nvSpPr>
          <p:cNvPr id="46" name="TextBox 45"/>
          <p:cNvSpPr txBox="1"/>
          <p:nvPr/>
        </p:nvSpPr>
        <p:spPr>
          <a:xfrm>
            <a:off x="7208910" y="5675728"/>
            <a:ext cx="25404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Г. шар жиру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127371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25" grpId="0"/>
      <p:bldP spid="25" grpId="1"/>
      <p:bldP spid="44" grpId="0"/>
      <p:bldP spid="44" grpId="1"/>
      <p:bldP spid="45" grpId="0"/>
      <p:bldP spid="45" grpId="1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Перевіряємо себе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1347" y="1356147"/>
            <a:ext cx="10555198" cy="69246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1. </a:t>
            </a:r>
            <a:r>
              <a:rPr lang="ru-RU" sz="3000" dirty="0" err="1">
                <a:solidFill>
                  <a:prstClr val="white"/>
                </a:solidFill>
              </a:rPr>
              <a:t>Схарактеризуйте</a:t>
            </a:r>
            <a:r>
              <a:rPr lang="ru-RU" sz="3000" dirty="0">
                <a:solidFill>
                  <a:prstClr val="white"/>
                </a:solidFill>
              </a:rPr>
              <a:t> природу </a:t>
            </a:r>
            <a:r>
              <a:rPr lang="ru-RU" sz="3000" dirty="0" err="1">
                <a:solidFill>
                  <a:prstClr val="white"/>
                </a:solidFill>
              </a:rPr>
              <a:t>Північного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Льодовитого</a:t>
            </a:r>
            <a:r>
              <a:rPr lang="ru-RU" sz="3000" dirty="0">
                <a:solidFill>
                  <a:prstClr val="white"/>
                </a:solidFill>
              </a:rPr>
              <a:t> океану.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37815" y="559969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6" name="Picture 6" descr="Суд вновь подтвердил выводы комиссии Волгоградского УФАС России - Статьи -  &amp;quot;Новоаннинские вести&amp;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73762" y="4604761"/>
            <a:ext cx="2213900" cy="221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251347" y="2117247"/>
            <a:ext cx="10555198" cy="6778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2. </a:t>
            </a:r>
            <a:r>
              <a:rPr lang="ru-RU" sz="3000" dirty="0" err="1">
                <a:solidFill>
                  <a:prstClr val="white"/>
                </a:solidFill>
              </a:rPr>
              <a:t>Назвіть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промислові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види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риб</a:t>
            </a:r>
            <a:r>
              <a:rPr lang="ru-RU" sz="3000" dirty="0">
                <a:solidFill>
                  <a:prstClr val="white"/>
                </a:solidFill>
              </a:rPr>
              <a:t>, </a:t>
            </a:r>
            <a:r>
              <a:rPr lang="ru-RU" sz="3000" dirty="0" err="1">
                <a:solidFill>
                  <a:prstClr val="white"/>
                </a:solidFill>
              </a:rPr>
              <a:t>які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живуть</a:t>
            </a:r>
            <a:r>
              <a:rPr lang="ru-RU" sz="3000" dirty="0">
                <a:solidFill>
                  <a:prstClr val="white"/>
                </a:solidFill>
              </a:rPr>
              <a:t> у </a:t>
            </a:r>
            <a:r>
              <a:rPr lang="ru-RU" sz="3000" dirty="0" err="1">
                <a:solidFill>
                  <a:prstClr val="white"/>
                </a:solidFill>
              </a:rPr>
              <a:t>цьому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океані</a:t>
            </a:r>
            <a:r>
              <a:rPr lang="ru-RU" sz="3000" dirty="0">
                <a:solidFill>
                  <a:prstClr val="white"/>
                </a:solidFill>
              </a:rPr>
              <a:t>.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1347" y="2870652"/>
            <a:ext cx="10555198" cy="704679"/>
          </a:xfrm>
          <a:prstGeom prst="roundRect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3. Яке </a:t>
            </a:r>
            <a:r>
              <a:rPr lang="ru-RU" sz="3000" dirty="0" err="1">
                <a:solidFill>
                  <a:prstClr val="white"/>
                </a:solidFill>
              </a:rPr>
              <a:t>господарське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значення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Північного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Льодовитого</a:t>
            </a:r>
            <a:r>
              <a:rPr lang="ru-RU" sz="3000" dirty="0">
                <a:solidFill>
                  <a:prstClr val="white"/>
                </a:solidFill>
              </a:rPr>
              <a:t> океану?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51347" y="3631516"/>
            <a:ext cx="10555198" cy="1177876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000" dirty="0">
                <a:solidFill>
                  <a:prstClr val="white"/>
                </a:solidFill>
              </a:rPr>
              <a:t>4. </a:t>
            </a:r>
            <a:r>
              <a:rPr lang="ru-RU" sz="3000" dirty="0" err="1">
                <a:solidFill>
                  <a:prstClr val="white"/>
                </a:solidFill>
              </a:rPr>
              <a:t>Що</a:t>
            </a:r>
            <a:r>
              <a:rPr lang="ru-RU" sz="3000" dirty="0">
                <a:solidFill>
                  <a:prstClr val="white"/>
                </a:solidFill>
              </a:rPr>
              <a:t> в </a:t>
            </a:r>
            <a:r>
              <a:rPr lang="ru-RU" sz="3000" dirty="0" err="1">
                <a:solidFill>
                  <a:prstClr val="white"/>
                </a:solidFill>
              </a:rPr>
              <a:t>цій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темі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залишилося</a:t>
            </a:r>
            <a:r>
              <a:rPr lang="ru-RU" sz="3000" dirty="0">
                <a:solidFill>
                  <a:prstClr val="white"/>
                </a:solidFill>
              </a:rPr>
              <a:t> для вас </a:t>
            </a:r>
            <a:r>
              <a:rPr lang="ru-RU" sz="3000" dirty="0" err="1">
                <a:solidFill>
                  <a:prstClr val="white"/>
                </a:solidFill>
              </a:rPr>
              <a:t>незрозумілим</a:t>
            </a:r>
            <a:r>
              <a:rPr lang="ru-RU" sz="3000" dirty="0">
                <a:solidFill>
                  <a:prstClr val="white"/>
                </a:solidFill>
              </a:rPr>
              <a:t>? Де</a:t>
            </a:r>
          </a:p>
          <a:p>
            <a:r>
              <a:rPr lang="ru-RU" sz="3000" dirty="0" err="1">
                <a:solidFill>
                  <a:prstClr val="white"/>
                </a:solidFill>
              </a:rPr>
              <a:t>знайти</a:t>
            </a:r>
            <a:r>
              <a:rPr lang="ru-RU" sz="3000" dirty="0">
                <a:solidFill>
                  <a:prstClr val="white"/>
                </a:solidFill>
              </a:rPr>
              <a:t> відповіді на </a:t>
            </a:r>
            <a:r>
              <a:rPr lang="ru-RU" sz="3000" dirty="0" err="1">
                <a:solidFill>
                  <a:prstClr val="white"/>
                </a:solidFill>
              </a:rPr>
              <a:t>ці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запитання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  <a:endParaRPr lang="uk-UA" sz="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17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Коротко про головне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7050" y="1995853"/>
            <a:ext cx="8363806" cy="1763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solidFill>
                  <a:prstClr val="white"/>
                </a:solidFill>
              </a:rPr>
              <a:t>Прочитайте висновок.</a:t>
            </a:r>
            <a:endParaRPr lang="uk-UA" sz="4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05508" y="5590985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4" name="Picture 4" descr="XXXI ЯК СФОРМУВАТИ ВИСНОВОК - Мої статті - Каталог статей -  Великосорочинська ЗОШ І-ІІІ ступенів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0852" y="3965331"/>
            <a:ext cx="2593742" cy="274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91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932486" y="1265380"/>
            <a:ext cx="7155176" cy="54479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3500" dirty="0"/>
              <a:t>     ...в холодних водах океану життєві процеси уповільнюються, що зумовлює значну тривалість життя його мешканців. Наприклад, мідії живуть до 25 років (для порівняння: у Чорному морі вони живуть тільки 5–6 років), тріска – близько 20, а камбала – 40 років.</a:t>
            </a:r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9131" y="5635171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Picture 2" descr="Північно льодовитий океан - презентація з природознавства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9247" y="1969476"/>
            <a:ext cx="4531642" cy="2854379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7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rgbClr val="2F3242"/>
                </a:solidFill>
              </a:rPr>
              <a:t>Повторити тему на </a:t>
            </a:r>
            <a:r>
              <a:rPr lang="ru-RU" sz="3000" b="1" dirty="0" err="1">
                <a:solidFill>
                  <a:srgbClr val="2F3242"/>
                </a:solidFill>
              </a:rPr>
              <a:t>сторінках</a:t>
            </a:r>
            <a:r>
              <a:rPr lang="ru-RU" sz="3000" b="1" dirty="0">
                <a:solidFill>
                  <a:srgbClr val="2F3242"/>
                </a:solidFill>
              </a:rPr>
              <a:t> </a:t>
            </a:r>
          </a:p>
          <a:p>
            <a:pPr algn="ctr"/>
            <a:r>
              <a:rPr lang="ru-RU" sz="3000" b="1" dirty="0" smtClean="0">
                <a:solidFill>
                  <a:srgbClr val="2F3242"/>
                </a:solidFill>
              </a:rPr>
              <a:t>15-16, </a:t>
            </a:r>
            <a:r>
              <a:rPr lang="ru-RU" sz="3000" b="1" dirty="0">
                <a:solidFill>
                  <a:srgbClr val="2F3242"/>
                </a:solidFill>
              </a:rPr>
              <a:t>повідомлення.</a:t>
            </a:r>
          </a:p>
          <a:p>
            <a:pPr algn="ctr"/>
            <a:endParaRPr lang="uk-UA" sz="3000" i="1" dirty="0">
              <a:solidFill>
                <a:srgbClr val="2F3242"/>
              </a:solidFill>
            </a:endParaRPr>
          </a:p>
          <a:p>
            <a:pPr algn="ctr"/>
            <a:r>
              <a:rPr lang="uk-UA" sz="3000" i="1" dirty="0">
                <a:solidFill>
                  <a:srgbClr val="2F3242"/>
                </a:solidFill>
              </a:rPr>
              <a:t>Короткий запис в щоденник</a:t>
            </a:r>
          </a:p>
          <a:p>
            <a:pPr algn="ctr"/>
            <a:r>
              <a:rPr lang="uk-UA" sz="3000" dirty="0" smtClean="0">
                <a:solidFill>
                  <a:srgbClr val="2F3242"/>
                </a:solidFill>
              </a:rPr>
              <a:t>с.15-16, </a:t>
            </a:r>
            <a:r>
              <a:rPr lang="uk-UA" sz="3000" dirty="0">
                <a:solidFill>
                  <a:srgbClr val="2F3242"/>
                </a:solidFill>
              </a:rPr>
              <a:t>повідомлення.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360" y="1456402"/>
            <a:ext cx="5159060" cy="502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Скругленный прямоугольник 32"/>
          <p:cNvSpPr/>
          <p:nvPr/>
        </p:nvSpPr>
        <p:spPr>
          <a:xfrm>
            <a:off x="6026606" y="2270862"/>
            <a:ext cx="5574844" cy="320829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5"/>
            <a:ext cx="8732066" cy="80955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Емоційне налаштування </a:t>
            </a:r>
          </a:p>
        </p:txBody>
      </p:sp>
      <p:pic>
        <p:nvPicPr>
          <p:cNvPr id="17" name="Picture 2" descr="Похожее изображение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051" y="3044779"/>
            <a:ext cx="2628114" cy="335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6292739" y="2597738"/>
            <a:ext cx="5302121" cy="2554545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Дзвенить струмочком </a:t>
            </a:r>
          </a:p>
          <a:p>
            <a:pPr algn="ctr"/>
            <a:r>
              <a:rPr lang="uk-UA" sz="3200" b="1" dirty="0">
                <a:solidFill>
                  <a:srgbClr val="FFFF00"/>
                </a:solidFill>
              </a:rPr>
              <a:t>рідна мова,</a:t>
            </a:r>
          </a:p>
          <a:p>
            <a:pPr algn="ctr"/>
            <a:r>
              <a:rPr lang="uk-UA" sz="3200" b="1" dirty="0">
                <a:solidFill>
                  <a:srgbClr val="FFFF00"/>
                </a:solidFill>
              </a:rPr>
              <a:t>Усі слова знайомі в ній,</a:t>
            </a:r>
          </a:p>
          <a:p>
            <a:pPr algn="ctr"/>
            <a:r>
              <a:rPr lang="uk-UA" sz="3200" b="1" dirty="0">
                <a:solidFill>
                  <a:srgbClr val="FFFF00"/>
                </a:solidFill>
              </a:rPr>
              <a:t>Але писати кожне слово</a:t>
            </a:r>
          </a:p>
          <a:p>
            <a:pPr algn="ctr"/>
            <a:r>
              <a:rPr lang="uk-UA" sz="3200" b="1" dirty="0">
                <a:solidFill>
                  <a:srgbClr val="FFFF00"/>
                </a:solidFill>
              </a:rPr>
              <a:t>У мові правильно зумій.</a:t>
            </a:r>
          </a:p>
        </p:txBody>
      </p:sp>
      <p:sp>
        <p:nvSpPr>
          <p:cNvPr id="6" name="AutoShape 2" descr="Фото, автор Soloveika на Яндекс.Фотках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7660" y1="27007" x2="27660" y2="27007"/>
                        <a14:foregroundMark x1="28191" y1="18613" x2="28191" y2="18613"/>
                        <a14:foregroundMark x1="41667" y1="11436" x2="41667" y2="11436"/>
                        <a14:foregroundMark x1="48404" y1="26156" x2="48404" y2="26156"/>
                        <a14:foregroundMark x1="42730" y1="39659" x2="42730" y2="39659"/>
                        <a14:foregroundMark x1="49645" y1="54866" x2="49645" y2="54866"/>
                        <a14:foregroundMark x1="28369" y1="52190" x2="28369" y2="52190"/>
                        <a14:foregroundMark x1="23936" y1="58394" x2="23936" y2="58394"/>
                        <a14:foregroundMark x1="36525" y1="57056" x2="36525" y2="57056"/>
                        <a14:foregroundMark x1="71277" y1="60219" x2="71277" y2="60219"/>
                        <a14:foregroundMark x1="82801" y1="63017" x2="82801" y2="63017"/>
                        <a14:foregroundMark x1="58688" y1="58637" x2="58688" y2="58637"/>
                        <a14:foregroundMark x1="56028" y1="55474" x2="56028" y2="55474"/>
                        <a14:foregroundMark x1="38121" y1="52190" x2="38121" y2="52190"/>
                        <a14:foregroundMark x1="10106" y1="15815" x2="10106" y2="15815"/>
                        <a14:foregroundMark x1="8688" y1="22141" x2="8688" y2="22141"/>
                        <a14:foregroundMark x1="11702" y1="28589" x2="11702" y2="28589"/>
                        <a14:foregroundMark x1="15603" y1="29684" x2="15603" y2="29684"/>
                        <a14:foregroundMark x1="22340" y1="22141" x2="22340" y2="22141"/>
                        <a14:foregroundMark x1="32092" y1="21776" x2="32092" y2="21776"/>
                        <a14:foregroundMark x1="41312" y1="18978" x2="41312" y2="18978"/>
                        <a14:foregroundMark x1="44504" y1="18613" x2="44504" y2="18613"/>
                        <a14:foregroundMark x1="42553" y1="21290" x2="42553" y2="21290"/>
                        <a14:foregroundMark x1="52660" y1="20803" x2="52660" y2="20803"/>
                        <a14:foregroundMark x1="55851" y1="23844" x2="55851" y2="23844"/>
                        <a14:foregroundMark x1="56206" y1="22628" x2="56206" y2="22628"/>
                        <a14:foregroundMark x1="58688" y1="24574" x2="58688" y2="24574"/>
                        <a14:foregroundMark x1="59929" y1="27616" x2="59929" y2="27616"/>
                        <a14:foregroundMark x1="62411" y1="26399" x2="62411" y2="26399"/>
                        <a14:foregroundMark x1="67908" y1="26034" x2="67908" y2="26034"/>
                        <a14:foregroundMark x1="67908" y1="22749" x2="67908" y2="22749"/>
                        <a14:foregroundMark x1="66312" y1="18978" x2="66312" y2="18978"/>
                        <a14:foregroundMark x1="68794" y1="19465" x2="68794" y2="19465"/>
                        <a14:foregroundMark x1="66135" y1="15328" x2="66135" y2="15328"/>
                        <a14:foregroundMark x1="60993" y1="14599" x2="60993" y2="14599"/>
                        <a14:foregroundMark x1="55496" y1="16788" x2="55496" y2="16788"/>
                        <a14:foregroundMark x1="52660" y1="17275" x2="52660" y2="17275"/>
                        <a14:foregroundMark x1="50355" y1="12530" x2="50355" y2="12530"/>
                        <a14:foregroundMark x1="55496" y1="10827" x2="55496" y2="10827"/>
                        <a14:foregroundMark x1="53723" y1="7421" x2="53723" y2="7421"/>
                        <a14:foregroundMark x1="44326" y1="10706" x2="44326" y2="10706"/>
                        <a14:foregroundMark x1="39716" y1="7664" x2="39716" y2="7664"/>
                        <a14:foregroundMark x1="29433" y1="9732" x2="29433" y2="9732"/>
                        <a14:foregroundMark x1="25355" y1="10706" x2="24645" y2="10706"/>
                        <a14:foregroundMark x1="17553" y1="12895" x2="17199" y2="13504"/>
                        <a14:foregroundMark x1="14184" y1="15572" x2="14184" y2="15572"/>
                        <a14:foregroundMark x1="13475" y1="19100" x2="13475" y2="19100"/>
                        <a14:foregroundMark x1="12589" y1="22749" x2="12589" y2="22749"/>
                        <a14:foregroundMark x1="13121" y1="25426" x2="13121" y2="25426"/>
                        <a14:foregroundMark x1="18262" y1="24574" x2="18262" y2="24574"/>
                        <a14:foregroundMark x1="16312" y1="27251" x2="16312" y2="27251"/>
                        <a14:foregroundMark x1="13121" y1="30170" x2="13121" y2="30170"/>
                        <a14:foregroundMark x1="12589" y1="27616" x2="12589" y2="27616"/>
                        <a14:foregroundMark x1="8511" y1="25547" x2="8511" y2="25547"/>
                        <a14:foregroundMark x1="11170" y1="25669" x2="11170" y2="25669"/>
                        <a14:foregroundMark x1="14184" y1="22628" x2="14184" y2="22628"/>
                        <a14:foregroundMark x1="15603" y1="25304" x2="15603" y2="25304"/>
                        <a14:foregroundMark x1="18794" y1="22019" x2="18794" y2="22019"/>
                        <a14:foregroundMark x1="9752" y1="22019" x2="9752" y2="22019"/>
                        <a14:foregroundMark x1="10106" y1="19586" x2="10106" y2="19586"/>
                        <a14:foregroundMark x1="11525" y1="18370" x2="11525" y2="18370"/>
                        <a14:foregroundMark x1="12057" y1="20560" x2="12057" y2="20560"/>
                        <a14:foregroundMark x1="14894" y1="20438" x2="14894" y2="20438"/>
                        <a14:foregroundMark x1="18262" y1="19586" x2="18262" y2="19586"/>
                        <a14:foregroundMark x1="15957" y1="21168" x2="15957" y2="21168"/>
                        <a14:foregroundMark x1="16312" y1="18491" x2="16312" y2="18491"/>
                        <a14:foregroundMark x1="14362" y1="17397" x2="14362" y2="17397"/>
                        <a14:foregroundMark x1="12057" y1="14842" x2="12057" y2="14842"/>
                        <a14:foregroundMark x1="12589" y1="13625" x2="12589" y2="13625"/>
                        <a14:foregroundMark x1="14894" y1="12895" x2="14894" y2="12895"/>
                        <a14:foregroundMark x1="16489" y1="12044" x2="16489" y2="12044"/>
                        <a14:foregroundMark x1="18262" y1="10462" x2="18262" y2="10462"/>
                        <a14:foregroundMark x1="20567" y1="9611" x2="20567" y2="9611"/>
                        <a14:foregroundMark x1="22163" y1="9124" x2="22163" y2="9124"/>
                        <a14:foregroundMark x1="16844" y1="16058" x2="16844" y2="16058"/>
                        <a14:foregroundMark x1="17908" y1="17397" x2="17908" y2="17397"/>
                        <a14:foregroundMark x1="19149" y1="18248" x2="19149" y2="18248"/>
                        <a14:foregroundMark x1="20745" y1="19708" x2="20745" y2="19708"/>
                        <a14:foregroundMark x1="23936" y1="19708" x2="23936" y2="19708"/>
                        <a14:foregroundMark x1="25177" y1="21290" x2="25177" y2="21290"/>
                        <a14:foregroundMark x1="27482" y1="20073" x2="27482" y2="20073"/>
                        <a14:foregroundMark x1="28369" y1="21533" x2="28369" y2="21533"/>
                        <a14:foregroundMark x1="25355" y1="19100" x2="25355" y2="19100"/>
                        <a14:foregroundMark x1="22163" y1="17883" x2="22163" y2="17883"/>
                        <a14:foregroundMark x1="20567" y1="15815" x2="20567" y2="15815"/>
                        <a14:foregroundMark x1="19504" y1="14234" x2="19504" y2="14234"/>
                        <a14:foregroundMark x1="19681" y1="13017" x2="19681" y2="13017"/>
                        <a14:foregroundMark x1="19504" y1="11922" x2="19504" y2="11922"/>
                        <a14:foregroundMark x1="21809" y1="11800" x2="21809" y2="11800"/>
                        <a14:foregroundMark x1="21277" y1="14234" x2="21277" y2="14234"/>
                        <a14:foregroundMark x1="23404" y1="15085" x2="23404" y2="15085"/>
                        <a14:foregroundMark x1="25177" y1="17153" x2="25177" y2="17153"/>
                        <a14:foregroundMark x1="29078" y1="17762" x2="29078" y2="17762"/>
                        <a14:foregroundMark x1="31738" y1="18248" x2="31738" y2="18248"/>
                        <a14:foregroundMark x1="32447" y1="19465" x2="32447" y2="19465"/>
                        <a14:foregroundMark x1="34220" y1="20681" x2="34220" y2="20681"/>
                        <a14:foregroundMark x1="35816" y1="20073" x2="35816" y2="20073"/>
                        <a14:foregroundMark x1="35461" y1="18613" x2="35461" y2="18613"/>
                        <a14:foregroundMark x1="32979" y1="17397" x2="32979" y2="17397"/>
                        <a14:foregroundMark x1="29078" y1="15815" x2="29078" y2="15815"/>
                        <a14:foregroundMark x1="27482" y1="14112" x2="27482" y2="14112"/>
                        <a14:foregroundMark x1="28191" y1="12530" x2="28191" y2="12530"/>
                        <a14:foregroundMark x1="32092" y1="12044" x2="32092" y2="12044"/>
                        <a14:foregroundMark x1="26773" y1="9367" x2="26773" y2="9367"/>
                        <a14:foregroundMark x1="28191" y1="7421" x2="28191" y2="7421"/>
                        <a14:foregroundMark x1="30496" y1="5961" x2="30496" y2="5961"/>
                        <a14:foregroundMark x1="31560" y1="8273" x2="31560" y2="8273"/>
                        <a14:foregroundMark x1="33156" y1="11314" x2="33156" y2="11314"/>
                        <a14:foregroundMark x1="34220" y1="14477" x2="34220" y2="14477"/>
                        <a14:foregroundMark x1="37057" y1="15693" x2="37057" y2="15693"/>
                        <a14:foregroundMark x1="38830" y1="15572" x2="38830" y2="15572"/>
                        <a14:foregroundMark x1="43440" y1="16180" x2="43440" y2="16180"/>
                        <a14:foregroundMark x1="45567" y1="20681" x2="45567" y2="20681"/>
                        <a14:foregroundMark x1="37766" y1="39659" x2="37766" y2="39659"/>
                        <a14:foregroundMark x1="35461" y1="13139" x2="35461" y2="13139"/>
                        <a14:foregroundMark x1="34220" y1="10341" x2="34220" y2="10341"/>
                        <a14:foregroundMark x1="33156" y1="8273" x2="33156" y2="8273"/>
                        <a14:foregroundMark x1="33156" y1="7056" x2="33156" y2="7056"/>
                        <a14:foregroundMark x1="33688" y1="5353" x2="33688" y2="5353"/>
                        <a14:foregroundMark x1="36525" y1="4866" x2="36525" y2="4866"/>
                        <a14:foregroundMark x1="33865" y1="3771" x2="33865" y2="3771"/>
                        <a14:foregroundMark x1="37234" y1="3406" x2="37234" y2="3406"/>
                        <a14:foregroundMark x1="41135" y1="4380" x2="41135" y2="4380"/>
                        <a14:foregroundMark x1="43617" y1="4745" x2="43617" y2="4745"/>
                        <a14:foregroundMark x1="79610" y1="59732" x2="79610" y2="59732"/>
                        <a14:foregroundMark x1="78191" y1="62895" x2="78191" y2="62895"/>
                        <a14:foregroundMark x1="71277" y1="63382" x2="71277" y2="63382"/>
                        <a14:foregroundMark x1="87057" y1="63017" x2="87057" y2="63017"/>
                        <a14:foregroundMark x1="86879" y1="60219" x2="86879" y2="60219"/>
                        <a14:foregroundMark x1="68085" y1="63017" x2="68085" y2="63260"/>
                        <a14:foregroundMark x1="52305" y1="53771" x2="52305" y2="53771"/>
                        <a14:foregroundMark x1="47518" y1="57056" x2="47518" y2="57056"/>
                        <a14:foregroundMark x1="44858" y1="50852" x2="44858" y2="50852"/>
                        <a14:foregroundMark x1="37057" y1="50365" x2="37057" y2="50243"/>
                        <a14:foregroundMark x1="30674" y1="51338" x2="30674" y2="51338"/>
                        <a14:foregroundMark x1="26596" y1="58029" x2="26596" y2="58029"/>
                        <a14:foregroundMark x1="22695" y1="60706" x2="22695" y2="60706"/>
                        <a14:foregroundMark x1="36879" y1="87835" x2="36879" y2="87835"/>
                        <a14:foregroundMark x1="31028" y1="88200" x2="31028" y2="88200"/>
                        <a14:foregroundMark x1="30674" y1="92579" x2="30674" y2="92701"/>
                        <a14:foregroundMark x1="36879" y1="94404" x2="37057" y2="94404"/>
                        <a14:foregroundMark x1="38652" y1="93309" x2="38652" y2="93309"/>
                        <a14:foregroundMark x1="31560" y1="96350" x2="31560" y2="96350"/>
                        <a14:foregroundMark x1="37766" y1="96594" x2="37766" y2="96594"/>
                        <a14:foregroundMark x1="47340" y1="95255" x2="47340" y2="95255"/>
                        <a14:foregroundMark x1="55496" y1="95742" x2="55496" y2="95742"/>
                        <a14:foregroundMark x1="53191" y1="94161" x2="53191" y2="94161"/>
                        <a14:foregroundMark x1="56560" y1="93066" x2="56560" y2="93066"/>
                        <a14:foregroundMark x1="47518" y1="93066" x2="47518" y2="93066"/>
                        <a14:foregroundMark x1="52837" y1="90633" x2="52837" y2="90633"/>
                        <a14:foregroundMark x1="52305" y1="88686" x2="52305" y2="88686"/>
                        <a14:foregroundMark x1="42021" y1="16302" x2="42021" y2="16302"/>
                        <a14:foregroundMark x1="39184" y1="12895" x2="39184" y2="12895"/>
                        <a14:foregroundMark x1="37057" y1="9854" x2="37057" y2="9854"/>
                        <a14:foregroundMark x1="35816" y1="7786" x2="35816" y2="7786"/>
                        <a14:foregroundMark x1="38652" y1="6083" x2="38652" y2="6083"/>
                        <a14:foregroundMark x1="42376" y1="6448" x2="42376" y2="6448"/>
                        <a14:foregroundMark x1="44858" y1="12044" x2="44858" y2="12044"/>
                        <a14:foregroundMark x1="45567" y1="15085" x2="45567" y2="15085"/>
                        <a14:foregroundMark x1="47340" y1="17275" x2="47340" y2="17275"/>
                        <a14:foregroundMark x1="49645" y1="15693" x2="49645" y2="15693"/>
                        <a14:foregroundMark x1="48404" y1="13382" x2="48404" y2="13382"/>
                        <a14:foregroundMark x1="26241" y1="28102" x2="26241" y2="28102"/>
                        <a14:foregroundMark x1="67021" y1="59732" x2="67021" y2="597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1801" y="2944566"/>
            <a:ext cx="2380068" cy="34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2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Пригадуємо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32862" y="5640686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3894" y="3516923"/>
            <a:ext cx="2348425" cy="3040805"/>
          </a:xfrm>
          <a:prstGeom prst="rect">
            <a:avLst/>
          </a:prstGeom>
        </p:spPr>
      </p:pic>
      <p:sp>
        <p:nvSpPr>
          <p:cNvPr id="9" name="Горизонтальный свиток 8"/>
          <p:cNvSpPr/>
          <p:nvPr/>
        </p:nvSpPr>
        <p:spPr>
          <a:xfrm>
            <a:off x="284284" y="2250140"/>
            <a:ext cx="9329609" cy="1776737"/>
          </a:xfrm>
          <a:prstGeom prst="horizont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Як </a:t>
            </a:r>
            <a:r>
              <a:rPr lang="ru-RU" sz="3500" dirty="0" err="1"/>
              <a:t>господарська</a:t>
            </a:r>
            <a:r>
              <a:rPr lang="ru-RU" sz="3500" dirty="0"/>
              <a:t> </a:t>
            </a:r>
            <a:r>
              <a:rPr lang="ru-RU" sz="3500" dirty="0" err="1"/>
              <a:t>діяльність</a:t>
            </a:r>
            <a:r>
              <a:rPr lang="ru-RU" sz="3500" dirty="0"/>
              <a:t> </a:t>
            </a:r>
            <a:r>
              <a:rPr lang="ru-RU" sz="3500" dirty="0" err="1"/>
              <a:t>людини</a:t>
            </a:r>
            <a:r>
              <a:rPr lang="ru-RU" sz="3500" dirty="0"/>
              <a:t> </a:t>
            </a:r>
            <a:r>
              <a:rPr lang="ru-RU" sz="3500" dirty="0" err="1"/>
              <a:t>впливає</a:t>
            </a:r>
            <a:r>
              <a:rPr lang="ru-RU" sz="3500" dirty="0"/>
              <a:t> на </a:t>
            </a:r>
            <a:r>
              <a:rPr lang="ru-RU" sz="3500" dirty="0" err="1"/>
              <a:t>життя</a:t>
            </a:r>
            <a:r>
              <a:rPr lang="ru-RU" sz="3500" dirty="0"/>
              <a:t> в океанах?</a:t>
            </a:r>
            <a:endParaRPr lang="uk-UA" sz="3500" dirty="0"/>
          </a:p>
        </p:txBody>
      </p:sp>
      <p:sp>
        <p:nvSpPr>
          <p:cNvPr id="11" name="Горизонтальный свиток 10"/>
          <p:cNvSpPr/>
          <p:nvPr/>
        </p:nvSpPr>
        <p:spPr>
          <a:xfrm>
            <a:off x="284284" y="1082841"/>
            <a:ext cx="9017979" cy="1234677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Назвіть </a:t>
            </a:r>
            <a:r>
              <a:rPr lang="ru-RU" sz="3500" dirty="0" err="1"/>
              <a:t>океани</a:t>
            </a:r>
            <a:r>
              <a:rPr lang="ru-RU" sz="3500" dirty="0"/>
              <a:t> </a:t>
            </a:r>
            <a:r>
              <a:rPr lang="ru-RU" sz="3500" dirty="0" err="1"/>
              <a:t>від</a:t>
            </a:r>
            <a:r>
              <a:rPr lang="ru-RU" sz="3500" dirty="0"/>
              <a:t> </a:t>
            </a:r>
            <a:r>
              <a:rPr lang="ru-RU" sz="3500" dirty="0" err="1"/>
              <a:t>найменшого</a:t>
            </a:r>
            <a:r>
              <a:rPr lang="ru-RU" sz="3500" dirty="0"/>
              <a:t> до </a:t>
            </a:r>
            <a:r>
              <a:rPr lang="ru-RU" sz="3500" dirty="0" err="1"/>
              <a:t>найбільшого</a:t>
            </a:r>
            <a:r>
              <a:rPr lang="ru-RU" sz="3500" dirty="0"/>
              <a:t>.</a:t>
            </a:r>
            <a:endParaRPr lang="uk-UA" sz="3500" dirty="0"/>
          </a:p>
        </p:txBody>
      </p:sp>
      <p:sp>
        <p:nvSpPr>
          <p:cNvPr id="12" name="Горизонтальный свиток 11"/>
          <p:cNvSpPr/>
          <p:nvPr/>
        </p:nvSpPr>
        <p:spPr>
          <a:xfrm>
            <a:off x="1283677" y="4026877"/>
            <a:ext cx="8018586" cy="2530851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 err="1"/>
              <a:t>Узбережжя</a:t>
            </a:r>
            <a:r>
              <a:rPr lang="ru-RU" sz="3500" dirty="0"/>
              <a:t> </a:t>
            </a:r>
            <a:r>
              <a:rPr lang="ru-RU" sz="3500" dirty="0" err="1"/>
              <a:t>яких</a:t>
            </a:r>
            <a:r>
              <a:rPr lang="ru-RU" sz="3500" dirty="0"/>
              <a:t> </a:t>
            </a:r>
            <a:r>
              <a:rPr lang="ru-RU" sz="3500" dirty="0" err="1"/>
              <a:t>материків</a:t>
            </a:r>
            <a:r>
              <a:rPr lang="ru-RU" sz="3500" dirty="0"/>
              <a:t> </a:t>
            </a:r>
            <a:r>
              <a:rPr lang="ru-RU" sz="3500" dirty="0" err="1"/>
              <a:t>омивають</a:t>
            </a:r>
            <a:r>
              <a:rPr lang="ru-RU" sz="3500"/>
              <a:t> води</a:t>
            </a:r>
            <a:r>
              <a:rPr lang="ru-RU" sz="3500" dirty="0"/>
              <a:t> </a:t>
            </a:r>
            <a:r>
              <a:rPr lang="ru-RU" sz="3500"/>
              <a:t>Атлантичного</a:t>
            </a:r>
            <a:r>
              <a:rPr lang="ru-RU" sz="3500" dirty="0"/>
              <a:t> океану?</a:t>
            </a:r>
            <a:endParaRPr lang="uk-UA" sz="3500" dirty="0"/>
          </a:p>
        </p:txBody>
      </p:sp>
    </p:spTree>
    <p:extLst>
      <p:ext uri="{BB962C8B-B14F-4D97-AF65-F5344CB8AC3E}">
        <p14:creationId xmlns:p14="http://schemas.microsoft.com/office/powerpoint/2010/main" val="153438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3644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500" b="1" dirty="0">
                <a:solidFill>
                  <a:schemeClr val="bg1"/>
                </a:solidFill>
              </a:rPr>
              <a:t>15-18</a:t>
            </a:r>
            <a:endParaRPr lang="ru-RU" sz="25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Тренінгове заняття &amp;quot;Наш дружний 5-й клас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4646" y="1538654"/>
            <a:ext cx="8390535" cy="48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3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389" y="1333364"/>
            <a:ext cx="11558273" cy="5452766"/>
          </a:xfrm>
          <a:prstGeom prst="rect">
            <a:avLst/>
          </a:prstGeom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DA5A203C-42B0-4175-9103-135DDFC1F04F}"/>
              </a:ext>
            </a:extLst>
          </p:cNvPr>
          <p:cNvSpPr/>
          <p:nvPr/>
        </p:nvSpPr>
        <p:spPr>
          <a:xfrm>
            <a:off x="934235" y="2021635"/>
            <a:ext cx="730415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3500" b="1" dirty="0">
                <a:solidFill>
                  <a:srgbClr val="C00000"/>
                </a:solidFill>
              </a:rPr>
              <a:t>Айсберг  – </a:t>
            </a:r>
            <a:r>
              <a:rPr lang="ru-RU" sz="3500" dirty="0" err="1"/>
              <a:t>плавуча</a:t>
            </a:r>
            <a:r>
              <a:rPr lang="ru-RU" sz="3500" dirty="0"/>
              <a:t> </a:t>
            </a:r>
            <a:r>
              <a:rPr lang="ru-RU" sz="3500" dirty="0" err="1"/>
              <a:t>льодова</a:t>
            </a:r>
            <a:r>
              <a:rPr lang="ru-RU" sz="3500" dirty="0"/>
              <a:t> гора великих </a:t>
            </a:r>
            <a:r>
              <a:rPr lang="ru-RU" sz="3500" dirty="0" err="1"/>
              <a:t>розмірів</a:t>
            </a:r>
            <a:r>
              <a:rPr lang="ru-RU" sz="3500" dirty="0"/>
              <a:t>.</a:t>
            </a:r>
            <a:endParaRPr lang="uk-UA" sz="3500" dirty="0"/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1718" y="565310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Самый большой в мире айсберг продолжает разрушаться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4470" y="3731419"/>
            <a:ext cx="4714234" cy="2857112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77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389" y="1333364"/>
            <a:ext cx="11558273" cy="5452766"/>
          </a:xfrm>
          <a:prstGeom prst="rect">
            <a:avLst/>
          </a:prstGeom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DA5A203C-42B0-4175-9103-135DDFC1F04F}"/>
              </a:ext>
            </a:extLst>
          </p:cNvPr>
          <p:cNvSpPr/>
          <p:nvPr/>
        </p:nvSpPr>
        <p:spPr>
          <a:xfrm>
            <a:off x="934235" y="2021635"/>
            <a:ext cx="730415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3500" b="1" dirty="0">
                <a:solidFill>
                  <a:srgbClr val="C00000"/>
                </a:solidFill>
              </a:rPr>
              <a:t>Арктика – </a:t>
            </a:r>
            <a:r>
              <a:rPr lang="uk-UA" sz="3500" dirty="0"/>
              <a:t>територія, що примикає до Північного полюса, охоплює околиці Євразії та Північної Америки й включає в себе Північний Льодовитий океан з його островами та морями.</a:t>
            </a: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1718" y="565310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15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0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Практичне  завдання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98612" y="562747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02731" y="1298141"/>
            <a:ext cx="9134700" cy="3485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4500" dirty="0"/>
              <a:t>    За картою </a:t>
            </a:r>
            <a:r>
              <a:rPr lang="ru-RU" sz="4500" dirty="0" err="1"/>
              <a:t>півкуль</a:t>
            </a:r>
            <a:r>
              <a:rPr lang="ru-RU" sz="4500" dirty="0"/>
              <a:t> </a:t>
            </a:r>
            <a:r>
              <a:rPr lang="ru-RU" sz="4500" dirty="0" err="1"/>
              <a:t>визначте</a:t>
            </a:r>
            <a:r>
              <a:rPr lang="ru-RU" sz="4500" dirty="0"/>
              <a:t>, де </a:t>
            </a:r>
            <a:r>
              <a:rPr lang="ru-RU" sz="4500" dirty="0" err="1"/>
              <a:t>розміщений</a:t>
            </a:r>
            <a:r>
              <a:rPr lang="ru-RU" sz="4500" dirty="0"/>
              <a:t> </a:t>
            </a:r>
            <a:r>
              <a:rPr lang="ru-RU" sz="4500" dirty="0" err="1"/>
              <a:t>Північний</a:t>
            </a:r>
            <a:r>
              <a:rPr lang="ru-RU" sz="4500" dirty="0"/>
              <a:t> </a:t>
            </a:r>
            <a:r>
              <a:rPr lang="ru-RU" sz="4500" dirty="0" err="1"/>
              <a:t>Льодовитий</a:t>
            </a:r>
            <a:r>
              <a:rPr lang="ru-RU" sz="4500" dirty="0"/>
              <a:t> океан. Які материки </a:t>
            </a:r>
            <a:r>
              <a:rPr lang="ru-RU" sz="4500" dirty="0" err="1"/>
              <a:t>він</a:t>
            </a:r>
            <a:r>
              <a:rPr lang="ru-RU" sz="4500" dirty="0"/>
              <a:t> </a:t>
            </a:r>
            <a:r>
              <a:rPr lang="ru-RU" sz="4500" dirty="0" err="1"/>
              <a:t>омиває</a:t>
            </a:r>
            <a:r>
              <a:rPr lang="ru-RU" sz="4500" dirty="0"/>
              <a:t>?</a:t>
            </a:r>
            <a:endParaRPr lang="uk-UA" sz="4500" dirty="0"/>
          </a:p>
        </p:txBody>
      </p:sp>
      <p:pic>
        <p:nvPicPr>
          <p:cNvPr id="9" name="Picture 2" descr="Дети вектор | Роялти-фри, бесплатные векторные Дети картинки на  Depositphotos®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94445" y="4783204"/>
            <a:ext cx="3393217" cy="190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267092" y="5565930"/>
            <a:ext cx="2470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b="1" dirty="0"/>
              <a:t>Робота з картою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41724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321,629 Which Stock Photos | Free &amp;amp; Royalty-free Which Images |  Depositphotos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1121" y="4026876"/>
            <a:ext cx="2593731" cy="259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Приймаємо рішення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301410" y="1456402"/>
            <a:ext cx="9475636" cy="3671410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4500" dirty="0"/>
              <a:t>     </a:t>
            </a:r>
            <a:r>
              <a:rPr lang="ru-RU" sz="4500" dirty="0"/>
              <a:t>Як люди </a:t>
            </a:r>
            <a:r>
              <a:rPr lang="ru-RU" sz="4500" dirty="0" err="1"/>
              <a:t>можуть</a:t>
            </a:r>
            <a:r>
              <a:rPr lang="ru-RU" sz="4500" dirty="0"/>
              <a:t> </a:t>
            </a:r>
            <a:r>
              <a:rPr lang="ru-RU" sz="4500" dirty="0" err="1"/>
              <a:t>допомогти</a:t>
            </a:r>
            <a:r>
              <a:rPr lang="ru-RU" sz="4500" dirty="0"/>
              <a:t> океану </a:t>
            </a:r>
            <a:r>
              <a:rPr lang="ru-RU" sz="4500" dirty="0" err="1"/>
              <a:t>позбутися</a:t>
            </a:r>
            <a:r>
              <a:rPr lang="ru-RU" sz="4500" dirty="0"/>
              <a:t> </a:t>
            </a:r>
            <a:r>
              <a:rPr lang="ru-RU" sz="4500" dirty="0" err="1"/>
              <a:t>небезпечного</a:t>
            </a:r>
            <a:r>
              <a:rPr lang="ru-RU" sz="4500" dirty="0"/>
              <a:t> для </a:t>
            </a:r>
            <a:r>
              <a:rPr lang="ru-RU" sz="4500" dirty="0" err="1"/>
              <a:t>його</a:t>
            </a:r>
            <a:r>
              <a:rPr lang="ru-RU" sz="4500" dirty="0"/>
              <a:t> </a:t>
            </a:r>
            <a:r>
              <a:rPr lang="ru-RU" sz="4500" dirty="0" err="1"/>
              <a:t>мешканців</a:t>
            </a:r>
            <a:r>
              <a:rPr lang="ru-RU" sz="4500" dirty="0"/>
              <a:t> </a:t>
            </a:r>
            <a:r>
              <a:rPr lang="ru-RU" sz="4500" dirty="0" err="1"/>
              <a:t>сміття</a:t>
            </a:r>
            <a:r>
              <a:rPr lang="ru-RU" sz="4500" dirty="0"/>
              <a:t>?</a:t>
            </a:r>
            <a:endParaRPr lang="uk-UA" sz="4500" dirty="0"/>
          </a:p>
        </p:txBody>
      </p:sp>
    </p:spTree>
    <p:extLst>
      <p:ext uri="{BB962C8B-B14F-4D97-AF65-F5344CB8AC3E}">
        <p14:creationId xmlns:p14="http://schemas.microsoft.com/office/powerpoint/2010/main" val="44145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5972</TotalTime>
  <Words>566</Words>
  <Application>Microsoft Office PowerPoint</Application>
  <PresentationFormat>Широкоэкранный</PresentationFormat>
  <Paragraphs>159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Monotype Corsiva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1914</cp:revision>
  <dcterms:created xsi:type="dcterms:W3CDTF">2018-01-05T16:38:53Z</dcterms:created>
  <dcterms:modified xsi:type="dcterms:W3CDTF">2022-01-25T11:17:35Z</dcterms:modified>
</cp:coreProperties>
</file>