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309" r:id="rId3"/>
    <p:sldId id="310" r:id="rId4"/>
    <p:sldId id="311" r:id="rId5"/>
    <p:sldId id="270" r:id="rId6"/>
    <p:sldId id="303" r:id="rId7"/>
    <p:sldId id="304" r:id="rId8"/>
    <p:sldId id="305" r:id="rId9"/>
    <p:sldId id="306" r:id="rId10"/>
    <p:sldId id="307" r:id="rId11"/>
    <p:sldId id="279" r:id="rId12"/>
    <p:sldId id="284" r:id="rId13"/>
    <p:sldId id="300" r:id="rId14"/>
    <p:sldId id="278" r:id="rId15"/>
    <p:sldId id="291" r:id="rId16"/>
    <p:sldId id="292" r:id="rId17"/>
    <p:sldId id="301" r:id="rId18"/>
    <p:sldId id="293" r:id="rId19"/>
    <p:sldId id="294" r:id="rId20"/>
    <p:sldId id="295" r:id="rId21"/>
    <p:sldId id="326" r:id="rId22"/>
    <p:sldId id="32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1694E9"/>
    <a:srgbClr val="00B050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5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6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№57-58</a:t>
            </a:r>
            <a:endParaRPr lang="ru-RU" sz="36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9171" y="4737883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>
                <a:solidFill>
                  <a:srgbClr val="2F3242"/>
                </a:solidFill>
              </a:rPr>
              <a:t>Комахи та риби </a:t>
            </a:r>
            <a:endParaRPr lang="ru-RU" sz="8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ºÐ»Ð¸Ð¿Ð°ÑÑ ÐºÐ¾Ð¼Ð°ÑÐ¸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36294" y="178195"/>
            <a:ext cx="5935408" cy="424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1305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Розгляньте</a:t>
            </a:r>
            <a:r>
              <a:rPr lang="ru-RU" sz="2000" b="1" dirty="0"/>
              <a:t> фото комах. </a:t>
            </a:r>
            <a:r>
              <a:rPr lang="ru-RU" sz="2000" b="1" dirty="0" err="1"/>
              <a:t>Яких</a:t>
            </a:r>
            <a:r>
              <a:rPr lang="ru-RU" sz="2000" b="1" dirty="0"/>
              <a:t> з них </a:t>
            </a:r>
            <a:r>
              <a:rPr lang="ru-RU" sz="2000" b="1" dirty="0" err="1"/>
              <a:t>ви</a:t>
            </a:r>
            <a:r>
              <a:rPr lang="ru-RU" sz="2000" b="1" dirty="0"/>
              <a:t> </a:t>
            </a:r>
            <a:r>
              <a:rPr lang="ru-RU" sz="2000" b="1" dirty="0" err="1"/>
              <a:t>бачили</a:t>
            </a:r>
            <a:r>
              <a:rPr lang="ru-RU" sz="2000" b="1" dirty="0"/>
              <a:t> у </a:t>
            </a:r>
            <a:r>
              <a:rPr lang="ru-RU" sz="2000" b="1" dirty="0" err="1"/>
              <a:t>природі</a:t>
            </a:r>
            <a:r>
              <a:rPr lang="ru-RU" sz="2000" b="1" dirty="0"/>
              <a:t>? </a:t>
            </a:r>
            <a:r>
              <a:rPr lang="ru-RU" sz="2000" b="1" dirty="0" err="1"/>
              <a:t>Опишіть</a:t>
            </a:r>
            <a:r>
              <a:rPr lang="ru-RU" sz="2000" b="1" dirty="0"/>
              <a:t> одну </a:t>
            </a:r>
            <a:r>
              <a:rPr lang="ru-RU" sz="2000" b="1" dirty="0" err="1"/>
              <a:t>із</a:t>
            </a:r>
            <a:r>
              <a:rPr lang="ru-RU" sz="2000" b="1" dirty="0"/>
              <a:t> </a:t>
            </a:r>
            <a:r>
              <a:rPr lang="ru-RU" sz="2000" b="1" dirty="0" err="1"/>
              <a:t>зображених</a:t>
            </a:r>
            <a:r>
              <a:rPr lang="ru-RU" sz="2000" b="1" dirty="0"/>
              <a:t> комах.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E896A5FC-6B4B-4AF5-B2E6-195B2C9D0660}"/>
              </a:ext>
            </a:extLst>
          </p:cNvPr>
          <p:cNvSpPr/>
          <p:nvPr/>
        </p:nvSpPr>
        <p:spPr>
          <a:xfrm>
            <a:off x="1174459" y="5582654"/>
            <a:ext cx="10788242" cy="10362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Махаон</a:t>
            </a:r>
          </a:p>
        </p:txBody>
      </p:sp>
      <p:pic>
        <p:nvPicPr>
          <p:cNvPr id="1026" name="Picture 2" descr="Пов’язане зображення">
            <a:extLst>
              <a:ext uri="{FF2B5EF4-FFF2-40B4-BE49-F238E27FC236}">
                <a16:creationId xmlns:a16="http://schemas.microsoft.com/office/drawing/2014/main" id="{8CFC120E-7BC7-483F-A8A9-6F003DF67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136" y="1195344"/>
            <a:ext cx="5313727" cy="41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88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Будова комах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526534-8EF0-4A22-9137-C2A34201FD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7266" y="1134649"/>
            <a:ext cx="4146513" cy="5578678"/>
          </a:xfrm>
          <a:prstGeom prst="rect">
            <a:avLst/>
          </a:prstGeom>
        </p:spPr>
      </p:pic>
      <p:sp>
        <p:nvSpPr>
          <p:cNvPr id="9" name="Бульбашка прямої мови: прямокутна з округленими кутами 8">
            <a:extLst>
              <a:ext uri="{FF2B5EF4-FFF2-40B4-BE49-F238E27FC236}">
                <a16:creationId xmlns:a16="http://schemas.microsoft.com/office/drawing/2014/main" id="{DAA89985-6131-4DE4-A7DA-90B02147A505}"/>
              </a:ext>
            </a:extLst>
          </p:cNvPr>
          <p:cNvSpPr/>
          <p:nvPr/>
        </p:nvSpPr>
        <p:spPr>
          <a:xfrm>
            <a:off x="3532087" y="2329834"/>
            <a:ext cx="2021747" cy="545284"/>
          </a:xfrm>
          <a:prstGeom prst="wedgeRoundRectCallout">
            <a:avLst>
              <a:gd name="adj1" fmla="val 109873"/>
              <a:gd name="adj2" fmla="val -9903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accent2">
                    <a:lumMod val="50000"/>
                  </a:schemeClr>
                </a:solidFill>
              </a:rPr>
              <a:t>голова</a:t>
            </a:r>
          </a:p>
        </p:txBody>
      </p:sp>
      <p:sp>
        <p:nvSpPr>
          <p:cNvPr id="10" name="Бульбашка прямої мови: прямокутна з округленими кутами 9">
            <a:extLst>
              <a:ext uri="{FF2B5EF4-FFF2-40B4-BE49-F238E27FC236}">
                <a16:creationId xmlns:a16="http://schemas.microsoft.com/office/drawing/2014/main" id="{26216184-A046-41B1-9712-40DC13D39FD4}"/>
              </a:ext>
            </a:extLst>
          </p:cNvPr>
          <p:cNvSpPr/>
          <p:nvPr/>
        </p:nvSpPr>
        <p:spPr>
          <a:xfrm>
            <a:off x="3498531" y="3383759"/>
            <a:ext cx="2021747" cy="545284"/>
          </a:xfrm>
          <a:prstGeom prst="wedgeRoundRectCallout">
            <a:avLst>
              <a:gd name="adj1" fmla="val 111532"/>
              <a:gd name="adj2" fmla="val -20980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accent2">
                    <a:lumMod val="50000"/>
                  </a:schemeClr>
                </a:solidFill>
              </a:rPr>
              <a:t>груди</a:t>
            </a:r>
          </a:p>
        </p:txBody>
      </p:sp>
      <p:sp>
        <p:nvSpPr>
          <p:cNvPr id="11" name="Бульбашка прямої мови: прямокутна з округленими кутами 10">
            <a:extLst>
              <a:ext uri="{FF2B5EF4-FFF2-40B4-BE49-F238E27FC236}">
                <a16:creationId xmlns:a16="http://schemas.microsoft.com/office/drawing/2014/main" id="{03307526-FDB2-42B2-962C-4FD9D627CC4D}"/>
              </a:ext>
            </a:extLst>
          </p:cNvPr>
          <p:cNvSpPr/>
          <p:nvPr/>
        </p:nvSpPr>
        <p:spPr>
          <a:xfrm>
            <a:off x="3594285" y="5000509"/>
            <a:ext cx="2021747" cy="545284"/>
          </a:xfrm>
          <a:prstGeom prst="wedgeRoundRectCallout">
            <a:avLst>
              <a:gd name="adj1" fmla="val 107382"/>
              <a:gd name="adj2" fmla="val -23442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accent2">
                    <a:lumMod val="50000"/>
                  </a:schemeClr>
                </a:solidFill>
              </a:rPr>
              <a:t>черевце</a:t>
            </a:r>
          </a:p>
        </p:txBody>
      </p:sp>
      <p:sp>
        <p:nvSpPr>
          <p:cNvPr id="12" name="Ліва фігурна дужка 11">
            <a:extLst>
              <a:ext uri="{FF2B5EF4-FFF2-40B4-BE49-F238E27FC236}">
                <a16:creationId xmlns:a16="http://schemas.microsoft.com/office/drawing/2014/main" id="{466762DF-1A6F-4029-B788-D40D00640535}"/>
              </a:ext>
            </a:extLst>
          </p:cNvPr>
          <p:cNvSpPr/>
          <p:nvPr/>
        </p:nvSpPr>
        <p:spPr>
          <a:xfrm>
            <a:off x="3275504" y="2197917"/>
            <a:ext cx="318781" cy="3384738"/>
          </a:xfrm>
          <a:prstGeom prst="leftBrac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C589-D80A-43DE-9C17-00B2910252B3}"/>
              </a:ext>
            </a:extLst>
          </p:cNvPr>
          <p:cNvSpPr txBox="1"/>
          <p:nvPr/>
        </p:nvSpPr>
        <p:spPr>
          <a:xfrm>
            <a:off x="2070645" y="3536343"/>
            <a:ext cx="1266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>
                <a:solidFill>
                  <a:schemeClr val="accent2">
                    <a:lumMod val="50000"/>
                  </a:schemeClr>
                </a:solidFill>
              </a:rPr>
              <a:t>ТІЛО</a:t>
            </a:r>
          </a:p>
        </p:txBody>
      </p:sp>
      <p:sp>
        <p:nvSpPr>
          <p:cNvPr id="18" name="Полілінія: фігура 17">
            <a:extLst>
              <a:ext uri="{FF2B5EF4-FFF2-40B4-BE49-F238E27FC236}">
                <a16:creationId xmlns:a16="http://schemas.microsoft.com/office/drawing/2014/main" id="{411DF5C7-4E55-470B-BEF9-69A3E123E832}"/>
              </a:ext>
            </a:extLst>
          </p:cNvPr>
          <p:cNvSpPr/>
          <p:nvPr/>
        </p:nvSpPr>
        <p:spPr>
          <a:xfrm rot="13078992">
            <a:off x="7132763" y="2472352"/>
            <a:ext cx="2872248" cy="2874841"/>
          </a:xfrm>
          <a:custGeom>
            <a:avLst/>
            <a:gdLst>
              <a:gd name="connsiteX0" fmla="*/ 2872248 w 2872248"/>
              <a:gd name="connsiteY0" fmla="*/ 1975489 h 2874841"/>
              <a:gd name="connsiteX1" fmla="*/ 1572667 w 2872248"/>
              <a:gd name="connsiteY1" fmla="*/ 1997358 h 2874841"/>
              <a:gd name="connsiteX2" fmla="*/ 1570556 w 2872248"/>
              <a:gd name="connsiteY2" fmla="*/ 1999820 h 2874841"/>
              <a:gd name="connsiteX3" fmla="*/ 481976 w 2872248"/>
              <a:gd name="connsiteY3" fmla="*/ 2849798 h 2874841"/>
              <a:gd name="connsiteX4" fmla="*/ 316047 w 2872248"/>
              <a:gd name="connsiteY4" fmla="*/ 2829375 h 2874841"/>
              <a:gd name="connsiteX5" fmla="*/ 25043 w 2872248"/>
              <a:gd name="connsiteY5" fmla="*/ 2456682 h 2874841"/>
              <a:gd name="connsiteX6" fmla="*/ 45466 w 2872248"/>
              <a:gd name="connsiteY6" fmla="*/ 2290753 h 2874841"/>
              <a:gd name="connsiteX7" fmla="*/ 936156 w 2872248"/>
              <a:gd name="connsiteY7" fmla="*/ 1595290 h 2874841"/>
              <a:gd name="connsiteX8" fmla="*/ 1049345 w 2872248"/>
              <a:gd name="connsiteY8" fmla="*/ 0 h 2874841"/>
              <a:gd name="connsiteX9" fmla="*/ 1150969 w 2872248"/>
              <a:gd name="connsiteY9" fmla="*/ 1432312 h 2874841"/>
              <a:gd name="connsiteX10" fmla="*/ 1176031 w 2872248"/>
              <a:gd name="connsiteY10" fmla="*/ 1419779 h 2874841"/>
              <a:gd name="connsiteX11" fmla="*/ 1299975 w 2872248"/>
              <a:gd name="connsiteY11" fmla="*/ 1461198 h 2874841"/>
              <a:gd name="connsiteX12" fmla="*/ 1379588 w 2872248"/>
              <a:gd name="connsiteY12" fmla="*/ 1563159 h 2874841"/>
              <a:gd name="connsiteX13" fmla="*/ 1755404 w 2872248"/>
              <a:gd name="connsiteY13" fmla="*/ 1162830 h 2874841"/>
              <a:gd name="connsiteX14" fmla="*/ 1464503 w 2872248"/>
              <a:gd name="connsiteY14" fmla="*/ 1671911 h 2874841"/>
              <a:gd name="connsiteX15" fmla="*/ 1590979 w 2872248"/>
              <a:gd name="connsiteY15" fmla="*/ 1833891 h 2874841"/>
              <a:gd name="connsiteX16" fmla="*/ 1598065 w 2872248"/>
              <a:gd name="connsiteY16" fmla="*/ 1848061 h 287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72248" h="2874841">
                <a:moveTo>
                  <a:pt x="2872248" y="1975489"/>
                </a:moveTo>
                <a:lnTo>
                  <a:pt x="1572667" y="1997358"/>
                </a:lnTo>
                <a:lnTo>
                  <a:pt x="1570556" y="1999820"/>
                </a:lnTo>
                <a:lnTo>
                  <a:pt x="481976" y="2849798"/>
                </a:lnTo>
                <a:cubicBezTo>
                  <a:pt x="430517" y="2889978"/>
                  <a:pt x="356227" y="2880834"/>
                  <a:pt x="316047" y="2829375"/>
                </a:cubicBezTo>
                <a:lnTo>
                  <a:pt x="25043" y="2456682"/>
                </a:lnTo>
                <a:cubicBezTo>
                  <a:pt x="-15137" y="2405222"/>
                  <a:pt x="-5993" y="2330933"/>
                  <a:pt x="45466" y="2290753"/>
                </a:cubicBezTo>
                <a:lnTo>
                  <a:pt x="936156" y="1595290"/>
                </a:lnTo>
                <a:lnTo>
                  <a:pt x="1049345" y="0"/>
                </a:lnTo>
                <a:lnTo>
                  <a:pt x="1150969" y="1432312"/>
                </a:lnTo>
                <a:lnTo>
                  <a:pt x="1176031" y="1419779"/>
                </a:lnTo>
                <a:cubicBezTo>
                  <a:pt x="1220519" y="1407811"/>
                  <a:pt x="1269840" y="1422603"/>
                  <a:pt x="1299975" y="1461198"/>
                </a:cubicBezTo>
                <a:lnTo>
                  <a:pt x="1379588" y="1563159"/>
                </a:lnTo>
                <a:lnTo>
                  <a:pt x="1755404" y="1162830"/>
                </a:lnTo>
                <a:lnTo>
                  <a:pt x="1464503" y="1671911"/>
                </a:lnTo>
                <a:lnTo>
                  <a:pt x="1590979" y="1833891"/>
                </a:lnTo>
                <a:lnTo>
                  <a:pt x="1598065" y="1848061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459ED0-5B11-47D5-BD55-805B08EE0613}"/>
              </a:ext>
            </a:extLst>
          </p:cNvPr>
          <p:cNvSpPr txBox="1"/>
          <p:nvPr/>
        </p:nvSpPr>
        <p:spPr>
          <a:xfrm>
            <a:off x="8883779" y="3429541"/>
            <a:ext cx="1266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chemeClr val="accent2">
                    <a:lumMod val="50000"/>
                  </a:schemeClr>
                </a:solidFill>
              </a:rPr>
              <a:t>ніжки</a:t>
            </a:r>
          </a:p>
        </p:txBody>
      </p:sp>
    </p:spTree>
    <p:extLst>
      <p:ext uri="{BB962C8B-B14F-4D97-AF65-F5344CB8AC3E}">
        <p14:creationId xmlns:p14="http://schemas.microsoft.com/office/powerpoint/2010/main" val="13870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Хто</a:t>
            </a:r>
            <a:r>
              <a:rPr lang="ru-RU" sz="2000" b="1" dirty="0"/>
              <a:t> на </a:t>
            </a:r>
            <a:r>
              <a:rPr lang="ru-RU" sz="2000" b="1" dirty="0" err="1"/>
              <a:t>малюнку</a:t>
            </a:r>
            <a:r>
              <a:rPr lang="ru-RU" sz="2000" b="1" dirty="0"/>
              <a:t> «</a:t>
            </a:r>
            <a:r>
              <a:rPr lang="ru-RU" sz="2000" b="1" dirty="0" err="1"/>
              <a:t>зайвий</a:t>
            </a:r>
            <a:r>
              <a:rPr lang="ru-RU" sz="2000" b="1" dirty="0"/>
              <a:t>»? </a:t>
            </a:r>
            <a:r>
              <a:rPr lang="ru-RU" sz="2000" b="1" dirty="0" err="1"/>
              <a:t>Чому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4485A5-C37F-4EE3-BF79-AA542687D7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2473" y="2638109"/>
            <a:ext cx="2775644" cy="24789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0B2F2D7-2393-4829-AA4E-104D702FD1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050" y="2771078"/>
            <a:ext cx="3020036" cy="221301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BD02EC-7BA4-4C9F-A328-8AC17A36BE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9965" y="1634415"/>
            <a:ext cx="2035943" cy="358916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A810834-DAA5-4692-871F-CDBE04A779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2259" y="2239861"/>
            <a:ext cx="2135873" cy="30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4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96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комах. Познач тих, яких ти бачив</a:t>
            </a:r>
            <a:r>
              <a:rPr lang="en-US" sz="2000" b="1" dirty="0">
                <a:solidFill>
                  <a:schemeClr val="bg1"/>
                </a:solidFill>
              </a:rPr>
              <a:t>/</a:t>
            </a:r>
            <a:r>
              <a:rPr lang="uk-UA" sz="2000" b="1" dirty="0">
                <a:solidFill>
                  <a:schemeClr val="bg1"/>
                </a:solidFill>
              </a:rPr>
              <a:t>бачила у природі.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3C8440-9253-4034-81F8-F5DB6033EE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9058" y="1164262"/>
            <a:ext cx="2775644" cy="24789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8C1DC2-E288-4D82-94E7-C0E3719779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44020" y="1140712"/>
            <a:ext cx="2144797" cy="288558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72D62E-A02E-407B-82C7-8E3BFF911E9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8483480" y="3781892"/>
            <a:ext cx="2135873" cy="30272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2017806-B40C-4F28-85DD-C641AB377FD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2359" y="4150452"/>
            <a:ext cx="3020036" cy="2213019"/>
          </a:xfrm>
          <a:prstGeom prst="rect">
            <a:avLst/>
          </a:prstGeom>
        </p:spPr>
      </p:pic>
      <p:pic>
        <p:nvPicPr>
          <p:cNvPr id="2050" name="Picture 2" descr="Результат пошуку зображень за запитом &quot;лимонниця&quot;">
            <a:extLst>
              <a:ext uri="{FF2B5EF4-FFF2-40B4-BE49-F238E27FC236}">
                <a16:creationId xmlns:a16="http://schemas.microsoft.com/office/drawing/2014/main" id="{F9BDFC28-DCB5-453C-A156-8855470D6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22" y="1305180"/>
            <a:ext cx="3290938" cy="247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34734E-756F-4398-A776-A5D56813F4C5}"/>
              </a:ext>
            </a:extLst>
          </p:cNvPr>
          <p:cNvSpPr txBox="1"/>
          <p:nvPr/>
        </p:nvSpPr>
        <p:spPr>
          <a:xfrm>
            <a:off x="1510971" y="3429000"/>
            <a:ext cx="214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лимонниця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6F6A2C-D0C2-4103-B818-7149B1D3D6D5}"/>
              </a:ext>
            </a:extLst>
          </p:cNvPr>
          <p:cNvSpPr txBox="1"/>
          <p:nvPr/>
        </p:nvSpPr>
        <p:spPr>
          <a:xfrm>
            <a:off x="6469607" y="3643221"/>
            <a:ext cx="1153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муха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9A823-207B-4724-A3F4-6172D1098FAE}"/>
              </a:ext>
            </a:extLst>
          </p:cNvPr>
          <p:cNvSpPr txBox="1"/>
          <p:nvPr/>
        </p:nvSpPr>
        <p:spPr>
          <a:xfrm>
            <a:off x="10934061" y="3643221"/>
            <a:ext cx="1153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хрущ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7EFC65-F1A4-4497-895E-B097AA5EB70D}"/>
              </a:ext>
            </a:extLst>
          </p:cNvPr>
          <p:cNvSpPr txBox="1"/>
          <p:nvPr/>
        </p:nvSpPr>
        <p:spPr>
          <a:xfrm>
            <a:off x="5454740" y="6209107"/>
            <a:ext cx="179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бджола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C44B3-921B-4349-A399-BB487E25577F}"/>
              </a:ext>
            </a:extLst>
          </p:cNvPr>
          <p:cNvSpPr txBox="1"/>
          <p:nvPr/>
        </p:nvSpPr>
        <p:spPr>
          <a:xfrm>
            <a:off x="10123035" y="6213685"/>
            <a:ext cx="179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мурашка</a:t>
            </a:r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59EF8B83-C654-49D2-A620-C7EF4E31D0B0}"/>
              </a:ext>
            </a:extLst>
          </p:cNvPr>
          <p:cNvSpPr/>
          <p:nvPr/>
        </p:nvSpPr>
        <p:spPr>
          <a:xfrm>
            <a:off x="1145406" y="3542097"/>
            <a:ext cx="365565" cy="3655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4A0ACE92-79D1-4443-AE52-7B8B94C3BBAA}"/>
              </a:ext>
            </a:extLst>
          </p:cNvPr>
          <p:cNvSpPr/>
          <p:nvPr/>
        </p:nvSpPr>
        <p:spPr>
          <a:xfrm>
            <a:off x="6096000" y="3769437"/>
            <a:ext cx="365565" cy="3655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Прямокутник 18">
            <a:extLst>
              <a:ext uri="{FF2B5EF4-FFF2-40B4-BE49-F238E27FC236}">
                <a16:creationId xmlns:a16="http://schemas.microsoft.com/office/drawing/2014/main" id="{48A3EA2B-E510-4C67-AA0D-88483262FB26}"/>
              </a:ext>
            </a:extLst>
          </p:cNvPr>
          <p:cNvSpPr/>
          <p:nvPr/>
        </p:nvSpPr>
        <p:spPr>
          <a:xfrm>
            <a:off x="10568496" y="3730805"/>
            <a:ext cx="365565" cy="3655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B7848CD3-15CE-44A0-B09B-CAC7B7EC4E1B}"/>
              </a:ext>
            </a:extLst>
          </p:cNvPr>
          <p:cNvSpPr/>
          <p:nvPr/>
        </p:nvSpPr>
        <p:spPr>
          <a:xfrm>
            <a:off x="5089175" y="6287934"/>
            <a:ext cx="365565" cy="3655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50791F87-0A4A-4399-9A9B-209BD2A7D3F0}"/>
              </a:ext>
            </a:extLst>
          </p:cNvPr>
          <p:cNvSpPr/>
          <p:nvPr/>
        </p:nvSpPr>
        <p:spPr>
          <a:xfrm>
            <a:off x="9793229" y="6328946"/>
            <a:ext cx="365565" cy="3655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Обери правильні твердження. </a:t>
            </a:r>
            <a:r>
              <a:rPr lang="uk-UA" sz="2000" b="1" dirty="0" err="1">
                <a:solidFill>
                  <a:schemeClr val="bg1"/>
                </a:solidFill>
              </a:rPr>
              <a:t>Понач</a:t>
            </a:r>
            <a:r>
              <a:rPr lang="uk-UA" sz="2000" b="1" dirty="0">
                <a:solidFill>
                  <a:schemeClr val="bg1"/>
                </a:solidFill>
              </a:rPr>
              <a:t> їх в зошиті.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332FB1-2833-43D2-835E-2DE6B0020B94}"/>
              </a:ext>
            </a:extLst>
          </p:cNvPr>
          <p:cNvSpPr txBox="1"/>
          <p:nvPr/>
        </p:nvSpPr>
        <p:spPr>
          <a:xfrm>
            <a:off x="314013" y="1486803"/>
            <a:ext cx="3041583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6">
                    <a:lumMod val="50000"/>
                  </a:schemeClr>
                </a:solidFill>
              </a:rPr>
              <a:t>Комахи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6512E0-1369-4CDD-94CB-771D883D348E}"/>
              </a:ext>
            </a:extLst>
          </p:cNvPr>
          <p:cNvSpPr txBox="1"/>
          <p:nvPr/>
        </p:nvSpPr>
        <p:spPr>
          <a:xfrm>
            <a:off x="3748868" y="1497567"/>
            <a:ext cx="2470325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птахи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29C645-198C-473C-84CC-5571FD3827BD}"/>
              </a:ext>
            </a:extLst>
          </p:cNvPr>
          <p:cNvSpPr txBox="1"/>
          <p:nvPr/>
        </p:nvSpPr>
        <p:spPr>
          <a:xfrm>
            <a:off x="6407903" y="1486800"/>
            <a:ext cx="2470325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тварини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6EF91C-F3F6-49A5-B1D7-D60D18ED05CC}"/>
              </a:ext>
            </a:extLst>
          </p:cNvPr>
          <p:cNvSpPr txBox="1"/>
          <p:nvPr/>
        </p:nvSpPr>
        <p:spPr>
          <a:xfrm>
            <a:off x="9082792" y="1486800"/>
            <a:ext cx="2470325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звірі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DD1B3-0E89-457D-9FB0-77D0BF9E2614}"/>
              </a:ext>
            </a:extLst>
          </p:cNvPr>
          <p:cNvSpPr txBox="1"/>
          <p:nvPr/>
        </p:nvSpPr>
        <p:spPr>
          <a:xfrm>
            <a:off x="314013" y="2620608"/>
            <a:ext cx="3041583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Кожна комаха має       ніжок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0C7693-DEAB-459E-A9EF-3C4B9B884D5C}"/>
              </a:ext>
            </a:extLst>
          </p:cNvPr>
          <p:cNvSpPr txBox="1"/>
          <p:nvPr/>
        </p:nvSpPr>
        <p:spPr>
          <a:xfrm>
            <a:off x="3748868" y="2784271"/>
            <a:ext cx="2470325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143E3-42B6-4D3B-96B2-5E5C8BDB3ECE}"/>
              </a:ext>
            </a:extLst>
          </p:cNvPr>
          <p:cNvSpPr txBox="1"/>
          <p:nvPr/>
        </p:nvSpPr>
        <p:spPr>
          <a:xfrm>
            <a:off x="6407902" y="2795886"/>
            <a:ext cx="2470325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EB39E-9AC5-40D4-82B8-DAAB86EE7C48}"/>
              </a:ext>
            </a:extLst>
          </p:cNvPr>
          <p:cNvSpPr txBox="1"/>
          <p:nvPr/>
        </p:nvSpPr>
        <p:spPr>
          <a:xfrm>
            <a:off x="9082792" y="2784271"/>
            <a:ext cx="2470325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9" name="Прямокутник 18">
            <a:extLst>
              <a:ext uri="{FF2B5EF4-FFF2-40B4-BE49-F238E27FC236}">
                <a16:creationId xmlns:a16="http://schemas.microsoft.com/office/drawing/2014/main" id="{7450BCDC-6EFA-412C-B197-55CC4C24794A}"/>
              </a:ext>
            </a:extLst>
          </p:cNvPr>
          <p:cNvSpPr/>
          <p:nvPr/>
        </p:nvSpPr>
        <p:spPr>
          <a:xfrm>
            <a:off x="1473911" y="3301046"/>
            <a:ext cx="365565" cy="36556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1F96CC-5CF1-4AAC-AE38-52CEE05A7A25}"/>
              </a:ext>
            </a:extLst>
          </p:cNvPr>
          <p:cNvSpPr txBox="1"/>
          <p:nvPr/>
        </p:nvSpPr>
        <p:spPr>
          <a:xfrm>
            <a:off x="314013" y="4289766"/>
            <a:ext cx="3041583" cy="107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accent6">
                    <a:lumMod val="50000"/>
                  </a:schemeClr>
                </a:solidFill>
              </a:rPr>
              <a:t>Комахи </a:t>
            </a:r>
            <a:r>
              <a:rPr lang="uk-UA" sz="3200" b="1" dirty="0" err="1">
                <a:solidFill>
                  <a:schemeClr val="accent6">
                    <a:lumMod val="50000"/>
                  </a:schemeClr>
                </a:solidFill>
              </a:rPr>
              <a:t>меншкають</a:t>
            </a:r>
            <a:endParaRPr lang="uk-UA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2DF8A6-3BD9-4023-BD91-3F19687AAC64}"/>
              </a:ext>
            </a:extLst>
          </p:cNvPr>
          <p:cNvSpPr txBox="1"/>
          <p:nvPr/>
        </p:nvSpPr>
        <p:spPr>
          <a:xfrm>
            <a:off x="3795455" y="4193803"/>
            <a:ext cx="247032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У лісі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5234-FE42-4FD2-BAB0-0993D3C03620}"/>
              </a:ext>
            </a:extLst>
          </p:cNvPr>
          <p:cNvSpPr txBox="1"/>
          <p:nvPr/>
        </p:nvSpPr>
        <p:spPr>
          <a:xfrm>
            <a:off x="3795455" y="4957287"/>
            <a:ext cx="247032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У полі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F478B7-47C2-4F85-93D3-330347B81B91}"/>
              </a:ext>
            </a:extLst>
          </p:cNvPr>
          <p:cNvSpPr txBox="1"/>
          <p:nvPr/>
        </p:nvSpPr>
        <p:spPr>
          <a:xfrm>
            <a:off x="6612467" y="4193803"/>
            <a:ext cx="247032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У саду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B9B8E7-097A-45D3-B73E-671AD772C5A2}"/>
              </a:ext>
            </a:extLst>
          </p:cNvPr>
          <p:cNvSpPr txBox="1"/>
          <p:nvPr/>
        </p:nvSpPr>
        <p:spPr>
          <a:xfrm>
            <a:off x="6612467" y="4957287"/>
            <a:ext cx="247032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На </a:t>
            </a:r>
            <a:r>
              <a:rPr lang="uk-UA" sz="2800" b="1" dirty="0" err="1">
                <a:solidFill>
                  <a:schemeClr val="accent2">
                    <a:lumMod val="50000"/>
                  </a:schemeClr>
                </a:solidFill>
              </a:rPr>
              <a:t>луці</a:t>
            </a:r>
            <a:endParaRPr lang="uk-UA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6787C9-3C58-45DB-A082-BF26ECDC18BD}"/>
              </a:ext>
            </a:extLst>
          </p:cNvPr>
          <p:cNvSpPr txBox="1"/>
          <p:nvPr/>
        </p:nvSpPr>
        <p:spPr>
          <a:xfrm>
            <a:off x="9429479" y="4193803"/>
            <a:ext cx="247032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Біля водойм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E2798A-C777-4A93-B9A6-751DFBDC71AD}"/>
              </a:ext>
            </a:extLst>
          </p:cNvPr>
          <p:cNvSpPr txBox="1"/>
          <p:nvPr/>
        </p:nvSpPr>
        <p:spPr>
          <a:xfrm>
            <a:off x="9429479" y="4957287"/>
            <a:ext cx="247032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На городі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CCE47-5654-4D9D-956C-EF8E8E3F2106}"/>
              </a:ext>
            </a:extLst>
          </p:cNvPr>
          <p:cNvSpPr txBox="1"/>
          <p:nvPr/>
        </p:nvSpPr>
        <p:spPr>
          <a:xfrm>
            <a:off x="6407901" y="1478875"/>
            <a:ext cx="2470325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6">
                    <a:lumMod val="50000"/>
                  </a:schemeClr>
                </a:solidFill>
              </a:rPr>
              <a:t>тварини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C6BF2F-4739-49EE-9D4D-B52A5057DC74}"/>
              </a:ext>
            </a:extLst>
          </p:cNvPr>
          <p:cNvSpPr txBox="1"/>
          <p:nvPr/>
        </p:nvSpPr>
        <p:spPr>
          <a:xfrm>
            <a:off x="6407901" y="2793824"/>
            <a:ext cx="2470325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6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950FC9-2CE8-4AE4-9058-55D07D2D93A8}"/>
              </a:ext>
            </a:extLst>
          </p:cNvPr>
          <p:cNvSpPr txBox="1"/>
          <p:nvPr/>
        </p:nvSpPr>
        <p:spPr>
          <a:xfrm>
            <a:off x="3795455" y="4193803"/>
            <a:ext cx="2470325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У лісі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9B4F59-84F1-47B5-91BC-06BF89D756FA}"/>
              </a:ext>
            </a:extLst>
          </p:cNvPr>
          <p:cNvSpPr txBox="1"/>
          <p:nvPr/>
        </p:nvSpPr>
        <p:spPr>
          <a:xfrm>
            <a:off x="3795455" y="4957287"/>
            <a:ext cx="2470325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У полі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F5FD84-AAE6-4E16-8FE1-390F646FE2BC}"/>
              </a:ext>
            </a:extLst>
          </p:cNvPr>
          <p:cNvSpPr txBox="1"/>
          <p:nvPr/>
        </p:nvSpPr>
        <p:spPr>
          <a:xfrm>
            <a:off x="6612467" y="4193803"/>
            <a:ext cx="2470325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У саду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EABB1E-54F1-4EB6-A557-C622A7FE613F}"/>
              </a:ext>
            </a:extLst>
          </p:cNvPr>
          <p:cNvSpPr txBox="1"/>
          <p:nvPr/>
        </p:nvSpPr>
        <p:spPr>
          <a:xfrm>
            <a:off x="6612467" y="4957287"/>
            <a:ext cx="2470325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На </a:t>
            </a:r>
            <a:r>
              <a:rPr lang="uk-UA" sz="2800" b="1" dirty="0" err="1">
                <a:solidFill>
                  <a:schemeClr val="accent6">
                    <a:lumMod val="50000"/>
                  </a:schemeClr>
                </a:solidFill>
              </a:rPr>
              <a:t>луці</a:t>
            </a:r>
            <a:endParaRPr lang="uk-UA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B4DC57-2272-4BAC-8828-F6E1100E542C}"/>
              </a:ext>
            </a:extLst>
          </p:cNvPr>
          <p:cNvSpPr txBox="1"/>
          <p:nvPr/>
        </p:nvSpPr>
        <p:spPr>
          <a:xfrm>
            <a:off x="9429479" y="4193803"/>
            <a:ext cx="2470325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Біля водойм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778A23-53B6-437C-A35A-F33B2853B580}"/>
              </a:ext>
            </a:extLst>
          </p:cNvPr>
          <p:cNvSpPr txBox="1"/>
          <p:nvPr/>
        </p:nvSpPr>
        <p:spPr>
          <a:xfrm>
            <a:off x="9429479" y="4957287"/>
            <a:ext cx="2470325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На городі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A64B89-AE7B-493D-A611-12338296611A}"/>
              </a:ext>
            </a:extLst>
          </p:cNvPr>
          <p:cNvSpPr txBox="1"/>
          <p:nvPr/>
        </p:nvSpPr>
        <p:spPr>
          <a:xfrm>
            <a:off x="1473910" y="3220772"/>
            <a:ext cx="433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8401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З’єднай стрілочками назви частин тіла комахи з їх зображеннями.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cxnSp>
        <p:nvCxnSpPr>
          <p:cNvPr id="13" name="Прямая со стрелкой 12"/>
          <p:cNvCxnSpPr>
            <a:cxnSpLocks/>
            <a:stCxn id="12" idx="3"/>
          </p:cNvCxnSpPr>
          <p:nvPr/>
        </p:nvCxnSpPr>
        <p:spPr>
          <a:xfrm>
            <a:off x="2997375" y="2725537"/>
            <a:ext cx="1315033" cy="53742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36C917-A528-47A5-815E-704BC91031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2408" y="1494933"/>
            <a:ext cx="4331077" cy="38681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DBCC6F-7647-4B47-86A8-0B700F384CC9}"/>
              </a:ext>
            </a:extLst>
          </p:cNvPr>
          <p:cNvSpPr txBox="1"/>
          <p:nvPr/>
        </p:nvSpPr>
        <p:spPr>
          <a:xfrm>
            <a:off x="527050" y="2340816"/>
            <a:ext cx="2470325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6">
                    <a:lumMod val="50000"/>
                  </a:schemeClr>
                </a:solidFill>
              </a:rPr>
              <a:t>ніжки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4403D7-D11F-4118-B74C-2575B36F9A47}"/>
              </a:ext>
            </a:extLst>
          </p:cNvPr>
          <p:cNvSpPr txBox="1"/>
          <p:nvPr/>
        </p:nvSpPr>
        <p:spPr>
          <a:xfrm>
            <a:off x="527050" y="3952786"/>
            <a:ext cx="2470325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6">
                    <a:lumMod val="50000"/>
                  </a:schemeClr>
                </a:solidFill>
              </a:rPr>
              <a:t>голова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693684-5189-4BFD-B44A-632AD70C1C7A}"/>
              </a:ext>
            </a:extLst>
          </p:cNvPr>
          <p:cNvSpPr txBox="1"/>
          <p:nvPr/>
        </p:nvSpPr>
        <p:spPr>
          <a:xfrm>
            <a:off x="9266559" y="2340816"/>
            <a:ext cx="2470325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6">
                    <a:lumMod val="50000"/>
                  </a:schemeClr>
                </a:solidFill>
              </a:rPr>
              <a:t>крила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BE62E5-A3DD-4072-8C24-7A2D6DF08878}"/>
              </a:ext>
            </a:extLst>
          </p:cNvPr>
          <p:cNvSpPr txBox="1"/>
          <p:nvPr/>
        </p:nvSpPr>
        <p:spPr>
          <a:xfrm>
            <a:off x="9266559" y="3952786"/>
            <a:ext cx="2470325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6">
                    <a:lumMod val="50000"/>
                  </a:schemeClr>
                </a:solidFill>
              </a:rPr>
              <a:t>черевце</a:t>
            </a:r>
          </a:p>
        </p:txBody>
      </p:sp>
      <p:cxnSp>
        <p:nvCxnSpPr>
          <p:cNvPr id="18" name="Прямая со стрелкой 12">
            <a:extLst>
              <a:ext uri="{FF2B5EF4-FFF2-40B4-BE49-F238E27FC236}">
                <a16:creationId xmlns:a16="http://schemas.microsoft.com/office/drawing/2014/main" id="{6CEE00D0-38F3-4186-A82F-7A45DF9E6FF3}"/>
              </a:ext>
            </a:extLst>
          </p:cNvPr>
          <p:cNvCxnSpPr>
            <a:cxnSpLocks/>
          </p:cNvCxnSpPr>
          <p:nvPr/>
        </p:nvCxnSpPr>
        <p:spPr>
          <a:xfrm flipV="1">
            <a:off x="2997375" y="3952786"/>
            <a:ext cx="2931787" cy="38472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2">
            <a:extLst>
              <a:ext uri="{FF2B5EF4-FFF2-40B4-BE49-F238E27FC236}">
                <a16:creationId xmlns:a16="http://schemas.microsoft.com/office/drawing/2014/main" id="{EC465A44-2C72-49E9-A2E2-C875B1F714B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863843" y="2725537"/>
            <a:ext cx="1402716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12">
            <a:extLst>
              <a:ext uri="{FF2B5EF4-FFF2-40B4-BE49-F238E27FC236}">
                <a16:creationId xmlns:a16="http://schemas.microsoft.com/office/drawing/2014/main" id="{93D5D23C-9DD3-4F90-BA0F-318C8F43989B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6913253" y="3082969"/>
            <a:ext cx="2353306" cy="125453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84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19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Результат пошуку зображень за запитом &quot;Коник&quot;">
            <a:extLst>
              <a:ext uri="{FF2B5EF4-FFF2-40B4-BE49-F238E27FC236}">
                <a16:creationId xmlns:a16="http://schemas.microsoft.com/office/drawing/2014/main" id="{6232E9A6-F486-4BB7-A605-E750C2F22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40" y="2127272"/>
            <a:ext cx="5750849" cy="441743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Виконайте міні-проект. За потреби зверніться по допомогу до дорослих.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81AA6BC9-47C3-4EAB-995B-3551FA04D7CA}"/>
              </a:ext>
            </a:extLst>
          </p:cNvPr>
          <p:cNvSpPr/>
          <p:nvPr/>
        </p:nvSpPr>
        <p:spPr>
          <a:xfrm>
            <a:off x="305024" y="1145506"/>
            <a:ext cx="115819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Чому коник зелений, а джміль смугастий?</a:t>
            </a:r>
          </a:p>
        </p:txBody>
      </p:sp>
      <p:pic>
        <p:nvPicPr>
          <p:cNvPr id="3076" name="Picture 4" descr="Результат пошуку зображень за запитом &quot;джміль&quot;">
            <a:extLst>
              <a:ext uri="{FF2B5EF4-FFF2-40B4-BE49-F238E27FC236}">
                <a16:creationId xmlns:a16="http://schemas.microsoft.com/office/drawing/2014/main" id="{86B75E86-0DD5-46CE-B3DD-3FFEEA212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44902" y="2116893"/>
            <a:ext cx="5750849" cy="443819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3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447E48-0D90-4F97-BFC3-B7328AF2E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757" y="1270533"/>
            <a:ext cx="4061861" cy="52066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Розфарбуй малюнки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" name="Picture 2" descr="Результат пошуку зображень за запитом &quot;Коник&quot;">
            <a:extLst>
              <a:ext uri="{FF2B5EF4-FFF2-40B4-BE49-F238E27FC236}">
                <a16:creationId xmlns:a16="http://schemas.microsoft.com/office/drawing/2014/main" id="{D0D6D4D1-DE40-4635-9320-909BE3A98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085" y="4149961"/>
            <a:ext cx="3278822" cy="251858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Результат пошуку зображень за запитом &quot;джміль&quot;">
            <a:extLst>
              <a:ext uri="{FF2B5EF4-FFF2-40B4-BE49-F238E27FC236}">
                <a16:creationId xmlns:a16="http://schemas.microsoft.com/office/drawing/2014/main" id="{0E94CCA2-5F6D-4482-BAB4-0E969707D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22338" y="1139863"/>
            <a:ext cx="5631726" cy="285053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70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роботу.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7317" y="1493949"/>
            <a:ext cx="6384283" cy="47618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07933" y="1293990"/>
            <a:ext cx="4172754" cy="54049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Продзвенів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уже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дзвінок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,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починається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урок.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Приготуйте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без мороки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Все,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що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треба до уроку.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Книжку,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зошит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, ручку,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олівці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Приготувались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?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Молодці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!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Все у нас уже на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місці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,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залишилось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тільки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сісти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!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Сядьте,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дітки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,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всі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гарненько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,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Руки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покладіть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рівненько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Голову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вище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підніміть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,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Плечі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свої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розведіть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Всі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на мене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подивіться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,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lvl="0"/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і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приємно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посміх</a:t>
            </a:r>
            <a:r>
              <a:rPr lang="ru-RU" altLang="ru-RU" sz="2000" b="1" dirty="0" err="1">
                <a:solidFill>
                  <a:schemeClr val="accent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!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ніться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1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8260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Відгадай загадку. З’єднай у зошиті схожі загадки з відповідями за допомогою стрілочок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F93B2-71FA-4199-912B-0A3C37EB6A66}"/>
              </a:ext>
            </a:extLst>
          </p:cNvPr>
          <p:cNvSpPr txBox="1"/>
          <p:nvPr/>
        </p:nvSpPr>
        <p:spPr>
          <a:xfrm>
            <a:off x="1250280" y="5755909"/>
            <a:ext cx="10665796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Чи є павук </a:t>
            </a:r>
            <a:r>
              <a:rPr lang="uk-UA" sz="4400" b="1" dirty="0" err="1">
                <a:solidFill>
                  <a:schemeClr val="accent2">
                    <a:lumMod val="50000"/>
                  </a:schemeClr>
                </a:solidFill>
              </a:rPr>
              <a:t>комахою</a:t>
            </a:r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? Доведи свою думку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71DA3-1D09-4646-AF17-129076F11F48}"/>
              </a:ext>
            </a:extLst>
          </p:cNvPr>
          <p:cNvSpPr txBox="1"/>
          <p:nvPr/>
        </p:nvSpPr>
        <p:spPr>
          <a:xfrm>
            <a:off x="527050" y="1520785"/>
            <a:ext cx="7010812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Хоч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не ловить в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морі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рибку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Та весь час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майструє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сітку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Щоб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була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міцнішою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у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куточку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вішає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uk-UA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C06976-7C33-42FB-BB42-36D6E1D5480B}"/>
              </a:ext>
            </a:extLst>
          </p:cNvPr>
          <p:cNvSpPr txBox="1"/>
          <p:nvPr/>
        </p:nvSpPr>
        <p:spPr>
          <a:xfrm>
            <a:off x="527050" y="3388450"/>
            <a:ext cx="7010812" cy="2062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Невидимка-вереда</a:t>
            </a:r>
            <a:b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все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дзижчить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та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набрида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b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Як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з’являється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цей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гість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 </a:t>
            </a:r>
            <a:b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скрізь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лунає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«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лясь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» та «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трісь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».</a:t>
            </a:r>
            <a:endParaRPr lang="uk-UA" sz="4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0DBB376-890E-472D-B45A-DBCB7FD807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6226" y="1309231"/>
            <a:ext cx="1202431" cy="211976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136C5B0-6C0D-4D4D-AD99-E4ACC98409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0779" y="3388450"/>
            <a:ext cx="2795381" cy="225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0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Створимо пірамідку нашого настрою. </a:t>
            </a:r>
            <a:endParaRPr lang="ru-RU" sz="2000" b="1" dirty="0"/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4" name="Групувати 1">
            <a:extLst>
              <a:ext uri="{FF2B5EF4-FFF2-40B4-BE49-F238E27FC236}">
                <a16:creationId xmlns:a16="http://schemas.microsoft.com/office/drawing/2014/main" id="{32258A9F-8212-49B1-95DF-38C4E708E613}"/>
              </a:ext>
            </a:extLst>
          </p:cNvPr>
          <p:cNvGrpSpPr/>
          <p:nvPr/>
        </p:nvGrpSpPr>
        <p:grpSpPr>
          <a:xfrm>
            <a:off x="254834" y="2353456"/>
            <a:ext cx="11671004" cy="3348511"/>
            <a:chOff x="2233765" y="2416091"/>
            <a:chExt cx="7095632" cy="1970942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BCDC0D07-BCA4-43BA-943E-A61F5BC9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4685" y="3901258"/>
              <a:ext cx="1324712" cy="485775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7FD3DB48-8647-4217-B1DE-6D0B9870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2635" y="3901258"/>
              <a:ext cx="1324712" cy="48577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CFCFC9C-D992-4D0F-97AF-CA4B6B783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695" y="3901258"/>
              <a:ext cx="1324712" cy="48577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ECD47C33-D5B9-4E96-83DF-AEF1FE0C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1645" y="3901258"/>
              <a:ext cx="1324712" cy="485775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BF01A5CB-26BD-45DD-88D0-A1E9B453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05" y="3901257"/>
              <a:ext cx="1324712" cy="485775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F0C88430-E17B-4753-864B-FCDF9CDA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3765" y="3901256"/>
              <a:ext cx="1324712" cy="485775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062CD9BD-64E4-4776-83D0-02385D6A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8477" y="3596493"/>
              <a:ext cx="1324712" cy="485775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61CFA840-AB05-4EAD-9BF5-8BA20D03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3009" y="3596493"/>
              <a:ext cx="1324712" cy="48577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0CAE8A8F-ED90-45B6-9BFE-936E2D4D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000" y="3596492"/>
              <a:ext cx="1324712" cy="48577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2A56DD96-B1F7-4F1C-ADA8-96AA5C7F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5129" y="3602023"/>
              <a:ext cx="1324712" cy="485775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E11BBB4F-404C-4E5B-A942-0561BF9D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391" y="3591422"/>
              <a:ext cx="1324712" cy="485775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0DCA355C-9011-4AA5-8EB6-B254531E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7892" y="3291728"/>
              <a:ext cx="1324712" cy="48577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78B8658-2E7D-457C-B7BF-AABF9F0E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7991" y="3283940"/>
              <a:ext cx="1324712" cy="48577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2C337BD8-1A07-4057-9340-4CF9529A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0971" y="3289471"/>
              <a:ext cx="1324712" cy="485775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35541D30-3110-49B0-B435-C9AA00F5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031" y="3289471"/>
              <a:ext cx="1324712" cy="48577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7B18C06D-0181-41C6-A3E2-2C099413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863" y="3003434"/>
              <a:ext cx="1324712" cy="485775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40088A84-4338-4DB1-AAF9-E9BA8FBA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9468" y="3003434"/>
              <a:ext cx="1324712" cy="485775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4681C890-2938-4826-8E65-94D2B61C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0428" y="3002428"/>
              <a:ext cx="1324712" cy="485775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D56E03B9-4415-403C-833B-8A9DEF3B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895" y="2715447"/>
              <a:ext cx="1324712" cy="485775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DEF81BC7-2234-4250-B943-8CF44F2C9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7392" y="2715385"/>
              <a:ext cx="1324712" cy="485775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36CA5EBA-688D-4105-BC6C-C57F519E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877" y="2416091"/>
              <a:ext cx="1324712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94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5003" y="1869264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зараз пора року?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4" y="34287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місяць?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5050663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Яке число?</a:t>
            </a:r>
            <a:endParaRPr lang="ru-RU" sz="3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217" y="1236372"/>
            <a:ext cx="6503832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2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715" y="1412049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Тепло чи холодно надворі?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3" y="2802152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стан неба?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4215658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температура повітря?</a:t>
            </a:r>
            <a:endParaRPr lang="ru-RU" sz="36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8691" y="55913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були протягом дня опади?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5335" y="1148886"/>
            <a:ext cx="4799803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4310" y="3848777"/>
            <a:ext cx="3565623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E965AF-3A1F-49C2-AA07-B9DAED42AE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1165" y="1290575"/>
            <a:ext cx="5852073" cy="433349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55596" y="494529"/>
            <a:ext cx="8732066" cy="61305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Розгляньте</a:t>
            </a:r>
            <a:r>
              <a:rPr lang="ru-RU" sz="2000" b="1" dirty="0"/>
              <a:t> фото комах. </a:t>
            </a:r>
            <a:r>
              <a:rPr lang="ru-RU" sz="2000" b="1" dirty="0" err="1"/>
              <a:t>Яких</a:t>
            </a:r>
            <a:r>
              <a:rPr lang="ru-RU" sz="2000" b="1" dirty="0"/>
              <a:t> з них </a:t>
            </a:r>
            <a:r>
              <a:rPr lang="ru-RU" sz="2000" b="1" dirty="0" err="1"/>
              <a:t>ви</a:t>
            </a:r>
            <a:r>
              <a:rPr lang="ru-RU" sz="2000" b="1" dirty="0"/>
              <a:t> </a:t>
            </a:r>
            <a:r>
              <a:rPr lang="ru-RU" sz="2000" b="1" dirty="0" err="1"/>
              <a:t>бачили</a:t>
            </a:r>
            <a:r>
              <a:rPr lang="ru-RU" sz="2000" b="1" dirty="0"/>
              <a:t> у </a:t>
            </a:r>
            <a:r>
              <a:rPr lang="ru-RU" sz="2000" b="1" dirty="0" err="1"/>
              <a:t>природі</a:t>
            </a:r>
            <a:r>
              <a:rPr lang="ru-RU" sz="2000" b="1" dirty="0"/>
              <a:t>? </a:t>
            </a:r>
            <a:r>
              <a:rPr lang="ru-RU" sz="2000" b="1" dirty="0" err="1"/>
              <a:t>Опишіть</a:t>
            </a:r>
            <a:r>
              <a:rPr lang="ru-RU" sz="2000" b="1" dirty="0"/>
              <a:t> одну </a:t>
            </a:r>
            <a:r>
              <a:rPr lang="ru-RU" sz="2000" b="1" dirty="0" err="1"/>
              <a:t>із</a:t>
            </a:r>
            <a:r>
              <a:rPr lang="ru-RU" sz="2000" b="1" dirty="0"/>
              <a:t> </a:t>
            </a:r>
            <a:r>
              <a:rPr lang="ru-RU" sz="2000" b="1" dirty="0" err="1"/>
              <a:t>зображених</a:t>
            </a:r>
            <a:r>
              <a:rPr lang="ru-RU" sz="2000" b="1" dirty="0"/>
              <a:t> комах.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E896A5FC-6B4B-4AF5-B2E6-195B2C9D0660}"/>
              </a:ext>
            </a:extLst>
          </p:cNvPr>
          <p:cNvSpPr/>
          <p:nvPr/>
        </p:nvSpPr>
        <p:spPr>
          <a:xfrm>
            <a:off x="1174459" y="5582654"/>
            <a:ext cx="10788242" cy="10362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Колорадський жук</a:t>
            </a:r>
          </a:p>
        </p:txBody>
      </p:sp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1305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Розгляньте</a:t>
            </a:r>
            <a:r>
              <a:rPr lang="ru-RU" sz="2000" b="1" dirty="0"/>
              <a:t> фото комах. </a:t>
            </a:r>
            <a:r>
              <a:rPr lang="ru-RU" sz="2000" b="1" dirty="0" err="1"/>
              <a:t>Яких</a:t>
            </a:r>
            <a:r>
              <a:rPr lang="ru-RU" sz="2000" b="1" dirty="0"/>
              <a:t> з них </a:t>
            </a:r>
            <a:r>
              <a:rPr lang="ru-RU" sz="2000" b="1" dirty="0" err="1"/>
              <a:t>ви</a:t>
            </a:r>
            <a:r>
              <a:rPr lang="ru-RU" sz="2000" b="1" dirty="0"/>
              <a:t> </a:t>
            </a:r>
            <a:r>
              <a:rPr lang="ru-RU" sz="2000" b="1" dirty="0" err="1"/>
              <a:t>бачили</a:t>
            </a:r>
            <a:r>
              <a:rPr lang="ru-RU" sz="2000" b="1" dirty="0"/>
              <a:t> у </a:t>
            </a:r>
            <a:r>
              <a:rPr lang="ru-RU" sz="2000" b="1" dirty="0" err="1"/>
              <a:t>природі</a:t>
            </a:r>
            <a:r>
              <a:rPr lang="ru-RU" sz="2000" b="1" dirty="0"/>
              <a:t>? </a:t>
            </a:r>
            <a:r>
              <a:rPr lang="ru-RU" sz="2000" b="1" dirty="0" err="1"/>
              <a:t>Опишіть</a:t>
            </a:r>
            <a:r>
              <a:rPr lang="ru-RU" sz="2000" b="1" dirty="0"/>
              <a:t> одну </a:t>
            </a:r>
            <a:r>
              <a:rPr lang="ru-RU" sz="2000" b="1" dirty="0" err="1"/>
              <a:t>із</a:t>
            </a:r>
            <a:r>
              <a:rPr lang="ru-RU" sz="2000" b="1" dirty="0"/>
              <a:t> </a:t>
            </a:r>
            <a:r>
              <a:rPr lang="ru-RU" sz="2000" b="1" dirty="0" err="1"/>
              <a:t>зображених</a:t>
            </a:r>
            <a:r>
              <a:rPr lang="ru-RU" sz="2000" b="1" dirty="0"/>
              <a:t> комах.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E896A5FC-6B4B-4AF5-B2E6-195B2C9D0660}"/>
              </a:ext>
            </a:extLst>
          </p:cNvPr>
          <p:cNvSpPr/>
          <p:nvPr/>
        </p:nvSpPr>
        <p:spPr>
          <a:xfrm>
            <a:off x="1174459" y="5582654"/>
            <a:ext cx="10788242" cy="10362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Сонечко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0DD907-9D56-460E-AA83-96CCEE06DA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1165" y="1284470"/>
            <a:ext cx="5946163" cy="421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4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3F1238-4D11-4FE6-AB43-AE8EF77999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3887248" y="958672"/>
            <a:ext cx="4798503" cy="509632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1305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Розгляньте</a:t>
            </a:r>
            <a:r>
              <a:rPr lang="ru-RU" sz="2000" b="1" dirty="0"/>
              <a:t> фото комах. </a:t>
            </a:r>
            <a:r>
              <a:rPr lang="ru-RU" sz="2000" b="1" dirty="0" err="1"/>
              <a:t>Яких</a:t>
            </a:r>
            <a:r>
              <a:rPr lang="ru-RU" sz="2000" b="1" dirty="0"/>
              <a:t> з них </a:t>
            </a:r>
            <a:r>
              <a:rPr lang="ru-RU" sz="2000" b="1" dirty="0" err="1"/>
              <a:t>ви</a:t>
            </a:r>
            <a:r>
              <a:rPr lang="ru-RU" sz="2000" b="1" dirty="0"/>
              <a:t> </a:t>
            </a:r>
            <a:r>
              <a:rPr lang="ru-RU" sz="2000" b="1" dirty="0" err="1"/>
              <a:t>бачили</a:t>
            </a:r>
            <a:r>
              <a:rPr lang="ru-RU" sz="2000" b="1" dirty="0"/>
              <a:t> у </a:t>
            </a:r>
            <a:r>
              <a:rPr lang="ru-RU" sz="2000" b="1" dirty="0" err="1"/>
              <a:t>природі</a:t>
            </a:r>
            <a:r>
              <a:rPr lang="ru-RU" sz="2000" b="1" dirty="0"/>
              <a:t>? </a:t>
            </a:r>
            <a:r>
              <a:rPr lang="ru-RU" sz="2000" b="1" dirty="0" err="1"/>
              <a:t>Опишіть</a:t>
            </a:r>
            <a:r>
              <a:rPr lang="ru-RU" sz="2000" b="1" dirty="0"/>
              <a:t> одну </a:t>
            </a:r>
            <a:r>
              <a:rPr lang="ru-RU" sz="2000" b="1" dirty="0" err="1"/>
              <a:t>із</a:t>
            </a:r>
            <a:r>
              <a:rPr lang="ru-RU" sz="2000" b="1" dirty="0"/>
              <a:t> </a:t>
            </a:r>
            <a:r>
              <a:rPr lang="ru-RU" sz="2000" b="1" dirty="0" err="1"/>
              <a:t>зображених</a:t>
            </a:r>
            <a:r>
              <a:rPr lang="ru-RU" sz="2000" b="1" dirty="0"/>
              <a:t> комах.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E896A5FC-6B4B-4AF5-B2E6-195B2C9D0660}"/>
              </a:ext>
            </a:extLst>
          </p:cNvPr>
          <p:cNvSpPr/>
          <p:nvPr/>
        </p:nvSpPr>
        <p:spPr>
          <a:xfrm>
            <a:off x="1174459" y="5582654"/>
            <a:ext cx="10788242" cy="10362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Жук-олень</a:t>
            </a:r>
          </a:p>
        </p:txBody>
      </p:sp>
    </p:spTree>
    <p:extLst>
      <p:ext uri="{BB962C8B-B14F-4D97-AF65-F5344CB8AC3E}">
        <p14:creationId xmlns:p14="http://schemas.microsoft.com/office/powerpoint/2010/main" val="337872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1305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Розгляньте</a:t>
            </a:r>
            <a:r>
              <a:rPr lang="ru-RU" sz="2000" b="1" dirty="0"/>
              <a:t> фото комах. </a:t>
            </a:r>
            <a:r>
              <a:rPr lang="ru-RU" sz="2000" b="1" dirty="0" err="1"/>
              <a:t>Яких</a:t>
            </a:r>
            <a:r>
              <a:rPr lang="ru-RU" sz="2000" b="1" dirty="0"/>
              <a:t> з них </a:t>
            </a:r>
            <a:r>
              <a:rPr lang="ru-RU" sz="2000" b="1" dirty="0" err="1"/>
              <a:t>ви</a:t>
            </a:r>
            <a:r>
              <a:rPr lang="ru-RU" sz="2000" b="1" dirty="0"/>
              <a:t> </a:t>
            </a:r>
            <a:r>
              <a:rPr lang="ru-RU" sz="2000" b="1" dirty="0" err="1"/>
              <a:t>бачили</a:t>
            </a:r>
            <a:r>
              <a:rPr lang="ru-RU" sz="2000" b="1" dirty="0"/>
              <a:t> у </a:t>
            </a:r>
            <a:r>
              <a:rPr lang="ru-RU" sz="2000" b="1" dirty="0" err="1"/>
              <a:t>природі</a:t>
            </a:r>
            <a:r>
              <a:rPr lang="ru-RU" sz="2000" b="1" dirty="0"/>
              <a:t>? </a:t>
            </a:r>
            <a:r>
              <a:rPr lang="ru-RU" sz="2000" b="1" dirty="0" err="1"/>
              <a:t>Опишіть</a:t>
            </a:r>
            <a:r>
              <a:rPr lang="ru-RU" sz="2000" b="1" dirty="0"/>
              <a:t> одну </a:t>
            </a:r>
            <a:r>
              <a:rPr lang="ru-RU" sz="2000" b="1" dirty="0" err="1"/>
              <a:t>із</a:t>
            </a:r>
            <a:r>
              <a:rPr lang="ru-RU" sz="2000" b="1" dirty="0"/>
              <a:t> </a:t>
            </a:r>
            <a:r>
              <a:rPr lang="ru-RU" sz="2000" b="1" dirty="0" err="1"/>
              <a:t>зображених</a:t>
            </a:r>
            <a:r>
              <a:rPr lang="ru-RU" sz="2000" b="1" dirty="0"/>
              <a:t> комах.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E896A5FC-6B4B-4AF5-B2E6-195B2C9D0660}"/>
              </a:ext>
            </a:extLst>
          </p:cNvPr>
          <p:cNvSpPr/>
          <p:nvPr/>
        </p:nvSpPr>
        <p:spPr>
          <a:xfrm>
            <a:off x="1174459" y="5582654"/>
            <a:ext cx="10788242" cy="10362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Хрущ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B98B6A-41A8-48AB-A6EC-82D988C5B0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4108254" y="569312"/>
            <a:ext cx="4146513" cy="557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4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1305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Розгляньте</a:t>
            </a:r>
            <a:r>
              <a:rPr lang="ru-RU" sz="2000" b="1" dirty="0"/>
              <a:t> фото комах. </a:t>
            </a:r>
            <a:r>
              <a:rPr lang="ru-RU" sz="2000" b="1" dirty="0" err="1"/>
              <a:t>Яких</a:t>
            </a:r>
            <a:r>
              <a:rPr lang="ru-RU" sz="2000" b="1" dirty="0"/>
              <a:t> з них </a:t>
            </a:r>
            <a:r>
              <a:rPr lang="ru-RU" sz="2000" b="1" dirty="0" err="1"/>
              <a:t>ви</a:t>
            </a:r>
            <a:r>
              <a:rPr lang="ru-RU" sz="2000" b="1" dirty="0"/>
              <a:t> </a:t>
            </a:r>
            <a:r>
              <a:rPr lang="ru-RU" sz="2000" b="1" dirty="0" err="1"/>
              <a:t>бачили</a:t>
            </a:r>
            <a:r>
              <a:rPr lang="ru-RU" sz="2000" b="1" dirty="0"/>
              <a:t> у </a:t>
            </a:r>
            <a:r>
              <a:rPr lang="ru-RU" sz="2000" b="1" dirty="0" err="1"/>
              <a:t>природі</a:t>
            </a:r>
            <a:r>
              <a:rPr lang="ru-RU" sz="2000" b="1" dirty="0"/>
              <a:t>? </a:t>
            </a:r>
            <a:r>
              <a:rPr lang="ru-RU" sz="2000" b="1" dirty="0" err="1"/>
              <a:t>Опишіть</a:t>
            </a:r>
            <a:r>
              <a:rPr lang="ru-RU" sz="2000" b="1" dirty="0"/>
              <a:t> одну </a:t>
            </a:r>
            <a:r>
              <a:rPr lang="ru-RU" sz="2000" b="1" dirty="0" err="1"/>
              <a:t>із</a:t>
            </a:r>
            <a:r>
              <a:rPr lang="ru-RU" sz="2000" b="1" dirty="0"/>
              <a:t> </a:t>
            </a:r>
            <a:r>
              <a:rPr lang="ru-RU" sz="2000" b="1" dirty="0" err="1"/>
              <a:t>зображених</a:t>
            </a:r>
            <a:r>
              <a:rPr lang="ru-RU" sz="2000" b="1" dirty="0"/>
              <a:t> комах.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E896A5FC-6B4B-4AF5-B2E6-195B2C9D0660}"/>
              </a:ext>
            </a:extLst>
          </p:cNvPr>
          <p:cNvSpPr/>
          <p:nvPr/>
        </p:nvSpPr>
        <p:spPr>
          <a:xfrm>
            <a:off x="1174459" y="5582654"/>
            <a:ext cx="10788242" cy="10362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Коник справжній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07BFD6-53E6-4249-B10D-82EF241AFD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8804" y="1168018"/>
            <a:ext cx="7175372" cy="43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543</Words>
  <Application>Microsoft Office PowerPoint</Application>
  <PresentationFormat>Широкоэкранный</PresentationFormat>
  <Paragraphs>181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109</cp:revision>
  <dcterms:created xsi:type="dcterms:W3CDTF">2018-01-05T16:38:53Z</dcterms:created>
  <dcterms:modified xsi:type="dcterms:W3CDTF">2022-01-20T06:59:04Z</dcterms:modified>
</cp:coreProperties>
</file>