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8" r:id="rId3"/>
    <p:sldId id="277" r:id="rId4"/>
    <p:sldId id="292" r:id="rId5"/>
    <p:sldId id="300" r:id="rId6"/>
    <p:sldId id="301" r:id="rId7"/>
    <p:sldId id="302" r:id="rId8"/>
    <p:sldId id="294" r:id="rId9"/>
    <p:sldId id="279" r:id="rId10"/>
    <p:sldId id="280" r:id="rId11"/>
    <p:sldId id="289" r:id="rId12"/>
    <p:sldId id="282" r:id="rId13"/>
    <p:sldId id="290" r:id="rId14"/>
    <p:sldId id="283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09E32"/>
    <a:srgbClr val="E84898"/>
    <a:srgbClr val="FBC235"/>
    <a:srgbClr val="D3F040"/>
    <a:srgbClr val="00B050"/>
    <a:srgbClr val="1694E9"/>
    <a:srgbClr val="FFFF00"/>
    <a:srgbClr val="295FFF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848" y="77475"/>
            <a:ext cx="2983606" cy="279568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№23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3015891"/>
            <a:ext cx="8011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2F3242"/>
                </a:solidFill>
              </a:rPr>
              <a:t>Мультфільми лялькові та мальовані.</a:t>
            </a:r>
            <a:endParaRPr lang="ru-RU" sz="2800" dirty="0">
              <a:solidFill>
                <a:srgbClr val="2F3242"/>
              </a:solidFill>
            </a:endParaRPr>
          </a:p>
          <a:p>
            <a:pPr algn="ctr"/>
            <a:r>
              <a:rPr lang="uk-UA" sz="2800" b="1" dirty="0">
                <a:solidFill>
                  <a:srgbClr val="2F3242"/>
                </a:solidFill>
              </a:rPr>
              <a:t>Кадри з мультфільмів. Фонтан «Івасик-</a:t>
            </a:r>
            <a:r>
              <a:rPr lang="uk-UA" sz="2800" b="1" dirty="0" err="1">
                <a:solidFill>
                  <a:srgbClr val="2F3242"/>
                </a:solidFill>
              </a:rPr>
              <a:t>Телесик</a:t>
            </a:r>
            <a:r>
              <a:rPr lang="uk-UA" sz="2800" b="1" dirty="0">
                <a:solidFill>
                  <a:srgbClr val="2F3242"/>
                </a:solidFill>
              </a:rPr>
              <a:t>» у Львов.; </a:t>
            </a:r>
            <a:endParaRPr lang="ru-RU" sz="2800" dirty="0">
              <a:solidFill>
                <a:srgbClr val="2F3242"/>
              </a:solidFill>
            </a:endParaRPr>
          </a:p>
          <a:p>
            <a:pPr algn="ctr"/>
            <a:r>
              <a:rPr lang="uk-UA" sz="2800" b="1" dirty="0">
                <a:solidFill>
                  <a:srgbClr val="2F3242"/>
                </a:solidFill>
              </a:rPr>
              <a:t>М/ф «Потяг у казку» із серії «З любов’ю до дітей».</a:t>
            </a:r>
            <a:endParaRPr lang="ru-RU" sz="2800" dirty="0">
              <a:solidFill>
                <a:srgbClr val="2F3242"/>
              </a:solidFill>
            </a:endParaRPr>
          </a:p>
          <a:p>
            <a:pPr algn="ctr"/>
            <a:r>
              <a:rPr lang="uk-UA" sz="2800" b="1" dirty="0">
                <a:solidFill>
                  <a:srgbClr val="2F3242"/>
                </a:solidFill>
              </a:rPr>
              <a:t>Малювання або ліплення одного з героїв казки «Івасик-</a:t>
            </a:r>
            <a:r>
              <a:rPr lang="uk-UA" sz="2800" b="1" dirty="0" err="1">
                <a:solidFill>
                  <a:srgbClr val="2F3242"/>
                </a:solidFill>
              </a:rPr>
              <a:t>Телесик</a:t>
            </a:r>
            <a:r>
              <a:rPr lang="uk-UA" sz="2800" b="1" dirty="0">
                <a:solidFill>
                  <a:srgbClr val="2F3242"/>
                </a:solidFill>
              </a:rPr>
              <a:t>» (</a:t>
            </a:r>
            <a:r>
              <a:rPr lang="uk-UA" sz="2800" b="1" i="1" dirty="0">
                <a:solidFill>
                  <a:srgbClr val="2F3242"/>
                </a:solidFill>
              </a:rPr>
              <a:t>художні матеріали за вибором</a:t>
            </a:r>
            <a:r>
              <a:rPr lang="uk-UA" sz="2800" b="1" dirty="0">
                <a:solidFill>
                  <a:srgbClr val="2F3242"/>
                </a:solidFill>
              </a:rPr>
              <a:t>)</a:t>
            </a:r>
            <a:endParaRPr lang="ru-RU" sz="2800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Послідовність ліплення гусеняти-лебедя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9886" y="1240951"/>
            <a:ext cx="4483980" cy="25210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560" y="4133975"/>
            <a:ext cx="4459381" cy="25071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394335" y="1371933"/>
            <a:ext cx="4612024" cy="8813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/>
              <a:t>1. Підготуйте картон - основу синього кольору та пластилін.</a:t>
            </a:r>
            <a:endParaRPr lang="ru-RU" sz="22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49584" y="2487331"/>
            <a:ext cx="4612024" cy="1167625"/>
          </a:xfrm>
          <a:prstGeom prst="roundRect">
            <a:avLst/>
          </a:prstGeom>
          <a:solidFill>
            <a:srgbClr val="709E3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/>
              <a:t>2. </a:t>
            </a:r>
            <a:r>
              <a:rPr lang="uk-UA" sz="2200" b="1" dirty="0" err="1" smtClean="0"/>
              <a:t>Відріжте</a:t>
            </a:r>
            <a:r>
              <a:rPr lang="uk-UA" sz="2200" b="1" dirty="0" smtClean="0"/>
              <a:t> шматочок білого пластиліну та розкачайте з нього кульку.</a:t>
            </a:r>
            <a:endParaRPr lang="ru-RU" sz="22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90123" y="3839743"/>
            <a:ext cx="4612024" cy="1021976"/>
          </a:xfrm>
          <a:prstGeom prst="roundRect">
            <a:avLst/>
          </a:prstGeom>
          <a:solidFill>
            <a:srgbClr val="FFC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/>
              <a:t>3. Притисніть кульку до картону та розмастіть її пальцем.</a:t>
            </a:r>
            <a:endParaRPr lang="ru-RU" sz="22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85152" y="5189187"/>
            <a:ext cx="4776455" cy="1451965"/>
          </a:xfrm>
          <a:prstGeom prst="roundRect">
            <a:avLst/>
          </a:prstGeom>
          <a:solidFill>
            <a:srgbClr val="709E3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/>
              <a:t>Візьміть маленькі шматочки пластиліну червоного та синього кольорів і приліпіть дзьоб, лапи та око. Додайте хмари.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3891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Продемонструйте власні вироби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3294" y="1042842"/>
            <a:ext cx="5346123" cy="56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ви гадаєте, чим відрізняються мальовані та лялькові мультфільми?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9" y="1742997"/>
            <a:ext cx="3553413" cy="4926742"/>
          </a:xfrm>
          <a:prstGeom prst="rect">
            <a:avLst/>
          </a:prstGeom>
        </p:spPr>
      </p:pic>
      <p:pic>
        <p:nvPicPr>
          <p:cNvPr id="2050" name="Picture 2" descr="Герои мультфильмов в векторе » Портал о дизайне - PixelBrush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688" y="1742997"/>
            <a:ext cx="1829270" cy="26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6676" y="3205552"/>
            <a:ext cx="1755188" cy="3464187"/>
          </a:xfrm>
          <a:prstGeom prst="rect">
            <a:avLst/>
          </a:prstGeom>
        </p:spPr>
      </p:pic>
      <p:pic>
        <p:nvPicPr>
          <p:cNvPr id="2054" name="Picture 6" descr="Торт &quot;Миньон&quot; из м/ф &quot;Гадкий Я&quot;. - Кондитерская - Babyblog.ru ...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8822" y="3513912"/>
            <a:ext cx="2079148" cy="29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</a:t>
            </a:r>
            <a:r>
              <a:rPr lang="uk-UA" sz="2000" b="1" dirty="0" smtClean="0">
                <a:solidFill>
                  <a:schemeClr val="bg1"/>
                </a:solidFill>
              </a:rPr>
              <a:t>настрою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</a:t>
            </a:r>
            <a:r>
              <a:rPr lang="uk-UA" sz="2000" b="1" dirty="0" smtClean="0">
                <a:solidFill>
                  <a:schemeClr val="bg1"/>
                </a:solidFill>
              </a:rPr>
              <a:t>роботу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4256" y="2069885"/>
            <a:ext cx="4933203" cy="3815759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у нас уже на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місці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залишилось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сісти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Сядьте,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дітки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гарненько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Руки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покладіть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рівненько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Головку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вище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підніміть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Плечі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свої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розведіть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Всі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мене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подивіться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приємно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посміхніться</a:t>
            </a:r>
            <a:r>
              <a:rPr lang="ru-RU" alt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329" y="1546412"/>
            <a:ext cx="6242090" cy="4652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«Мікрофон»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177" y="980304"/>
            <a:ext cx="3956647" cy="6127011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709626" y="1738647"/>
            <a:ext cx="4738138" cy="939801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Чи любите ви казки?</a:t>
            </a:r>
            <a:endParaRPr lang="ru-RU" sz="24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75764" y="2926879"/>
            <a:ext cx="4738138" cy="939801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Які українські народні казки знаєте?</a:t>
            </a:r>
            <a:endParaRPr lang="ru-RU" sz="24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5888" y="4129544"/>
            <a:ext cx="4738138" cy="939801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Чи є у вас улюблена казка?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75764" y="5332209"/>
            <a:ext cx="4738138" cy="939801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Хто ваш улюблений персонаж? Із якої він казки?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02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«Відгадай казку»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92664" y="1711506"/>
            <a:ext cx="4481848" cy="3657600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err="1"/>
              <a:t>Сидить</a:t>
            </a:r>
            <a:r>
              <a:rPr lang="ru-RU" sz="2800" b="1" dirty="0"/>
              <a:t> </a:t>
            </a:r>
            <a:r>
              <a:rPr lang="ru-RU" sz="2800" b="1" dirty="0" err="1"/>
              <a:t>півник</a:t>
            </a:r>
            <a:r>
              <a:rPr lang="ru-RU" sz="2800" b="1" dirty="0"/>
              <a:t> на </a:t>
            </a:r>
            <a:r>
              <a:rPr lang="ru-RU" sz="2800" b="1" dirty="0" err="1" smtClean="0"/>
              <a:t>печі</a:t>
            </a:r>
            <a:endParaRPr lang="ru-RU" sz="2800" b="1" dirty="0" smtClean="0"/>
          </a:p>
          <a:p>
            <a:r>
              <a:rPr lang="ru-RU" sz="2800" b="1" dirty="0" smtClean="0"/>
              <a:t> </a:t>
            </a:r>
            <a:r>
              <a:rPr lang="ru-RU" sz="2800" b="1" dirty="0" err="1"/>
              <a:t>Їсть</a:t>
            </a:r>
            <a:r>
              <a:rPr lang="ru-RU" sz="2800" b="1" dirty="0"/>
              <a:t> </a:t>
            </a:r>
            <a:r>
              <a:rPr lang="ru-RU" sz="2800" b="1" dirty="0" err="1"/>
              <a:t>смачненькі</a:t>
            </a:r>
            <a:r>
              <a:rPr lang="ru-RU" sz="2800" b="1" dirty="0"/>
              <a:t> </a:t>
            </a:r>
            <a:r>
              <a:rPr lang="ru-RU" sz="2800" b="1" dirty="0" err="1"/>
              <a:t>калачі</a:t>
            </a:r>
            <a:r>
              <a:rPr lang="ru-RU" sz="2800" b="1" dirty="0"/>
              <a:t>.</a:t>
            </a:r>
          </a:p>
          <a:p>
            <a:r>
              <a:rPr lang="ru-RU" sz="2800" b="1" dirty="0"/>
              <a:t> Ось лисичка </a:t>
            </a:r>
            <a:r>
              <a:rPr lang="ru-RU" sz="2800" b="1" dirty="0" err="1"/>
              <a:t>прибігає</a:t>
            </a:r>
            <a:r>
              <a:rPr lang="ru-RU" sz="2800" b="1" dirty="0"/>
              <a:t>, </a:t>
            </a:r>
          </a:p>
          <a:p>
            <a:r>
              <a:rPr lang="ru-RU" sz="2800" b="1" dirty="0" err="1"/>
              <a:t>Півника</a:t>
            </a:r>
            <a:r>
              <a:rPr lang="ru-RU" sz="2800" b="1" dirty="0"/>
              <a:t> </a:t>
            </a:r>
            <a:r>
              <a:rPr lang="ru-RU" sz="2800" b="1" dirty="0" err="1"/>
              <a:t>мерщій</a:t>
            </a:r>
            <a:r>
              <a:rPr lang="ru-RU" sz="2800" b="1" dirty="0"/>
              <a:t> </a:t>
            </a:r>
            <a:r>
              <a:rPr lang="ru-RU" sz="2800" b="1" dirty="0" err="1"/>
              <a:t>хапає</a:t>
            </a:r>
            <a:r>
              <a:rPr lang="ru-RU" sz="2800" b="1" dirty="0"/>
              <a:t>. </a:t>
            </a:r>
          </a:p>
          <a:p>
            <a:r>
              <a:rPr lang="ru-RU" sz="2800" b="1" dirty="0" err="1"/>
              <a:t>Біжить</a:t>
            </a:r>
            <a:r>
              <a:rPr lang="ru-RU" sz="2800" b="1" dirty="0"/>
              <a:t> </a:t>
            </a:r>
            <a:r>
              <a:rPr lang="ru-RU" sz="2800" b="1" dirty="0" err="1"/>
              <a:t>півень</a:t>
            </a:r>
            <a:r>
              <a:rPr lang="ru-RU" sz="2800" b="1" dirty="0"/>
              <a:t> </a:t>
            </a:r>
            <a:r>
              <a:rPr lang="ru-RU" sz="2800" b="1" dirty="0" err="1"/>
              <a:t>рятувати</a:t>
            </a:r>
            <a:r>
              <a:rPr lang="ru-RU" sz="2800" b="1" dirty="0"/>
              <a:t>, </a:t>
            </a:r>
          </a:p>
          <a:p>
            <a:r>
              <a:rPr lang="ru-RU" sz="2800" b="1" dirty="0"/>
              <a:t>В лиса </a:t>
            </a:r>
            <a:r>
              <a:rPr lang="ru-RU" sz="2800" b="1" dirty="0" err="1"/>
              <a:t>півника</a:t>
            </a:r>
            <a:r>
              <a:rPr lang="ru-RU" sz="2800" b="1" dirty="0"/>
              <a:t> </a:t>
            </a:r>
            <a:r>
              <a:rPr lang="ru-RU" sz="2800" b="1" dirty="0" err="1"/>
              <a:t>забрати</a:t>
            </a:r>
            <a:r>
              <a:rPr lang="ru-RU" sz="2800" b="1" dirty="0"/>
              <a:t>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08536" y="5664243"/>
            <a:ext cx="3165976" cy="605307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Котик і Півник</a:t>
            </a:r>
            <a:endParaRPr lang="ru-RU" sz="2800" i="1" dirty="0"/>
          </a:p>
        </p:txBody>
      </p:sp>
      <p:pic>
        <p:nvPicPr>
          <p:cNvPr id="2052" name="Picture 4" descr="Розробка уроку &quot;В гостях у героїв казок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1676" y="1406568"/>
            <a:ext cx="6000744" cy="52389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«Відгадай казку»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15154" y="1854558"/>
            <a:ext cx="4404576" cy="3090929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/>
              <a:t>Я — бичок-беремлячок, </a:t>
            </a:r>
          </a:p>
          <a:p>
            <a:r>
              <a:rPr lang="ru-RU" sz="2800" b="1"/>
              <a:t>Солом’яний у мене бочок. </a:t>
            </a:r>
          </a:p>
          <a:p>
            <a:r>
              <a:rPr lang="ru-RU" sz="2800" b="1"/>
              <a:t>Із соломи дід зробив, </a:t>
            </a:r>
          </a:p>
          <a:p>
            <a:r>
              <a:rPr lang="ru-RU" sz="2800" b="1"/>
              <a:t>Бік смолою засмолив. </a:t>
            </a:r>
          </a:p>
        </p:txBody>
      </p:sp>
      <p:pic>
        <p:nvPicPr>
          <p:cNvPr id="3074" name="Picture 2" descr="Психологічне значення української казки в житті дошкільника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1854" y="1551139"/>
            <a:ext cx="6590718" cy="49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823221" y="5331854"/>
            <a:ext cx="3096509" cy="682580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Солом’яний бичок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119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«Відгадай казку»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76519" y="1688642"/>
            <a:ext cx="4481848" cy="3657600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/>
              <a:t>Маленьке, сіреньке, </a:t>
            </a:r>
          </a:p>
          <a:p>
            <a:r>
              <a:rPr lang="ru-RU" sz="2800" b="1"/>
              <a:t>Біди наробило, </a:t>
            </a:r>
          </a:p>
          <a:p>
            <a:r>
              <a:rPr lang="ru-RU" sz="2800" b="1"/>
              <a:t>Щось біле кругленьке </a:t>
            </a:r>
          </a:p>
          <a:p>
            <a:r>
              <a:rPr lang="ru-RU" sz="2800" b="1"/>
              <a:t>Хвостиком розбило. </a:t>
            </a:r>
          </a:p>
          <a:p>
            <a:r>
              <a:rPr lang="ru-RU" sz="2800" b="1"/>
              <a:t>Сумує бабуся і плаче, </a:t>
            </a:r>
          </a:p>
          <a:p>
            <a:r>
              <a:rPr lang="ru-RU" sz="2800" b="1"/>
              <a:t>Дідусь витирає сльозу, </a:t>
            </a:r>
          </a:p>
          <a:p>
            <a:r>
              <a:rPr lang="ru-RU" sz="2800" b="1"/>
              <a:t>А курочка кудкудаче: </a:t>
            </a:r>
          </a:p>
          <a:p>
            <a:r>
              <a:rPr lang="ru-RU" sz="2800" b="1"/>
              <a:t>«Я вам золоте принесу!»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61858" y="5698857"/>
            <a:ext cx="3096509" cy="682580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«Курочка ряба»</a:t>
            </a:r>
            <a:endParaRPr lang="ru-RU" sz="2800" i="1" dirty="0"/>
          </a:p>
        </p:txBody>
      </p:sp>
      <p:pic>
        <p:nvPicPr>
          <p:cNvPr id="7170" name="Picture 2" descr="Сообщество иллюстраторов | Иллюстрация Курочка Ряба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8342" y="1676086"/>
            <a:ext cx="666750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«Відгадай казку»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62884" y="2240924"/>
            <a:ext cx="4134119" cy="2923504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/>
              <a:t>Підробив він голосок,</a:t>
            </a:r>
            <a:br>
              <a:rPr lang="ru-RU" sz="2800" b="1"/>
            </a:br>
            <a:r>
              <a:rPr lang="ru-RU" sz="2800" b="1"/>
              <a:t>Став малим співати.</a:t>
            </a:r>
            <a:br>
              <a:rPr lang="ru-RU" sz="2800" b="1"/>
            </a:br>
            <a:r>
              <a:rPr lang="ru-RU" sz="2800" b="1"/>
              <a:t>Здогадалися вони:</a:t>
            </a:r>
            <a:br>
              <a:rPr lang="ru-RU" sz="2800" b="1"/>
            </a:br>
            <a:r>
              <a:rPr lang="ru-RU" sz="2800" b="1"/>
              <a:t>Вовк — не наша мати.</a:t>
            </a:r>
            <a:endParaRPr lang="ru-RU" sz="28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09500" y="5616743"/>
            <a:ext cx="3418481" cy="808305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«Вовк і семеро козенят»</a:t>
            </a:r>
            <a:endParaRPr lang="ru-RU" sz="2800" i="1" dirty="0"/>
          </a:p>
        </p:txBody>
      </p:sp>
      <p:pic>
        <p:nvPicPr>
          <p:cNvPr id="6148" name="Picture 4" descr="Аудиосказка Волк и семеро козлят 🐺 слушать онлайн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15"/>
          <a:stretch/>
        </p:blipFill>
        <p:spPr bwMode="auto">
          <a:xfrm>
            <a:off x="6131373" y="1135787"/>
            <a:ext cx="5227794" cy="55428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знаєте ви, як створюють героїв мультфільмів?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7431" y="1218353"/>
            <a:ext cx="5687468" cy="258183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 Героями багатьох мультфільмів можуть бути намальовані ляльки або спеціальні ляльки – актори. Художники їх створюють із різних матеріалів: пластиліну, глини і навіть паперу.</a:t>
            </a:r>
            <a:endParaRPr lang="ru-RU" sz="2400" b="1" dirty="0"/>
          </a:p>
        </p:txBody>
      </p:sp>
      <p:pic>
        <p:nvPicPr>
          <p:cNvPr id="1028" name="Picture 4" descr="Алеша Попович/ Три богатыря/ КАК нарисовать??? - YouTube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6670" y="3987402"/>
            <a:ext cx="3495037" cy="27221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создавали мультфильм &quot;Пластилиновая ворона&quot; | Мультфильмы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1237" y="1076727"/>
            <a:ext cx="4416425" cy="331231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к создавались популярные советские мультфильмы | kinodao.ru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0395" y="4023806"/>
            <a:ext cx="3645347" cy="26857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466</Words>
  <Application>Microsoft Office PowerPoint</Application>
  <PresentationFormat>Широкоэкранный</PresentationFormat>
  <Paragraphs>95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148</cp:revision>
  <dcterms:created xsi:type="dcterms:W3CDTF">2018-01-05T16:38:53Z</dcterms:created>
  <dcterms:modified xsi:type="dcterms:W3CDTF">2022-02-25T06:43:34Z</dcterms:modified>
</cp:coreProperties>
</file>