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8" r:id="rId2"/>
    <p:sldId id="1696" r:id="rId3"/>
    <p:sldId id="2762" r:id="rId4"/>
    <p:sldId id="2825" r:id="rId5"/>
    <p:sldId id="2826" r:id="rId6"/>
    <p:sldId id="2827" r:id="rId7"/>
    <p:sldId id="2828" r:id="rId8"/>
    <p:sldId id="2829" r:id="rId9"/>
    <p:sldId id="2830" r:id="rId10"/>
    <p:sldId id="2831" r:id="rId11"/>
    <p:sldId id="2832" r:id="rId12"/>
    <p:sldId id="2833" r:id="rId13"/>
    <p:sldId id="2489" r:id="rId14"/>
    <p:sldId id="956" r:id="rId15"/>
    <p:sldId id="888" r:id="rId16"/>
    <p:sldId id="2451" r:id="rId17"/>
    <p:sldId id="2818" r:id="rId18"/>
    <p:sldId id="2810" r:id="rId19"/>
    <p:sldId id="2800" r:id="rId20"/>
    <p:sldId id="2801" r:id="rId21"/>
    <p:sldId id="2834" r:id="rId22"/>
    <p:sldId id="2835" r:id="rId23"/>
    <p:sldId id="2836" r:id="rId24"/>
    <p:sldId id="2837" r:id="rId25"/>
    <p:sldId id="2763" r:id="rId26"/>
    <p:sldId id="2803" r:id="rId27"/>
    <p:sldId id="2838" r:id="rId28"/>
    <p:sldId id="2820" r:id="rId29"/>
    <p:sldId id="2839" r:id="rId30"/>
    <p:sldId id="2841" r:id="rId31"/>
    <p:sldId id="2843" r:id="rId32"/>
    <p:sldId id="2840" r:id="rId33"/>
    <p:sldId id="2844" r:id="rId34"/>
    <p:sldId id="2842" r:id="rId35"/>
    <p:sldId id="2845" r:id="rId36"/>
    <p:sldId id="2821" r:id="rId37"/>
    <p:sldId id="2846" r:id="rId38"/>
    <p:sldId id="2847" r:id="rId39"/>
    <p:sldId id="2848" r:id="rId40"/>
    <p:sldId id="2849" r:id="rId41"/>
    <p:sldId id="965" r:id="rId42"/>
    <p:sldId id="2277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762"/>
            <p14:sldId id="2825"/>
            <p14:sldId id="2826"/>
            <p14:sldId id="2827"/>
            <p14:sldId id="2828"/>
            <p14:sldId id="2829"/>
            <p14:sldId id="2830"/>
            <p14:sldId id="2831"/>
            <p14:sldId id="2832"/>
            <p14:sldId id="2833"/>
            <p14:sldId id="2489"/>
            <p14:sldId id="956"/>
            <p14:sldId id="888"/>
            <p14:sldId id="2451"/>
            <p14:sldId id="2818"/>
            <p14:sldId id="2810"/>
            <p14:sldId id="2800"/>
            <p14:sldId id="2801"/>
            <p14:sldId id="2834"/>
            <p14:sldId id="2835"/>
            <p14:sldId id="2836"/>
            <p14:sldId id="2837"/>
            <p14:sldId id="2763"/>
            <p14:sldId id="2803"/>
            <p14:sldId id="2838"/>
            <p14:sldId id="2820"/>
            <p14:sldId id="2839"/>
            <p14:sldId id="2841"/>
            <p14:sldId id="2843"/>
            <p14:sldId id="2840"/>
            <p14:sldId id="2844"/>
            <p14:sldId id="2842"/>
            <p14:sldId id="2845"/>
            <p14:sldId id="2821"/>
            <p14:sldId id="2846"/>
            <p14:sldId id="2847"/>
            <p14:sldId id="2848"/>
            <p14:sldId id="2849"/>
          </p14:sldIdLst>
        </p14:section>
        <p14:section name="Раздел без заголовка" id="{AC9334F8-F988-4E78-9E68-3A8F16322EC6}">
          <p14:sldIdLst>
            <p14:sldId id="965"/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FF"/>
    <a:srgbClr val="1694E9"/>
    <a:srgbClr val="FF6600"/>
    <a:srgbClr val="FF3131"/>
    <a:srgbClr val="BA1CBA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322" autoAdjust="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25.02.2022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25.02.2022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25.02.2022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5.png"/><Relationship Id="rId18" Type="http://schemas.microsoft.com/office/2007/relationships/hdphoto" Target="../media/hdphoto1.wdp"/><Relationship Id="rId3" Type="http://schemas.openxmlformats.org/officeDocument/2006/relationships/image" Target="../media/image44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45.png"/><Relationship Id="rId2" Type="http://schemas.openxmlformats.org/officeDocument/2006/relationships/image" Target="../media/image46.jpeg"/><Relationship Id="rId16" Type="http://schemas.openxmlformats.org/officeDocument/2006/relationships/image" Target="../media/image24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19" Type="http://schemas.openxmlformats.org/officeDocument/2006/relationships/image" Target="../media/image47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" Type="http://schemas.openxmlformats.org/officeDocument/2006/relationships/image" Target="../media/image13.png"/><Relationship Id="rId21" Type="http://schemas.openxmlformats.org/officeDocument/2006/relationships/image" Target="../media/image52.png"/><Relationship Id="rId34" Type="http://schemas.openxmlformats.org/officeDocument/2006/relationships/image" Target="../media/image65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5" Type="http://schemas.openxmlformats.org/officeDocument/2006/relationships/image" Target="../media/image56.png"/><Relationship Id="rId33" Type="http://schemas.openxmlformats.org/officeDocument/2006/relationships/image" Target="../media/image64.png"/><Relationship Id="rId2" Type="http://schemas.openxmlformats.org/officeDocument/2006/relationships/image" Target="../media/image48.png"/><Relationship Id="rId16" Type="http://schemas.openxmlformats.org/officeDocument/2006/relationships/image" Target="../media/image45.png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10" Type="http://schemas.openxmlformats.org/officeDocument/2006/relationships/image" Target="../media/image20.png"/><Relationship Id="rId19" Type="http://schemas.openxmlformats.org/officeDocument/2006/relationships/image" Target="../media/image50.png"/><Relationship Id="rId31" Type="http://schemas.openxmlformats.org/officeDocument/2006/relationships/image" Target="../media/image62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49.png"/><Relationship Id="rId26" Type="http://schemas.openxmlformats.org/officeDocument/2006/relationships/image" Target="../media/image70.png"/><Relationship Id="rId39" Type="http://schemas.openxmlformats.org/officeDocument/2006/relationships/image" Target="../media/image83.png"/><Relationship Id="rId3" Type="http://schemas.openxmlformats.org/officeDocument/2006/relationships/image" Target="../media/image13.png"/><Relationship Id="rId21" Type="http://schemas.openxmlformats.org/officeDocument/2006/relationships/image" Target="../media/image66.png"/><Relationship Id="rId34" Type="http://schemas.openxmlformats.org/officeDocument/2006/relationships/image" Target="../media/image78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5" Type="http://schemas.openxmlformats.org/officeDocument/2006/relationships/image" Target="../media/image69.png"/><Relationship Id="rId33" Type="http://schemas.openxmlformats.org/officeDocument/2006/relationships/image" Target="../media/image77.png"/><Relationship Id="rId38" Type="http://schemas.openxmlformats.org/officeDocument/2006/relationships/image" Target="../media/image82.png"/><Relationship Id="rId2" Type="http://schemas.openxmlformats.org/officeDocument/2006/relationships/image" Target="../media/image48.png"/><Relationship Id="rId16" Type="http://schemas.openxmlformats.org/officeDocument/2006/relationships/image" Target="../media/image45.png"/><Relationship Id="rId20" Type="http://schemas.openxmlformats.org/officeDocument/2006/relationships/image" Target="../media/image51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68.png"/><Relationship Id="rId32" Type="http://schemas.openxmlformats.org/officeDocument/2006/relationships/image" Target="../media/image76.png"/><Relationship Id="rId37" Type="http://schemas.openxmlformats.org/officeDocument/2006/relationships/image" Target="../media/image81.png"/><Relationship Id="rId40" Type="http://schemas.openxmlformats.org/officeDocument/2006/relationships/image" Target="../media/image84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36" Type="http://schemas.openxmlformats.org/officeDocument/2006/relationships/image" Target="../media/image80.png"/><Relationship Id="rId10" Type="http://schemas.openxmlformats.org/officeDocument/2006/relationships/image" Target="../media/image20.png"/><Relationship Id="rId19" Type="http://schemas.openxmlformats.org/officeDocument/2006/relationships/image" Target="../media/image50.png"/><Relationship Id="rId31" Type="http://schemas.openxmlformats.org/officeDocument/2006/relationships/image" Target="../media/image7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53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5.png"/><Relationship Id="rId18" Type="http://schemas.microsoft.com/office/2007/relationships/hdphoto" Target="../media/hdphoto1.wdp"/><Relationship Id="rId3" Type="http://schemas.openxmlformats.org/officeDocument/2006/relationships/image" Target="../media/image44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45.png"/><Relationship Id="rId2" Type="http://schemas.openxmlformats.org/officeDocument/2006/relationships/image" Target="../media/image46.jpeg"/><Relationship Id="rId16" Type="http://schemas.openxmlformats.org/officeDocument/2006/relationships/image" Target="../media/image24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19" Type="http://schemas.openxmlformats.org/officeDocument/2006/relationships/image" Target="../media/image47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86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49.png"/><Relationship Id="rId26" Type="http://schemas.openxmlformats.org/officeDocument/2006/relationships/image" Target="../media/image91.png"/><Relationship Id="rId39" Type="http://schemas.openxmlformats.org/officeDocument/2006/relationships/image" Target="../media/image101.png"/><Relationship Id="rId3" Type="http://schemas.openxmlformats.org/officeDocument/2006/relationships/image" Target="../media/image13.png"/><Relationship Id="rId21" Type="http://schemas.openxmlformats.org/officeDocument/2006/relationships/image" Target="../media/image87.png"/><Relationship Id="rId34" Type="http://schemas.openxmlformats.org/officeDocument/2006/relationships/image" Target="../media/image97.png"/><Relationship Id="rId42" Type="http://schemas.openxmlformats.org/officeDocument/2006/relationships/image" Target="../media/image104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5" Type="http://schemas.openxmlformats.org/officeDocument/2006/relationships/image" Target="../media/image90.png"/><Relationship Id="rId33" Type="http://schemas.openxmlformats.org/officeDocument/2006/relationships/image" Target="../media/image61.png"/><Relationship Id="rId38" Type="http://schemas.openxmlformats.org/officeDocument/2006/relationships/image" Target="../media/image100.png"/><Relationship Id="rId2" Type="http://schemas.openxmlformats.org/officeDocument/2006/relationships/image" Target="../media/image48.png"/><Relationship Id="rId16" Type="http://schemas.openxmlformats.org/officeDocument/2006/relationships/image" Target="../media/image45.png"/><Relationship Id="rId20" Type="http://schemas.openxmlformats.org/officeDocument/2006/relationships/image" Target="../media/image51.png"/><Relationship Id="rId29" Type="http://schemas.openxmlformats.org/officeDocument/2006/relationships/image" Target="../media/image93.png"/><Relationship Id="rId41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89.png"/><Relationship Id="rId32" Type="http://schemas.openxmlformats.org/officeDocument/2006/relationships/image" Target="../media/image96.png"/><Relationship Id="rId37" Type="http://schemas.openxmlformats.org/officeDocument/2006/relationships/image" Target="../media/image99.png"/><Relationship Id="rId40" Type="http://schemas.openxmlformats.org/officeDocument/2006/relationships/image" Target="../media/image102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88.png"/><Relationship Id="rId28" Type="http://schemas.openxmlformats.org/officeDocument/2006/relationships/image" Target="../media/image76.png"/><Relationship Id="rId36" Type="http://schemas.openxmlformats.org/officeDocument/2006/relationships/image" Target="../media/image98.png"/><Relationship Id="rId10" Type="http://schemas.openxmlformats.org/officeDocument/2006/relationships/image" Target="../media/image20.png"/><Relationship Id="rId19" Type="http://schemas.openxmlformats.org/officeDocument/2006/relationships/image" Target="../media/image50.png"/><Relationship Id="rId31" Type="http://schemas.openxmlformats.org/officeDocument/2006/relationships/image" Target="../media/image9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53.png"/><Relationship Id="rId27" Type="http://schemas.openxmlformats.org/officeDocument/2006/relationships/image" Target="../media/image92.png"/><Relationship Id="rId30" Type="http://schemas.openxmlformats.org/officeDocument/2006/relationships/image" Target="../media/image94.png"/><Relationship Id="rId35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7.jpeg"/><Relationship Id="rId4" Type="http://schemas.openxmlformats.org/officeDocument/2006/relationships/image" Target="../media/image106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5" Type="http://schemas.openxmlformats.org/officeDocument/2006/relationships/image" Target="../media/image4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108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microsoft.com/office/2007/relationships/hdphoto" Target="../media/hdphoto3.wdp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17" Type="http://schemas.openxmlformats.org/officeDocument/2006/relationships/image" Target="../media/image109.png"/><Relationship Id="rId2" Type="http://schemas.openxmlformats.org/officeDocument/2006/relationships/image" Target="../media/image13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5" Type="http://schemas.openxmlformats.org/officeDocument/2006/relationships/image" Target="../media/image4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49.png"/><Relationship Id="rId26" Type="http://schemas.openxmlformats.org/officeDocument/2006/relationships/image" Target="../media/image114.png"/><Relationship Id="rId3" Type="http://schemas.openxmlformats.org/officeDocument/2006/relationships/image" Target="../media/image13.png"/><Relationship Id="rId21" Type="http://schemas.openxmlformats.org/officeDocument/2006/relationships/image" Target="../media/image110.png"/><Relationship Id="rId34" Type="http://schemas.openxmlformats.org/officeDocument/2006/relationships/image" Target="../media/image119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5" Type="http://schemas.openxmlformats.org/officeDocument/2006/relationships/image" Target="../media/image113.png"/><Relationship Id="rId33" Type="http://schemas.openxmlformats.org/officeDocument/2006/relationships/image" Target="../media/image118.png"/><Relationship Id="rId2" Type="http://schemas.openxmlformats.org/officeDocument/2006/relationships/image" Target="../media/image48.png"/><Relationship Id="rId16" Type="http://schemas.openxmlformats.org/officeDocument/2006/relationships/image" Target="../media/image45.png"/><Relationship Id="rId20" Type="http://schemas.openxmlformats.org/officeDocument/2006/relationships/image" Target="../media/image51.png"/><Relationship Id="rId29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112.png"/><Relationship Id="rId32" Type="http://schemas.openxmlformats.org/officeDocument/2006/relationships/image" Target="../media/image63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111.png"/><Relationship Id="rId28" Type="http://schemas.openxmlformats.org/officeDocument/2006/relationships/image" Target="../media/image59.png"/><Relationship Id="rId10" Type="http://schemas.openxmlformats.org/officeDocument/2006/relationships/image" Target="../media/image20.png"/><Relationship Id="rId19" Type="http://schemas.openxmlformats.org/officeDocument/2006/relationships/image" Target="../media/image50.png"/><Relationship Id="rId31" Type="http://schemas.openxmlformats.org/officeDocument/2006/relationships/image" Target="../media/image117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53.png"/><Relationship Id="rId27" Type="http://schemas.openxmlformats.org/officeDocument/2006/relationships/image" Target="../media/image115.png"/><Relationship Id="rId30" Type="http://schemas.openxmlformats.org/officeDocument/2006/relationships/image" Target="../media/image61.png"/><Relationship Id="rId35" Type="http://schemas.openxmlformats.org/officeDocument/2006/relationships/image" Target="../media/image12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49.png"/><Relationship Id="rId26" Type="http://schemas.openxmlformats.org/officeDocument/2006/relationships/image" Target="../media/image124.png"/><Relationship Id="rId39" Type="http://schemas.openxmlformats.org/officeDocument/2006/relationships/image" Target="../media/image83.png"/><Relationship Id="rId3" Type="http://schemas.openxmlformats.org/officeDocument/2006/relationships/image" Target="../media/image13.png"/><Relationship Id="rId21" Type="http://schemas.openxmlformats.org/officeDocument/2006/relationships/image" Target="../media/image66.png"/><Relationship Id="rId34" Type="http://schemas.openxmlformats.org/officeDocument/2006/relationships/image" Target="../media/image130.png"/><Relationship Id="rId42" Type="http://schemas.openxmlformats.org/officeDocument/2006/relationships/image" Target="../media/image136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5" Type="http://schemas.openxmlformats.org/officeDocument/2006/relationships/image" Target="../media/image123.png"/><Relationship Id="rId33" Type="http://schemas.openxmlformats.org/officeDocument/2006/relationships/image" Target="../media/image129.png"/><Relationship Id="rId38" Type="http://schemas.openxmlformats.org/officeDocument/2006/relationships/image" Target="../media/image133.png"/><Relationship Id="rId2" Type="http://schemas.openxmlformats.org/officeDocument/2006/relationships/image" Target="../media/image48.png"/><Relationship Id="rId16" Type="http://schemas.openxmlformats.org/officeDocument/2006/relationships/image" Target="../media/image45.png"/><Relationship Id="rId20" Type="http://schemas.openxmlformats.org/officeDocument/2006/relationships/image" Target="../media/image51.png"/><Relationship Id="rId29" Type="http://schemas.openxmlformats.org/officeDocument/2006/relationships/image" Target="../media/image127.png"/><Relationship Id="rId41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122.png"/><Relationship Id="rId32" Type="http://schemas.openxmlformats.org/officeDocument/2006/relationships/image" Target="../media/image76.png"/><Relationship Id="rId37" Type="http://schemas.openxmlformats.org/officeDocument/2006/relationships/image" Target="../media/image132.png"/><Relationship Id="rId40" Type="http://schemas.openxmlformats.org/officeDocument/2006/relationships/image" Target="../media/image134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121.png"/><Relationship Id="rId28" Type="http://schemas.openxmlformats.org/officeDocument/2006/relationships/image" Target="../media/image126.png"/><Relationship Id="rId36" Type="http://schemas.openxmlformats.org/officeDocument/2006/relationships/image" Target="../media/image80.png"/><Relationship Id="rId10" Type="http://schemas.openxmlformats.org/officeDocument/2006/relationships/image" Target="../media/image20.png"/><Relationship Id="rId19" Type="http://schemas.openxmlformats.org/officeDocument/2006/relationships/image" Target="../media/image50.png"/><Relationship Id="rId31" Type="http://schemas.openxmlformats.org/officeDocument/2006/relationships/image" Target="../media/image7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53.png"/><Relationship Id="rId27" Type="http://schemas.openxmlformats.org/officeDocument/2006/relationships/image" Target="../media/image125.png"/><Relationship Id="rId30" Type="http://schemas.openxmlformats.org/officeDocument/2006/relationships/image" Target="../media/image128.png"/><Relationship Id="rId35" Type="http://schemas.openxmlformats.org/officeDocument/2006/relationships/image" Target="../media/image1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0" Type="http://schemas.openxmlformats.org/officeDocument/2006/relationships/image" Target="../media/image146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Relationship Id="rId14" Type="http://schemas.openxmlformats.org/officeDocument/2006/relationships/image" Target="../media/image15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116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7957" y="2286545"/>
            <a:ext cx="68568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Множення різниці на число. Творча робота над задачею. Порівняння виразів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∙ 15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029" y="1291772"/>
            <a:ext cx="3848996" cy="53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6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∙ 15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16955" y="1267096"/>
            <a:ext cx="4008394" cy="54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0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∙ 15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16955" y="1267096"/>
            <a:ext cx="4008394" cy="54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8924" y="3432319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DA764D4-70D1-483E-A2C2-B658842C96F8}"/>
              </a:ext>
            </a:extLst>
          </p:cNvPr>
          <p:cNvPicPr>
            <a:picLocks noChangeAspect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3084" y="1235967"/>
            <a:ext cx="3262072" cy="175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 </a:t>
            </a:r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57 - </a:t>
            </a:r>
            <a:r>
              <a:rPr lang="en-US" sz="4000" b="1" dirty="0">
                <a:solidFill>
                  <a:schemeClr val="bg1"/>
                </a:solidFill>
              </a:rPr>
              <a:t>5</a:t>
            </a:r>
            <a:r>
              <a:rPr lang="uk-UA" sz="4000" b="1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660494" y="2143869"/>
            <a:ext cx="2961724" cy="1749287"/>
          </a:xfrm>
          <a:prstGeom prst="ellipse">
            <a:avLst/>
          </a:prstGeom>
          <a:solidFill>
            <a:srgbClr val="FF66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1500" dirty="0">
                <a:solidFill>
                  <a:sysClr val="windowText" lastClr="000000"/>
                </a:solidFill>
              </a:rPr>
              <a:t>3 ∙</a:t>
            </a:r>
            <a:endParaRPr lang="ru-RU" sz="11500" dirty="0">
              <a:solidFill>
                <a:sysClr val="windowText" lastClr="000000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3886258" y="2301530"/>
            <a:ext cx="1534696" cy="1587279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7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5479238" y="2301530"/>
            <a:ext cx="1534696" cy="1587279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9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7072218" y="2301530"/>
            <a:ext cx="1534696" cy="1587279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11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8665198" y="2301530"/>
            <a:ext cx="1534696" cy="1587279"/>
          </a:xfrm>
          <a:prstGeom prst="rect">
            <a:avLst/>
          </a:prstGeom>
          <a:solidFill>
            <a:srgbClr val="FF66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13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10251795" y="2301530"/>
            <a:ext cx="1534696" cy="158727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15</a:t>
            </a:r>
            <a:endParaRPr lang="ru-RU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968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660494" y="2143869"/>
            <a:ext cx="2961724" cy="1749287"/>
          </a:xfrm>
          <a:prstGeom prst="ellipse">
            <a:avLst/>
          </a:prstGeom>
          <a:solidFill>
            <a:srgbClr val="FF66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1500" dirty="0">
                <a:solidFill>
                  <a:sysClr val="windowText" lastClr="000000"/>
                </a:solidFill>
              </a:rPr>
              <a:t>3 ∙</a:t>
            </a:r>
            <a:endParaRPr lang="ru-RU" sz="11500" dirty="0">
              <a:solidFill>
                <a:sysClr val="windowText" lastClr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86258" y="2301530"/>
            <a:ext cx="1534696" cy="1587279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19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5479238" y="2301530"/>
            <a:ext cx="1534696" cy="1587279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23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7072218" y="2301530"/>
            <a:ext cx="1534696" cy="1587279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27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8665198" y="2301530"/>
            <a:ext cx="1534696" cy="1587279"/>
          </a:xfrm>
          <a:prstGeom prst="rect">
            <a:avLst/>
          </a:prstGeom>
          <a:solidFill>
            <a:srgbClr val="FF66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29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10251795" y="2301530"/>
            <a:ext cx="1534696" cy="158727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32</a:t>
            </a:r>
            <a:endParaRPr lang="ru-RU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00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4" grpId="0" animBg="1"/>
      <p:bldP spid="47" grpId="0" animBg="1"/>
      <p:bldP spid="51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8700" y="1361391"/>
            <a:ext cx="3359426" cy="2687541"/>
          </a:xfrm>
          <a:prstGeom prst="rect">
            <a:avLst/>
          </a:prstGeom>
        </p:spPr>
      </p:pic>
      <p:grpSp>
        <p:nvGrpSpPr>
          <p:cNvPr id="39" name="Группа 38"/>
          <p:cNvGrpSpPr/>
          <p:nvPr/>
        </p:nvGrpSpPr>
        <p:grpSpPr>
          <a:xfrm flipH="1">
            <a:off x="5034780" y="5107767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двома способами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4850296" y="1499544"/>
            <a:ext cx="7001657" cy="378041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До магазину привезли</a:t>
            </a:r>
          </a:p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по 8 ящиків хурми і бананів. Маса ящика хурми – 9 кг, а бананів – 15 кг. На скільки кілограмів більше привезли бананів, ніж хурми?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19" cstate="email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2308" b="87051" l="4700" r="97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084" t="13333" r="3803" b="13914"/>
          <a:stretch/>
        </p:blipFill>
        <p:spPr>
          <a:xfrm>
            <a:off x="1830994" y="3670923"/>
            <a:ext cx="3153071" cy="196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двома способами способами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4051" y="2980267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56466" y="2911216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28268" y="302586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– різниця;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4100" y="4179600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7791" y="3717057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56466" y="365361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066318" y="3752276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00545" y="3011734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7102" y="3108925"/>
            <a:ext cx="278475" cy="25091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89985" y="3785347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5248" y="3858077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6953" y="2998976"/>
            <a:ext cx="463844" cy="5892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15736" y="2980240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6011" y="3775041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58296" y="3783742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9951" y="3167107"/>
            <a:ext cx="421206" cy="276501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4910" y="3792596"/>
            <a:ext cx="408812" cy="41878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3930" y="3007142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3150" y="1034499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2652" y="1490749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0931" y="1501434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6850" y="150143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28389" y="4524074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на 48 кг більше привезли бананів, ніж хурми.</a:t>
            </a:r>
          </a:p>
        </p:txBody>
      </p:sp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1350" y="3746241"/>
            <a:ext cx="463844" cy="58925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20064" y="225302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1 спосіб</a:t>
            </a:r>
          </a:p>
        </p:txBody>
      </p:sp>
    </p:spTree>
    <p:extLst>
      <p:ext uri="{BB962C8B-B14F-4D97-AF65-F5344CB8AC3E}">
        <p14:creationId xmlns:p14="http://schemas.microsoft.com/office/powerpoint/2010/main" val="17547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3166824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Клас готовий працювати?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Додавати й віднімати,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Числа й вирази рівняти,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Вчасно руки піднімати,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Щоб складні задачі розв'язати. 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9356" y="2231124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71771" y="2162073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16074" y="2281552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– бананів;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964" y="4173238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9356" y="297352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71771" y="290447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72952" y="301794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– хурми;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1091" y="2256559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7328" y="2373367"/>
            <a:ext cx="278475" cy="25091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4591" y="3031808"/>
            <a:ext cx="463844" cy="589254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4320" y="3756764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9046" y="2250919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4877" y="3119287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89607" y="2256559"/>
            <a:ext cx="463844" cy="5892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1041" y="2231097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54564" y="3012044"/>
            <a:ext cx="463844" cy="5892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6673" y="3017940"/>
            <a:ext cx="463844" cy="58925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86894" y="3772260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89465" y="3863787"/>
            <a:ext cx="421206" cy="276501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6004" y="2308649"/>
            <a:ext cx="408812" cy="41878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9356" y="3717370"/>
            <a:ext cx="470473" cy="58694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71771" y="364831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9283" y="3078016"/>
            <a:ext cx="408812" cy="41878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4878" y="3786118"/>
            <a:ext cx="463844" cy="58925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4199" y="3738366"/>
            <a:ext cx="463844" cy="58925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1504" y="3846887"/>
            <a:ext cx="278475" cy="250911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8984" y="3765322"/>
            <a:ext cx="463844" cy="58925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142645" y="3757579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</a:t>
            </a: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58883" y="3773526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1327" y="2254609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6285" y="2993915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72024" y="4563600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на 48 кг більше привезли бананів, ніж хурми.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6973" y="2253027"/>
            <a:ext cx="463844" cy="58925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7562" y="3754726"/>
            <a:ext cx="463844" cy="589254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46197" y="1507416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2 спосіб</a:t>
            </a:r>
          </a:p>
        </p:txBody>
      </p:sp>
    </p:spTree>
    <p:extLst>
      <p:ext uri="{BB962C8B-B14F-4D97-AF65-F5344CB8AC3E}">
        <p14:creationId xmlns:p14="http://schemas.microsoft.com/office/powerpoint/2010/main" val="142377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82" grpId="0"/>
      <p:bldP spid="89" grpId="0"/>
      <p:bldP spid="10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8700" y="1361391"/>
            <a:ext cx="3359426" cy="2687541"/>
          </a:xfrm>
          <a:prstGeom prst="rect">
            <a:avLst/>
          </a:prstGeom>
        </p:spPr>
      </p:pic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 складання рівності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4850296" y="1232957"/>
            <a:ext cx="7001657" cy="378041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До магазину привезли</a:t>
            </a:r>
          </a:p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по 8 ящиків хурми і бананів. Маса ящика хурми – 9 кг, а бананів – 15 кг. На скільки кілограмів більше привезли бананів, ніж хурми?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19" cstate="email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2308" b="87051" l="4700" r="97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084" t="13333" r="3803" b="13914"/>
          <a:stretch/>
        </p:blipFill>
        <p:spPr>
          <a:xfrm>
            <a:off x="1836574" y="3416204"/>
            <a:ext cx="3153071" cy="1963823"/>
          </a:xfrm>
          <a:prstGeom prst="rect">
            <a:avLst/>
          </a:prstGeom>
        </p:spPr>
      </p:pic>
      <p:sp>
        <p:nvSpPr>
          <p:cNvPr id="33" name="Скругленный прямоугольник 32"/>
          <p:cNvSpPr/>
          <p:nvPr/>
        </p:nvSpPr>
        <p:spPr>
          <a:xfrm>
            <a:off x="2105577" y="5148570"/>
            <a:ext cx="9049244" cy="1016774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(15 – 9) ∙ 8 = 15 ∙ 8 – 9 ∙ 8</a:t>
            </a:r>
          </a:p>
        </p:txBody>
      </p:sp>
    </p:spTree>
    <p:extLst>
      <p:ext uri="{BB962C8B-B14F-4D97-AF65-F5344CB8AC3E}">
        <p14:creationId xmlns:p14="http://schemas.microsoft.com/office/powerpoint/2010/main" val="80350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393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Запам'ятай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291868" y="1396770"/>
            <a:ext cx="9617912" cy="4861161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rgbClr val="2F3242"/>
                  </a:solidFill>
                </a:ln>
              </a:rPr>
              <a:t>Щоб помножити різницю на число, можна помножити на це число зменшуване і від'ємник окремо і від першого добутку відняти другий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38263" y="1121585"/>
            <a:ext cx="2262069" cy="33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3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393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Запам'ятай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291868" y="1396770"/>
            <a:ext cx="9617912" cy="4861161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rgbClr val="2F3242"/>
                  </a:solidFill>
                </a:ln>
              </a:rPr>
              <a:t>(</a:t>
            </a:r>
            <a:r>
              <a:rPr lang="uk-UA" sz="6000" b="1" i="1" dirty="0">
                <a:ln>
                  <a:solidFill>
                    <a:srgbClr val="2F3242"/>
                  </a:solidFill>
                </a:ln>
              </a:rPr>
              <a:t>а</a:t>
            </a:r>
            <a:r>
              <a:rPr lang="uk-UA" sz="6000" b="1" dirty="0">
                <a:ln>
                  <a:solidFill>
                    <a:srgbClr val="2F3242"/>
                  </a:solidFill>
                </a:ln>
              </a:rPr>
              <a:t> – </a:t>
            </a:r>
            <a:r>
              <a:rPr lang="uk-UA" sz="6000" b="1" i="1" dirty="0">
                <a:ln>
                  <a:solidFill>
                    <a:srgbClr val="2F3242"/>
                  </a:solidFill>
                </a:ln>
              </a:rPr>
              <a:t>в</a:t>
            </a:r>
            <a:r>
              <a:rPr lang="uk-UA" sz="6000" b="1" dirty="0">
                <a:ln>
                  <a:solidFill>
                    <a:srgbClr val="2F3242"/>
                  </a:solidFill>
                </a:ln>
              </a:rPr>
              <a:t>) ∙ </a:t>
            </a:r>
            <a:r>
              <a:rPr lang="uk-UA" sz="6000" b="1" i="1" dirty="0">
                <a:ln>
                  <a:solidFill>
                    <a:srgbClr val="2F3242"/>
                  </a:solidFill>
                </a:ln>
              </a:rPr>
              <a:t>с</a:t>
            </a:r>
            <a:r>
              <a:rPr lang="uk-UA" sz="6000" b="1" dirty="0">
                <a:ln>
                  <a:solidFill>
                    <a:srgbClr val="2F3242"/>
                  </a:solidFill>
                </a:ln>
              </a:rPr>
              <a:t> = </a:t>
            </a:r>
            <a:r>
              <a:rPr lang="uk-UA" sz="6000" b="1" i="1" dirty="0">
                <a:ln>
                  <a:solidFill>
                    <a:srgbClr val="2F3242"/>
                  </a:solidFill>
                </a:ln>
              </a:rPr>
              <a:t>а</a:t>
            </a:r>
            <a:r>
              <a:rPr lang="uk-UA" sz="6000" b="1" dirty="0">
                <a:ln>
                  <a:solidFill>
                    <a:srgbClr val="2F3242"/>
                  </a:solidFill>
                </a:ln>
              </a:rPr>
              <a:t> ∙ </a:t>
            </a:r>
            <a:r>
              <a:rPr lang="uk-UA" sz="6000" b="1" i="1" dirty="0">
                <a:ln>
                  <a:solidFill>
                    <a:srgbClr val="2F3242"/>
                  </a:solidFill>
                </a:ln>
              </a:rPr>
              <a:t>с</a:t>
            </a:r>
            <a:r>
              <a:rPr lang="uk-UA" sz="6000" b="1" dirty="0">
                <a:ln>
                  <a:solidFill>
                    <a:srgbClr val="2F3242"/>
                  </a:solidFill>
                </a:ln>
              </a:rPr>
              <a:t> – </a:t>
            </a:r>
            <a:r>
              <a:rPr lang="uk-UA" sz="6000" b="1" i="1" dirty="0">
                <a:ln>
                  <a:solidFill>
                    <a:srgbClr val="2F3242"/>
                  </a:solidFill>
                </a:ln>
              </a:rPr>
              <a:t>в</a:t>
            </a:r>
            <a:r>
              <a:rPr lang="uk-UA" sz="6000" b="1" dirty="0">
                <a:ln>
                  <a:solidFill>
                    <a:srgbClr val="2F3242"/>
                  </a:solidFill>
                </a:ln>
              </a:rPr>
              <a:t> ∙ </a:t>
            </a:r>
            <a:r>
              <a:rPr lang="uk-UA" sz="6000" b="1" i="1" dirty="0">
                <a:ln>
                  <a:solidFill>
                    <a:srgbClr val="2F3242"/>
                  </a:solidFill>
                </a:ln>
              </a:rPr>
              <a:t>с</a:t>
            </a:r>
            <a:r>
              <a:rPr lang="uk-UA" sz="6000" b="1" dirty="0">
                <a:ln>
                  <a:solidFill>
                    <a:srgbClr val="2F3242"/>
                  </a:solidFill>
                </a:ln>
              </a:rPr>
              <a:t> – ця рівність виражає </a:t>
            </a:r>
            <a:r>
              <a:rPr lang="uk-UA" sz="6600" b="1" i="1" dirty="0">
                <a:ln>
                  <a:solidFill>
                    <a:srgbClr val="2F3242"/>
                  </a:solidFill>
                </a:ln>
              </a:rPr>
              <a:t>розподільний</a:t>
            </a:r>
            <a:r>
              <a:rPr lang="uk-UA" sz="6000" b="1" dirty="0">
                <a:ln>
                  <a:solidFill>
                    <a:srgbClr val="2F3242"/>
                  </a:solidFill>
                </a:ln>
              </a:rPr>
              <a:t> закон множення стосовно віднімання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38263" y="1121585"/>
            <a:ext cx="2262069" cy="33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1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Перевір, чи істинна рівність, якщо а = 10, в = 6, с = 5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736599" y="1416249"/>
            <a:ext cx="10800809" cy="120087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rgbClr val="2F3242"/>
                  </a:solidFill>
                </a:ln>
              </a:rPr>
              <a:t>(</a:t>
            </a:r>
            <a:r>
              <a:rPr lang="uk-UA" sz="8000" b="1" i="1" dirty="0">
                <a:ln>
                  <a:solidFill>
                    <a:srgbClr val="2F3242"/>
                  </a:solidFill>
                </a:ln>
                <a:solidFill>
                  <a:srgbClr val="FF0000"/>
                </a:solidFill>
              </a:rPr>
              <a:t>а</a:t>
            </a:r>
            <a:r>
              <a:rPr lang="uk-UA" sz="8000" b="1" dirty="0">
                <a:ln>
                  <a:solidFill>
                    <a:srgbClr val="2F3242"/>
                  </a:solidFill>
                </a:ln>
              </a:rPr>
              <a:t> – </a:t>
            </a:r>
            <a:r>
              <a:rPr lang="uk-UA" sz="8000" b="1" i="1" dirty="0">
                <a:ln>
                  <a:solidFill>
                    <a:srgbClr val="2F3242"/>
                  </a:solidFill>
                </a:ln>
                <a:solidFill>
                  <a:srgbClr val="00B0F0"/>
                </a:solidFill>
              </a:rPr>
              <a:t>в</a:t>
            </a:r>
            <a:r>
              <a:rPr lang="uk-UA" sz="8000" b="1" dirty="0">
                <a:ln>
                  <a:solidFill>
                    <a:srgbClr val="2F3242"/>
                  </a:solidFill>
                </a:ln>
              </a:rPr>
              <a:t>) ∙ </a:t>
            </a:r>
            <a:r>
              <a:rPr lang="uk-UA" sz="8000" b="1" i="1" dirty="0">
                <a:ln>
                  <a:solidFill>
                    <a:srgbClr val="2F3242"/>
                  </a:solidFill>
                </a:ln>
                <a:solidFill>
                  <a:srgbClr val="FFFF00"/>
                </a:solidFill>
              </a:rPr>
              <a:t>с</a:t>
            </a:r>
            <a:r>
              <a:rPr lang="uk-UA" sz="8000" b="1" dirty="0">
                <a:ln>
                  <a:solidFill>
                    <a:srgbClr val="2F3242"/>
                  </a:solidFill>
                </a:ln>
              </a:rPr>
              <a:t> = </a:t>
            </a:r>
            <a:r>
              <a:rPr lang="uk-UA" sz="8000" b="1" i="1" dirty="0">
                <a:ln>
                  <a:solidFill>
                    <a:srgbClr val="2F3242"/>
                  </a:solidFill>
                </a:ln>
                <a:solidFill>
                  <a:srgbClr val="FF0000"/>
                </a:solidFill>
              </a:rPr>
              <a:t>а</a:t>
            </a:r>
            <a:r>
              <a:rPr lang="uk-UA" sz="8000" b="1" dirty="0">
                <a:ln>
                  <a:solidFill>
                    <a:srgbClr val="2F3242"/>
                  </a:solidFill>
                </a:ln>
              </a:rPr>
              <a:t> ∙ </a:t>
            </a:r>
            <a:r>
              <a:rPr lang="uk-UA" sz="8000" b="1" i="1" dirty="0">
                <a:ln>
                  <a:solidFill>
                    <a:srgbClr val="2F3242"/>
                  </a:solidFill>
                </a:ln>
                <a:solidFill>
                  <a:srgbClr val="FFFF00"/>
                </a:solidFill>
              </a:rPr>
              <a:t>с</a:t>
            </a:r>
            <a:r>
              <a:rPr lang="uk-UA" sz="8000" b="1" dirty="0">
                <a:ln>
                  <a:solidFill>
                    <a:srgbClr val="2F3242"/>
                  </a:solidFill>
                </a:ln>
              </a:rPr>
              <a:t> – </a:t>
            </a:r>
            <a:r>
              <a:rPr lang="uk-UA" sz="8000" b="1" i="1" dirty="0">
                <a:ln>
                  <a:solidFill>
                    <a:srgbClr val="2F3242"/>
                  </a:solidFill>
                </a:ln>
                <a:solidFill>
                  <a:srgbClr val="00B0F0"/>
                </a:solidFill>
              </a:rPr>
              <a:t>в</a:t>
            </a:r>
            <a:r>
              <a:rPr lang="uk-UA" sz="8000" b="1" dirty="0">
                <a:ln>
                  <a:solidFill>
                    <a:srgbClr val="2F3242"/>
                  </a:solidFill>
                </a:ln>
              </a:rPr>
              <a:t> ∙ </a:t>
            </a:r>
            <a:r>
              <a:rPr lang="uk-UA" sz="8000" b="1" i="1" dirty="0">
                <a:ln>
                  <a:solidFill>
                    <a:srgbClr val="2F3242"/>
                  </a:solidFill>
                </a:ln>
                <a:solidFill>
                  <a:srgbClr val="FFFF00"/>
                </a:solidFill>
              </a:rPr>
              <a:t>с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736599" y="2916427"/>
            <a:ext cx="10800809" cy="120087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rgbClr val="2F3242"/>
                  </a:solidFill>
                </a:ln>
              </a:rPr>
              <a:t>(</a:t>
            </a:r>
            <a:r>
              <a:rPr lang="uk-UA" sz="8000" b="1" dirty="0">
                <a:ln>
                  <a:solidFill>
                    <a:srgbClr val="2F3242"/>
                  </a:solidFill>
                </a:ln>
                <a:solidFill>
                  <a:srgbClr val="FF0000"/>
                </a:solidFill>
              </a:rPr>
              <a:t>10</a:t>
            </a:r>
            <a:r>
              <a:rPr lang="uk-UA" sz="8000" b="1" dirty="0">
                <a:ln>
                  <a:solidFill>
                    <a:srgbClr val="2F3242"/>
                  </a:solidFill>
                </a:ln>
              </a:rPr>
              <a:t> – </a:t>
            </a:r>
            <a:r>
              <a:rPr lang="uk-UA" sz="8000" b="1" dirty="0">
                <a:ln>
                  <a:solidFill>
                    <a:srgbClr val="2F3242"/>
                  </a:solidFill>
                </a:ln>
                <a:solidFill>
                  <a:srgbClr val="00B0F0"/>
                </a:solidFill>
              </a:rPr>
              <a:t>6</a:t>
            </a:r>
            <a:r>
              <a:rPr lang="uk-UA" sz="8000" b="1" dirty="0">
                <a:ln>
                  <a:solidFill>
                    <a:srgbClr val="2F3242"/>
                  </a:solidFill>
                </a:ln>
              </a:rPr>
              <a:t>) ∙ </a:t>
            </a:r>
            <a:r>
              <a:rPr lang="uk-UA" sz="8000" b="1" dirty="0">
                <a:ln>
                  <a:solidFill>
                    <a:srgbClr val="2F3242"/>
                  </a:solidFill>
                </a:ln>
                <a:solidFill>
                  <a:srgbClr val="FFFF00"/>
                </a:solidFill>
              </a:rPr>
              <a:t>5</a:t>
            </a:r>
            <a:r>
              <a:rPr lang="uk-UA" sz="8000" b="1" dirty="0">
                <a:ln>
                  <a:solidFill>
                    <a:srgbClr val="2F3242"/>
                  </a:solidFill>
                </a:ln>
              </a:rPr>
              <a:t> = </a:t>
            </a:r>
            <a:r>
              <a:rPr lang="uk-UA" sz="8000" b="1" dirty="0">
                <a:ln>
                  <a:solidFill>
                    <a:srgbClr val="2F3242"/>
                  </a:solidFill>
                </a:ln>
                <a:solidFill>
                  <a:srgbClr val="FF0000"/>
                </a:solidFill>
              </a:rPr>
              <a:t>10</a:t>
            </a:r>
            <a:r>
              <a:rPr lang="uk-UA" sz="8000" b="1" dirty="0">
                <a:ln>
                  <a:solidFill>
                    <a:srgbClr val="2F3242"/>
                  </a:solidFill>
                </a:ln>
              </a:rPr>
              <a:t> ∙ </a:t>
            </a:r>
            <a:r>
              <a:rPr lang="uk-UA" sz="8000" b="1" dirty="0">
                <a:ln>
                  <a:solidFill>
                    <a:srgbClr val="2F3242"/>
                  </a:solidFill>
                </a:ln>
                <a:solidFill>
                  <a:srgbClr val="FFFF00"/>
                </a:solidFill>
              </a:rPr>
              <a:t>5</a:t>
            </a:r>
            <a:r>
              <a:rPr lang="uk-UA" sz="8000" b="1" dirty="0">
                <a:ln>
                  <a:solidFill>
                    <a:srgbClr val="2F3242"/>
                  </a:solidFill>
                </a:ln>
              </a:rPr>
              <a:t> – </a:t>
            </a:r>
            <a:r>
              <a:rPr lang="uk-UA" sz="8000" b="1" dirty="0">
                <a:ln>
                  <a:solidFill>
                    <a:srgbClr val="2F3242"/>
                  </a:solidFill>
                </a:ln>
                <a:solidFill>
                  <a:srgbClr val="00B0F0"/>
                </a:solidFill>
              </a:rPr>
              <a:t>6</a:t>
            </a:r>
            <a:r>
              <a:rPr lang="uk-UA" sz="8000" b="1" dirty="0">
                <a:ln>
                  <a:solidFill>
                    <a:srgbClr val="2F3242"/>
                  </a:solidFill>
                </a:ln>
              </a:rPr>
              <a:t> ∙ </a:t>
            </a:r>
            <a:r>
              <a:rPr lang="uk-UA" sz="8000" b="1" dirty="0">
                <a:ln>
                  <a:solidFill>
                    <a:srgbClr val="2F3242"/>
                  </a:solidFill>
                </a:ln>
                <a:solidFill>
                  <a:srgbClr val="FFFF00"/>
                </a:solidFill>
              </a:rPr>
              <a:t>5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544725" y="4323263"/>
            <a:ext cx="9260916" cy="120087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rgbClr val="2F3242"/>
                  </a:solidFill>
                </a:ln>
              </a:rPr>
              <a:t>20 = </a:t>
            </a:r>
            <a:r>
              <a:rPr lang="uk-UA" sz="8000" b="1" dirty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</a:rPr>
              <a:t>20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73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052" y="1617373"/>
            <a:ext cx="4236220" cy="420233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6" name="Скругленный прямоугольник 25"/>
          <p:cNvSpPr/>
          <p:nvPr/>
        </p:nvSpPr>
        <p:spPr>
          <a:xfrm>
            <a:off x="4929394" y="1312573"/>
            <a:ext cx="6922559" cy="521885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Бабуся ліпить </a:t>
            </a:r>
          </a:p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24 пиріжки з яблуками за 12 хв. А внучка – </a:t>
            </a:r>
          </a:p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10 пиріжків за 10 хв. За скільки хвилин вони разом зліплять </a:t>
            </a:r>
          </a:p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30 пиріжків?</a:t>
            </a:r>
          </a:p>
        </p:txBody>
      </p:sp>
    </p:spTree>
    <p:extLst>
      <p:ext uri="{BB962C8B-B14F-4D97-AF65-F5344CB8AC3E}">
        <p14:creationId xmlns:p14="http://schemas.microsoft.com/office/powerpoint/2010/main" val="63488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7926" y="2240208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0341" y="217115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75476" y="3022299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(п.) – внучка за 1 хв;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694" y="4941551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7926" y="2982606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0341" y="2913555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615240" y="377213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(п.) – разом за 1 хв;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74867" y="2261005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4658" y="3111264"/>
            <a:ext cx="278475" cy="25091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8094" y="3789590"/>
            <a:ext cx="463844" cy="589254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7300" y="2279102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5179" y="2994704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8950" y="3845973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5076" y="3007250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83318" y="3773499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7926" y="3726454"/>
            <a:ext cx="470473" cy="58694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0341" y="3657403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3016" y="2295864"/>
            <a:ext cx="463844" cy="58925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8411" y="2353089"/>
            <a:ext cx="278475" cy="250911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5668" y="2280070"/>
            <a:ext cx="463844" cy="58925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10155" y="227370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(п.) – бабуся за 1 хв;</a:t>
            </a: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1863" y="2295864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1781" y="2999835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3150" y="1034499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2652" y="1490749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0931" y="1501434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6850" y="150143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94558" y="5300648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за 10 хв вони зліплять 30 пиріжків.</a:t>
            </a:r>
          </a:p>
        </p:txBody>
      </p:sp>
      <p:grpSp>
        <p:nvGrpSpPr>
          <p:cNvPr id="78" name="Группа 77"/>
          <p:cNvGrpSpPr/>
          <p:nvPr/>
        </p:nvGrpSpPr>
        <p:grpSpPr>
          <a:xfrm>
            <a:off x="2555566" y="2238489"/>
            <a:ext cx="408812" cy="542922"/>
            <a:chOff x="2361639" y="2985697"/>
            <a:chExt cx="408812" cy="542922"/>
          </a:xfrm>
        </p:grpSpPr>
        <p:pic>
          <p:nvPicPr>
            <p:cNvPr id="92" name="Рисунок 9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3" name="Рисунок 9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1135" y="3749353"/>
            <a:ext cx="463844" cy="589254"/>
          </a:xfrm>
          <a:prstGeom prst="rect">
            <a:avLst/>
          </a:prstGeom>
        </p:spPr>
      </p:pic>
      <p:grpSp>
        <p:nvGrpSpPr>
          <p:cNvPr id="74" name="Группа 73"/>
          <p:cNvGrpSpPr/>
          <p:nvPr/>
        </p:nvGrpSpPr>
        <p:grpSpPr>
          <a:xfrm>
            <a:off x="2540405" y="2984333"/>
            <a:ext cx="408812" cy="542922"/>
            <a:chOff x="2361639" y="2985697"/>
            <a:chExt cx="408812" cy="542922"/>
          </a:xfrm>
        </p:grpSpPr>
        <p:pic>
          <p:nvPicPr>
            <p:cNvPr id="79" name="Рисунок 7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4" name="Рисунок 8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9005" y="3007756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5710" y="3000341"/>
            <a:ext cx="463844" cy="589254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73901" y="451800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(хв) </a:t>
            </a:r>
          </a:p>
        </p:txBody>
      </p:sp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78037" y="4527059"/>
            <a:ext cx="463844" cy="589254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14309" y="4583383"/>
            <a:ext cx="278475" cy="250911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95400" y="4502103"/>
            <a:ext cx="463844" cy="589254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72020" y="4504473"/>
            <a:ext cx="463844" cy="589254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9813" y="4511376"/>
            <a:ext cx="463844" cy="58925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6709" y="4459709"/>
            <a:ext cx="470473" cy="586945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69124" y="4390658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8338" y="4495796"/>
            <a:ext cx="463844" cy="589254"/>
          </a:xfrm>
          <a:prstGeom prst="rect">
            <a:avLst/>
          </a:prstGeom>
        </p:spPr>
      </p:pic>
      <p:grpSp>
        <p:nvGrpSpPr>
          <p:cNvPr id="111" name="Группа 110"/>
          <p:cNvGrpSpPr/>
          <p:nvPr/>
        </p:nvGrpSpPr>
        <p:grpSpPr>
          <a:xfrm>
            <a:off x="2561339" y="4487119"/>
            <a:ext cx="408812" cy="542922"/>
            <a:chOff x="2361639" y="2985697"/>
            <a:chExt cx="408812" cy="542922"/>
          </a:xfrm>
        </p:grpSpPr>
        <p:pic>
          <p:nvPicPr>
            <p:cNvPr id="112" name="Рисунок 11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3" name="Рисунок 11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5022" y="3873799"/>
            <a:ext cx="421206" cy="27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5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82" grpId="0"/>
      <p:bldP spid="89" grpId="0"/>
      <p:bldP spid="100" grpId="0"/>
      <p:bldP spid="101" grpId="0"/>
      <p:bldP spid="10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Группа 93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111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Прямоугольник 111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113" name="Группа 112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114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Прямоугольник 114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753" y="2200031"/>
            <a:ext cx="1381315" cy="1222243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952" y="3409950"/>
            <a:ext cx="1275884" cy="1038087"/>
          </a:xfrm>
          <a:prstGeom prst="rect">
            <a:avLst/>
          </a:prstGeom>
        </p:spPr>
      </p:pic>
      <p:pic>
        <p:nvPicPr>
          <p:cNvPr id="65" name="Рисунок 64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544" y="1200576"/>
            <a:ext cx="1028700" cy="113125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Порівняй вирази, не виконуючи дій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1703859" y="1599595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rgbClr val="2F3242"/>
                  </a:solidFill>
                </a:ln>
                <a:solidFill>
                  <a:schemeClr val="tx1"/>
                </a:solidFill>
              </a:rPr>
              <a:t>(45 – 37) ∙ 23           45 ∙ 23 + 37 ∙ 23</a:t>
            </a:r>
            <a:endParaRPr lang="uk-UA" sz="54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5877132" y="1599595"/>
            <a:ext cx="1145358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950710" y="1335030"/>
            <a:ext cx="8531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1703859" y="2769226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rgbClr val="2F3242"/>
                  </a:solidFill>
                </a:ln>
                <a:solidFill>
                  <a:schemeClr val="tx1"/>
                </a:solidFill>
              </a:rPr>
              <a:t>5 ∙ (24 + 47)           5 ∙ 24 – 5 ∙ 47</a:t>
            </a:r>
            <a:endParaRPr lang="uk-UA" sz="54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5877132" y="2769226"/>
            <a:ext cx="1145358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5950710" y="2504661"/>
            <a:ext cx="8531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Скругленный прямоугольник 90"/>
          <p:cNvSpPr/>
          <p:nvPr/>
        </p:nvSpPr>
        <p:spPr>
          <a:xfrm>
            <a:off x="1703859" y="3938857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rgbClr val="2F3242"/>
                  </a:solidFill>
                </a:ln>
                <a:solidFill>
                  <a:schemeClr val="tx1"/>
                </a:solidFill>
              </a:rPr>
              <a:t>6 ∙ (64 – 25)                  6 ∙ 64 – 25 </a:t>
            </a:r>
            <a:endParaRPr lang="uk-UA" sz="54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2" name="Скругленный прямоугольник 91"/>
          <p:cNvSpPr/>
          <p:nvPr/>
        </p:nvSpPr>
        <p:spPr>
          <a:xfrm>
            <a:off x="5877132" y="3938857"/>
            <a:ext cx="1145358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93" name="Прямоугольник 92"/>
          <p:cNvSpPr/>
          <p:nvPr/>
        </p:nvSpPr>
        <p:spPr>
          <a:xfrm>
            <a:off x="5950710" y="3674292"/>
            <a:ext cx="8531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214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2" grpId="0"/>
      <p:bldP spid="60" grpId="0" animBg="1"/>
      <p:bldP spid="61" grpId="0" animBg="1"/>
      <p:bldP spid="90" grpId="0"/>
      <p:bldP spid="91" grpId="0" animBg="1"/>
      <p:bldP spid="92" grpId="0" animBg="1"/>
      <p:bldP spid="9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7180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вирази та постав їхні значення в порядку спадання і прочитаєш назву одного з найяскравіших птахів України 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341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6" name="Овал 25"/>
          <p:cNvSpPr/>
          <p:nvPr/>
        </p:nvSpPr>
        <p:spPr>
          <a:xfrm>
            <a:off x="1422349" y="2053642"/>
            <a:ext cx="1100048" cy="10450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3196929" y="2203865"/>
            <a:ext cx="2087061" cy="92098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Ромб 27"/>
          <p:cNvSpPr/>
          <p:nvPr/>
        </p:nvSpPr>
        <p:spPr>
          <a:xfrm>
            <a:off x="5904940" y="1831570"/>
            <a:ext cx="1672190" cy="1541526"/>
          </a:xfrm>
          <a:prstGeom prst="diamond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7890837" y="1459281"/>
            <a:ext cx="1476103" cy="74458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7890836" y="2948447"/>
            <a:ext cx="1476103" cy="74458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10398475" y="2079819"/>
            <a:ext cx="1100048" cy="1045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2540399" y="2602331"/>
            <a:ext cx="681669" cy="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5295218" y="2602329"/>
            <a:ext cx="681669" cy="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7040208" y="1831570"/>
            <a:ext cx="681669" cy="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7040208" y="3373094"/>
            <a:ext cx="681669" cy="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9532872" y="1831568"/>
            <a:ext cx="847601" cy="3722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V="1">
            <a:off x="9532872" y="3000803"/>
            <a:ext cx="815147" cy="3722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Таблица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296244"/>
              </p:ext>
            </p:extLst>
          </p:nvPr>
        </p:nvGraphicFramePr>
        <p:xfrm>
          <a:off x="1304248" y="3895784"/>
          <a:ext cx="10547704" cy="256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8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77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9677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6000" b="1" dirty="0"/>
                        <a:t>100</a:t>
                      </a:r>
                      <a:endParaRPr lang="ru-RU" sz="6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6000" b="1" dirty="0"/>
                        <a:t>200</a:t>
                      </a:r>
                      <a:endParaRPr lang="ru-RU" sz="6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6000" b="1" dirty="0"/>
                        <a:t>300</a:t>
                      </a:r>
                      <a:endParaRPr lang="ru-RU" sz="6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6000" b="1" dirty="0"/>
                        <a:t>400</a:t>
                      </a:r>
                      <a:endParaRPr lang="ru-RU" sz="6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6000" b="1" dirty="0"/>
                        <a:t>500</a:t>
                      </a:r>
                      <a:endParaRPr lang="ru-RU" sz="6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6000" b="1" dirty="0"/>
                        <a:t>600</a:t>
                      </a:r>
                      <a:endParaRPr lang="ru-RU" sz="6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81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6000" b="1" dirty="0"/>
                        <a:t>К</a:t>
                      </a:r>
                      <a:endParaRPr lang="ru-RU" sz="6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6000" b="1" dirty="0"/>
                        <a:t>Г</a:t>
                      </a:r>
                      <a:endParaRPr lang="ru-RU" sz="6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6000" b="1" dirty="0"/>
                        <a:t>И</a:t>
                      </a:r>
                      <a:endParaRPr lang="ru-RU" sz="6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6000" b="1" dirty="0"/>
                        <a:t>И</a:t>
                      </a:r>
                      <a:endParaRPr lang="ru-RU" sz="6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6000" b="1" dirty="0"/>
                        <a:t>Л</a:t>
                      </a:r>
                      <a:endParaRPr lang="ru-RU" sz="6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6000" b="1" dirty="0"/>
                        <a:t>Щ</a:t>
                      </a:r>
                      <a:endParaRPr lang="ru-RU" sz="6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1666713" y="3847872"/>
            <a:ext cx="65915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</a:t>
            </a:r>
            <a:endParaRPr lang="ru-RU" sz="72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355023" y="5474237"/>
            <a:ext cx="13015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36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Букви</a:t>
            </a:r>
            <a:endParaRPr lang="ru-RU" sz="36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726025" y="2053642"/>
            <a:ext cx="5405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10706285" y="2114490"/>
            <a:ext cx="484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3013513" y="2164248"/>
            <a:ext cx="22509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а : 100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5958522" y="2207531"/>
            <a:ext cx="16273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парне</a:t>
            </a:r>
            <a:endParaRPr lang="ru-RU" sz="4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6871486" y="1121585"/>
            <a:ext cx="9348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так</a:t>
            </a:r>
            <a:endParaRPr lang="ru-RU" sz="4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7182838" y="2675371"/>
            <a:ext cx="6158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ні</a:t>
            </a:r>
            <a:endParaRPr lang="ru-RU" sz="4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7915634" y="2859073"/>
            <a:ext cx="1388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+ 24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8019584" y="1312748"/>
            <a:ext cx="12186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 35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615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3" grpId="0"/>
      <p:bldP spid="44" grpId="0"/>
      <p:bldP spid="50" grpId="0"/>
      <p:bldP spid="51" grpId="0"/>
      <p:bldP spid="52" grpId="0"/>
      <p:bldP spid="53" grpId="0"/>
      <p:bldP spid="54" grpId="0"/>
      <p:bldP spid="55" grpId="0"/>
      <p:bldP spid="70" grpId="0"/>
      <p:bldP spid="7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езультат пошуку зображень за запитом щиглик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4957" y="1456402"/>
            <a:ext cx="6166338" cy="5067301"/>
          </a:xfrm>
          <a:prstGeom prst="rect">
            <a:avLst/>
          </a:prstGeom>
          <a:noFill/>
          <a:ln>
            <a:solidFill>
              <a:srgbClr val="2F324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7180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вирази та постав їхні значення в порядку спадання і прочитаєш назву одного з найяскравіших птахів України 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341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Прямоугольник 1"/>
          <p:cNvSpPr/>
          <p:nvPr/>
        </p:nvSpPr>
        <p:spPr>
          <a:xfrm>
            <a:off x="7024607" y="2648833"/>
            <a:ext cx="497700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Щиглик</a:t>
            </a:r>
            <a:endParaRPr lang="ru-RU" sz="1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56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∙ 35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084217" y="1391914"/>
            <a:ext cx="3707311" cy="528405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3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Группа 93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111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Прямоугольник 111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113" name="Группа 112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114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Прямоугольник 114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r>
              <a:rPr lang="uk-UA" sz="2000" b="1" dirty="0">
                <a:solidFill>
                  <a:schemeClr val="bg1"/>
                </a:solidFill>
              </a:rPr>
              <a:t> всі значення х, за яких нерівності істинні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342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1703859" y="1599595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х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– 20 &lt; 7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703859" y="2645482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26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– 20 &lt; 7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703859" y="3691369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25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– 20 &lt; 7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609500" y="4760950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24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– 20 &lt; 7</a:t>
            </a:r>
          </a:p>
        </p:txBody>
      </p:sp>
    </p:spTree>
    <p:extLst>
      <p:ext uri="{BB962C8B-B14F-4D97-AF65-F5344CB8AC3E}">
        <p14:creationId xmlns:p14="http://schemas.microsoft.com/office/powerpoint/2010/main" val="167396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16" grpId="0" animBg="1"/>
      <p:bldP spid="17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Группа 93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111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Прямоугольник 111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113" name="Группа 112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114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Прямоугольник 114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r>
              <a:rPr lang="uk-UA" sz="2000" b="1" dirty="0">
                <a:solidFill>
                  <a:schemeClr val="bg1"/>
                </a:solidFill>
              </a:rPr>
              <a:t> всі значення х, за яких нерівності істинні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342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1703859" y="1599595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х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– 20 &lt; 7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703859" y="2645482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23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– 20 &lt; 7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703859" y="3691369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22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– 20 &lt; 7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703859" y="4735524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21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– 20 &lt; 7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703859" y="5758289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20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– 20 &lt; 7</a:t>
            </a:r>
          </a:p>
        </p:txBody>
      </p:sp>
    </p:spTree>
    <p:extLst>
      <p:ext uri="{BB962C8B-B14F-4D97-AF65-F5344CB8AC3E}">
        <p14:creationId xmlns:p14="http://schemas.microsoft.com/office/powerpoint/2010/main" val="327186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Группа 93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111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Прямоугольник 111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113" name="Группа 112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114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Прямоугольник 114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r>
              <a:rPr lang="uk-UA" sz="2000" b="1" dirty="0">
                <a:solidFill>
                  <a:schemeClr val="bg1"/>
                </a:solidFill>
              </a:rPr>
              <a:t> всі значення х, за яких нерівності істинні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342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1609500" y="1473483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15 –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х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&gt; 10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609500" y="2479228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15 –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4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&gt; 10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1609500" y="3484973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15 –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3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&gt; 10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609500" y="4490718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15 –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2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&gt; 10</a:t>
            </a:r>
          </a:p>
        </p:txBody>
      </p:sp>
    </p:spTree>
    <p:extLst>
      <p:ext uri="{BB962C8B-B14F-4D97-AF65-F5344CB8AC3E}">
        <p14:creationId xmlns:p14="http://schemas.microsoft.com/office/powerpoint/2010/main" val="353367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Группа 93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111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Прямоугольник 111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113" name="Группа 112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114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Прямоугольник 114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r>
              <a:rPr lang="uk-UA" sz="2000" b="1" dirty="0">
                <a:solidFill>
                  <a:schemeClr val="bg1"/>
                </a:solidFill>
              </a:rPr>
              <a:t> всі значення х, за яких нерівності істинні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342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1609500" y="1473483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15 –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х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&gt; 10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609500" y="2479228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15 –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1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&gt; 10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1609500" y="3484973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15 –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0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&gt; 10</a:t>
            </a:r>
          </a:p>
        </p:txBody>
      </p:sp>
    </p:spTree>
    <p:extLst>
      <p:ext uri="{BB962C8B-B14F-4D97-AF65-F5344CB8AC3E}">
        <p14:creationId xmlns:p14="http://schemas.microsoft.com/office/powerpoint/2010/main" val="21729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Группа 93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111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Прямоугольник 111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113" name="Группа 112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114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Прямоугольник 114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r>
              <a:rPr lang="uk-UA" sz="2000" b="1" dirty="0">
                <a:solidFill>
                  <a:schemeClr val="bg1"/>
                </a:solidFill>
              </a:rPr>
              <a:t> всі значення х, за яких нерівності істинні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342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1642068" y="1588091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х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∙ 3 &lt; 20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609500" y="2658910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0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∙ 3 &lt; 20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609500" y="3712633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1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∙ 3 &lt; 20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576932" y="4783452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2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∙ 3 &lt; 20</a:t>
            </a:r>
          </a:p>
        </p:txBody>
      </p:sp>
    </p:spTree>
    <p:extLst>
      <p:ext uri="{BB962C8B-B14F-4D97-AF65-F5344CB8AC3E}">
        <p14:creationId xmlns:p14="http://schemas.microsoft.com/office/powerpoint/2010/main" val="165153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6" grpId="0" animBg="1"/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Группа 93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111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Прямоугольник 111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113" name="Группа 112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114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Прямоугольник 114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r>
              <a:rPr lang="uk-UA" sz="2000" b="1" dirty="0">
                <a:solidFill>
                  <a:schemeClr val="bg1"/>
                </a:solidFill>
              </a:rPr>
              <a:t> всі значення х, за яких нерівності істинні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342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1642068" y="1588091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х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∙ 3 &lt; 20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609500" y="2658910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3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∙ 3 &lt; 20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609500" y="3712633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4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∙ 3 &lt; 20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576932" y="4783452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5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∙ 3 &lt; 20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576932" y="5798354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6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∙ 3 &lt; 20</a:t>
            </a:r>
          </a:p>
        </p:txBody>
      </p:sp>
    </p:spTree>
    <p:extLst>
      <p:ext uri="{BB962C8B-B14F-4D97-AF65-F5344CB8AC3E}">
        <p14:creationId xmlns:p14="http://schemas.microsoft.com/office/powerpoint/2010/main" val="186602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двома способами 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34</a:t>
            </a:r>
            <a:r>
              <a:rPr lang="en-US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4691339" y="1100879"/>
            <a:ext cx="7373221" cy="5391017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ysClr val="windowText" lastClr="000000"/>
                </a:solidFill>
              </a:rPr>
              <a:t>У двох коробках по 4 пакети цукерок із сухофруктів. У першій коробці в кожному пакеті по 27 чорничних цукерок, а в другій – </a:t>
            </a:r>
          </a:p>
          <a:p>
            <a:pPr algn="ctr"/>
            <a:r>
              <a:rPr lang="uk-UA" sz="4000" b="1" dirty="0">
                <a:solidFill>
                  <a:sysClr val="windowText" lastClr="000000"/>
                </a:solidFill>
              </a:rPr>
              <a:t>по 36 журавлиних. На скільки цукерок більше в другій коробці, ніж у першій?</a:t>
            </a:r>
          </a:p>
        </p:txBody>
      </p:sp>
      <p:sp>
        <p:nvSpPr>
          <p:cNvPr id="2" name="AutoShape 2" descr="Результат пошуку зображень за запитом цукерки із сухофруктів журавлин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0" r="100000">
                        <a14:foregroundMark x1="32000" y1="77000" x2="77667" y2="62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503" y="1887220"/>
            <a:ext cx="3818337" cy="381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1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двома способами способами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343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4051" y="2980267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56466" y="2911216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285577" y="303182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(ц.) – різниця;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4100" y="4179600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7791" y="3717057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56466" y="365361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066318" y="3752276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(ц.)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7854" y="3017694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4411" y="3114885"/>
            <a:ext cx="278475" cy="25091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89985" y="3785347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5248" y="3858077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4262" y="3004936"/>
            <a:ext cx="463844" cy="5892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15736" y="2980240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6011" y="3775041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58296" y="3783742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9951" y="3167107"/>
            <a:ext cx="421206" cy="276501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4910" y="3792596"/>
            <a:ext cx="408812" cy="41878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3930" y="3007142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3150" y="1034499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2652" y="1490749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0931" y="1501434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6850" y="150143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28389" y="4524074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на 36 цукерок більше у другій коробці.</a:t>
            </a:r>
          </a:p>
        </p:txBody>
      </p:sp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1350" y="3746241"/>
            <a:ext cx="463844" cy="58925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20064" y="225302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1 спосіб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21192" y="2989525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1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343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9356" y="2231124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71771" y="2162073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16074" y="2281552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(ц.) – в 1 коробці;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964" y="4173238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9356" y="297352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71771" y="290447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82922" y="301428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(ц.) – в 2 коробці;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1091" y="2256559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7328" y="2373367"/>
            <a:ext cx="278475" cy="25091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4591" y="3031808"/>
            <a:ext cx="463844" cy="589254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4320" y="3756764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0148" y="2251549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8153" y="3124609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1000" y="2251549"/>
            <a:ext cx="463844" cy="5892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4813" y="2228197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7840" y="3017366"/>
            <a:ext cx="463844" cy="5892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09949" y="3023262"/>
            <a:ext cx="463844" cy="58925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86894" y="3772260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89465" y="3863787"/>
            <a:ext cx="421206" cy="276501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8930" y="2299616"/>
            <a:ext cx="408812" cy="41878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9356" y="3717370"/>
            <a:ext cx="470473" cy="58694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71771" y="364831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9283" y="3078016"/>
            <a:ext cx="408812" cy="41878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95994" y="3780445"/>
            <a:ext cx="463844" cy="58925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1548" y="3740141"/>
            <a:ext cx="463844" cy="58925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9937" y="3841988"/>
            <a:ext cx="278475" cy="250911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7417" y="3760423"/>
            <a:ext cx="463844" cy="58925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511078" y="375268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(ц.) </a:t>
            </a: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58883" y="3773526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1327" y="2254609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9561" y="2999237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72024" y="4563600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на 36 цукерок більше у 2 коробці.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8165" y="2258333"/>
            <a:ext cx="463844" cy="58925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5995" y="3749827"/>
            <a:ext cx="463844" cy="589254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46197" y="1507416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2 спосіб</a:t>
            </a:r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5058" y="3024127"/>
            <a:ext cx="463844" cy="589254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15946" y="3000688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9007" y="3749827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3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82" grpId="0"/>
      <p:bldP spid="89" grpId="0"/>
      <p:bldP spid="10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Группа 93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111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Прямоугольник 111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113" name="Группа 112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114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Прямоугольник 114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39"/>
            <a:ext cx="8208196" cy="88907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Периметр  трикутника </a:t>
            </a:r>
            <a:r>
              <a:rPr lang="en-US" sz="2000" b="1" i="1" dirty="0">
                <a:solidFill>
                  <a:schemeClr val="bg1"/>
                </a:solidFill>
              </a:rPr>
              <a:t>DEK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150 </a:t>
            </a:r>
            <a:r>
              <a:rPr lang="en-US" sz="2000" b="1" dirty="0">
                <a:solidFill>
                  <a:schemeClr val="bg1"/>
                </a:solidFill>
              </a:rPr>
              <a:t>c</a:t>
            </a:r>
            <a:r>
              <a:rPr lang="uk-UA" sz="2000" b="1" dirty="0">
                <a:solidFill>
                  <a:schemeClr val="bg1"/>
                </a:solidFill>
              </a:rPr>
              <a:t>м. Довжина сторони </a:t>
            </a:r>
            <a:r>
              <a:rPr lang="en-US" sz="2000" b="1" i="1" dirty="0">
                <a:solidFill>
                  <a:schemeClr val="bg1"/>
                </a:solidFill>
              </a:rPr>
              <a:t>EK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дорівнює 30 см. Сторона </a:t>
            </a:r>
            <a:r>
              <a:rPr lang="en-US" sz="2000" b="1" i="1" dirty="0">
                <a:solidFill>
                  <a:schemeClr val="bg1"/>
                </a:solidFill>
              </a:rPr>
              <a:t>DK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дорівнює стороні </a:t>
            </a:r>
            <a:r>
              <a:rPr lang="en-US" sz="2000" b="1" i="1" dirty="0">
                <a:solidFill>
                  <a:schemeClr val="bg1"/>
                </a:solidFill>
              </a:rPr>
              <a:t>DE</a:t>
            </a:r>
            <a:r>
              <a:rPr lang="uk-UA" sz="2000" b="1" dirty="0">
                <a:solidFill>
                  <a:schemeClr val="bg1"/>
                </a:solidFill>
              </a:rPr>
              <a:t>. Знайди довжину сторони </a:t>
            </a:r>
            <a:r>
              <a:rPr lang="en-US" sz="2000" b="1" dirty="0">
                <a:solidFill>
                  <a:schemeClr val="bg1"/>
                </a:solidFill>
              </a:rPr>
              <a:t>DE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Равнобедренный треугольник 1"/>
          <p:cNvSpPr/>
          <p:nvPr/>
        </p:nvSpPr>
        <p:spPr>
          <a:xfrm rot="16200000">
            <a:off x="3942586" y="80370"/>
            <a:ext cx="4022009" cy="7418309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41143" y="3124598"/>
            <a:ext cx="81624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ru-RU" sz="80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0101752" y="1236598"/>
            <a:ext cx="68640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ru-RU" sz="80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0020800" y="5240455"/>
            <a:ext cx="71846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ru-RU" sz="80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782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∙ 35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084217" y="1391914"/>
            <a:ext cx="3707311" cy="528405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247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Группа 93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111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Прямоугольник 111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113" name="Группа 112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114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Прямоугольник 114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39"/>
            <a:ext cx="8208196" cy="88907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Периметр  трикутника </a:t>
            </a:r>
            <a:r>
              <a:rPr lang="en-US" sz="2000" b="1" i="1" dirty="0">
                <a:solidFill>
                  <a:schemeClr val="bg1"/>
                </a:solidFill>
              </a:rPr>
              <a:t>DEK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150 </a:t>
            </a:r>
            <a:r>
              <a:rPr lang="en-US" sz="2000" b="1" dirty="0">
                <a:solidFill>
                  <a:schemeClr val="bg1"/>
                </a:solidFill>
              </a:rPr>
              <a:t>c</a:t>
            </a:r>
            <a:r>
              <a:rPr lang="uk-UA" sz="2000" b="1" dirty="0">
                <a:solidFill>
                  <a:schemeClr val="bg1"/>
                </a:solidFill>
              </a:rPr>
              <a:t>м. Довжина сторони </a:t>
            </a:r>
            <a:r>
              <a:rPr lang="en-US" sz="2000" b="1" i="1" dirty="0">
                <a:solidFill>
                  <a:schemeClr val="bg1"/>
                </a:solidFill>
              </a:rPr>
              <a:t>EK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дорівнює 30 см. Сторона </a:t>
            </a:r>
            <a:r>
              <a:rPr lang="en-US" sz="2000" b="1" i="1" dirty="0">
                <a:solidFill>
                  <a:schemeClr val="bg1"/>
                </a:solidFill>
              </a:rPr>
              <a:t>DK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дорівнює стороні </a:t>
            </a:r>
            <a:r>
              <a:rPr lang="en-US" sz="2000" b="1" i="1" dirty="0">
                <a:solidFill>
                  <a:schemeClr val="bg1"/>
                </a:solidFill>
              </a:rPr>
              <a:t>DE</a:t>
            </a:r>
            <a:r>
              <a:rPr lang="uk-UA" sz="2000" b="1" dirty="0">
                <a:solidFill>
                  <a:schemeClr val="bg1"/>
                </a:solidFill>
              </a:rPr>
              <a:t>. Знайди довжину сторони </a:t>
            </a:r>
            <a:r>
              <a:rPr lang="en-US" sz="2000" b="1" dirty="0">
                <a:solidFill>
                  <a:schemeClr val="bg1"/>
                </a:solidFill>
              </a:rPr>
              <a:t>DE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642068" y="1588091"/>
            <a:ext cx="4903403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150 – 30 = 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551944" y="1588091"/>
            <a:ext cx="5290064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120 (см)</a:t>
            </a:r>
            <a:endParaRPr lang="uk-UA" sz="36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1642068" y="2613763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сума довжин невідомих сторін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642068" y="3670543"/>
            <a:ext cx="4903403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120 : 2 = 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6551944" y="3670543"/>
            <a:ext cx="5290064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60 (см)</a:t>
            </a:r>
            <a:endParaRPr lang="uk-UA" sz="36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642068" y="4696215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довжина </a:t>
            </a:r>
            <a:r>
              <a:rPr lang="en-US" sz="5400" b="1" i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DE</a:t>
            </a:r>
            <a:endParaRPr lang="uk-UA" sz="5400" b="1" i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56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</a:t>
            </a:r>
            <a:r>
              <a:rPr lang="en-US" sz="4400" b="1" dirty="0">
                <a:solidFill>
                  <a:srgbClr val="2F3242"/>
                </a:solidFill>
              </a:rPr>
              <a:t>5</a:t>
            </a:r>
            <a:r>
              <a:rPr lang="uk-UA" sz="4400" b="1" dirty="0">
                <a:solidFill>
                  <a:srgbClr val="2F3242"/>
                </a:solidFill>
              </a:rPr>
              <a:t>9,</a:t>
            </a:r>
            <a:r>
              <a:rPr lang="en-US" sz="4400" b="1" dirty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задачу 346, </a:t>
            </a:r>
            <a:endParaRPr lang="en-US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завдання 347</a:t>
            </a: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</a:t>
            </a:r>
            <a:r>
              <a:rPr lang="en-US" sz="4800" dirty="0">
                <a:solidFill>
                  <a:srgbClr val="2F3242"/>
                </a:solidFill>
              </a:rPr>
              <a:t>5</a:t>
            </a:r>
            <a:r>
              <a:rPr lang="uk-UA" sz="4800" dirty="0">
                <a:solidFill>
                  <a:srgbClr val="2F3242"/>
                </a:solidFill>
              </a:rPr>
              <a:t>9,</a:t>
            </a:r>
            <a:r>
              <a:rPr lang="ru-RU" sz="4800" dirty="0">
                <a:solidFill>
                  <a:srgbClr val="2F3242"/>
                </a:solidFill>
              </a:rPr>
              <a:t> №</a:t>
            </a:r>
            <a:r>
              <a:rPr lang="uk-UA" sz="4800" dirty="0">
                <a:solidFill>
                  <a:srgbClr val="2F3242"/>
                </a:solidFill>
              </a:rPr>
              <a:t>346</a:t>
            </a:r>
            <a:r>
              <a:rPr lang="ru-RU" sz="4800" dirty="0">
                <a:solidFill>
                  <a:srgbClr val="2F3242"/>
                </a:solidFill>
              </a:rPr>
              <a:t>, №</a:t>
            </a:r>
            <a:r>
              <a:rPr lang="uk-UA" sz="4800" dirty="0">
                <a:solidFill>
                  <a:srgbClr val="2F3242"/>
                </a:solidFill>
              </a:rPr>
              <a:t>347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387" y="1669369"/>
            <a:ext cx="5409992" cy="46791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∙ 25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141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387" y="1669369"/>
            <a:ext cx="5409992" cy="46791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∙ 25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818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∙ 15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5553" y="1333062"/>
            <a:ext cx="3739796" cy="534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∙ 15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5553" y="1333062"/>
            <a:ext cx="3739796" cy="534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1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∙ 15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029" y="1291772"/>
            <a:ext cx="3848996" cy="53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59842</TotalTime>
  <Words>1331</Words>
  <Application>Microsoft Office PowerPoint</Application>
  <PresentationFormat>Широкоэкранный</PresentationFormat>
  <Paragraphs>501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11089</cp:revision>
  <dcterms:created xsi:type="dcterms:W3CDTF">2018-01-05T16:38:53Z</dcterms:created>
  <dcterms:modified xsi:type="dcterms:W3CDTF">2022-02-25T09:06:12Z</dcterms:modified>
</cp:coreProperties>
</file>