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1696" r:id="rId3"/>
    <p:sldId id="2762" r:id="rId4"/>
    <p:sldId id="2825" r:id="rId5"/>
    <p:sldId id="2826" r:id="rId6"/>
    <p:sldId id="2827" r:id="rId7"/>
    <p:sldId id="2828" r:id="rId8"/>
    <p:sldId id="2829" r:id="rId9"/>
    <p:sldId id="2830" r:id="rId10"/>
    <p:sldId id="2831" r:id="rId11"/>
    <p:sldId id="2832" r:id="rId12"/>
    <p:sldId id="2833" r:id="rId13"/>
    <p:sldId id="2451" r:id="rId14"/>
    <p:sldId id="2818" r:id="rId15"/>
    <p:sldId id="2810" r:id="rId16"/>
    <p:sldId id="2801" r:id="rId17"/>
    <p:sldId id="2800" r:id="rId18"/>
    <p:sldId id="2834" r:id="rId19"/>
    <p:sldId id="2835" r:id="rId20"/>
    <p:sldId id="2836" r:id="rId21"/>
    <p:sldId id="2837" r:id="rId22"/>
    <p:sldId id="2803" r:id="rId23"/>
    <p:sldId id="2838" r:id="rId24"/>
    <p:sldId id="2277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2762"/>
            <p14:sldId id="2825"/>
            <p14:sldId id="2826"/>
            <p14:sldId id="2827"/>
            <p14:sldId id="2828"/>
            <p14:sldId id="2829"/>
            <p14:sldId id="2830"/>
            <p14:sldId id="2831"/>
            <p14:sldId id="2832"/>
            <p14:sldId id="2833"/>
            <p14:sldId id="2451"/>
            <p14:sldId id="2818"/>
            <p14:sldId id="2810"/>
            <p14:sldId id="2801"/>
            <p14:sldId id="2800"/>
            <p14:sldId id="2834"/>
            <p14:sldId id="2835"/>
            <p14:sldId id="2836"/>
            <p14:sldId id="2837"/>
            <p14:sldId id="2803"/>
            <p14:sldId id="2838"/>
          </p14:sldIdLst>
        </p14:section>
        <p14:section name="Раздел без заголовка" id="{AC9334F8-F988-4E78-9E68-3A8F16322EC6}">
          <p14:sldIdLst>
            <p14:sldId id="2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66FF"/>
    <a:srgbClr val="1694E9"/>
    <a:srgbClr val="FF6600"/>
    <a:srgbClr val="FF3131"/>
    <a:srgbClr val="BA1CBA"/>
    <a:srgbClr val="9E0000"/>
    <a:srgbClr val="00B050"/>
    <a:srgbClr val="0D0D0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322" autoAdjust="0"/>
  </p:normalViewPr>
  <p:slideViewPr>
    <p:cSldViewPr snapToGrid="0">
      <p:cViewPr varScale="1">
        <p:scale>
          <a:sx n="112" d="100"/>
          <a:sy n="112" d="100"/>
        </p:scale>
        <p:origin x="18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23.02.2022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23.02.2022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23.02.2022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23.02.2022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23.02.2022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23.02.2022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23.02.2022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12" Type="http://schemas.microsoft.com/office/2007/relationships/hdphoto" Target="../media/hdphoto2.wdp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microsoft.com/office/2007/relationships/hdphoto" Target="../media/hdphoto1.wdp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116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07957" y="2286545"/>
            <a:ext cx="68568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Множення різниці на число. Творча робота над задачею. Порівняння виразів</a:t>
            </a:r>
            <a:endParaRPr lang="ru-RU" sz="5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∙ 15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33"/>
          <a:stretch/>
        </p:blipFill>
        <p:spPr>
          <a:xfrm>
            <a:off x="1045029" y="1291772"/>
            <a:ext cx="3848996" cy="538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6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∙ 15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3" b="10095"/>
          <a:stretch/>
        </p:blipFill>
        <p:spPr>
          <a:xfrm flipH="1">
            <a:off x="516955" y="1267096"/>
            <a:ext cx="4008394" cy="54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0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∙ 15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3" b="10095"/>
          <a:stretch/>
        </p:blipFill>
        <p:spPr>
          <a:xfrm flipH="1">
            <a:off x="516955" y="1267096"/>
            <a:ext cx="4008394" cy="54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3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660494" y="2143869"/>
            <a:ext cx="2961724" cy="1749287"/>
          </a:xfrm>
          <a:prstGeom prst="ellipse">
            <a:avLst/>
          </a:prstGeom>
          <a:solidFill>
            <a:srgbClr val="FF66FF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1500" dirty="0">
                <a:solidFill>
                  <a:sysClr val="windowText" lastClr="000000"/>
                </a:solidFill>
              </a:rPr>
              <a:t>3 ∙</a:t>
            </a:r>
            <a:endParaRPr lang="ru-RU" sz="11500" dirty="0">
              <a:solidFill>
                <a:sysClr val="windowText" lastClr="000000"/>
              </a:solidFill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3886258" y="2301530"/>
            <a:ext cx="1534696" cy="1587279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chemeClr val="tx1"/>
                </a:solidFill>
              </a:rPr>
              <a:t>7</a:t>
            </a:r>
            <a:endParaRPr lang="ru-RU" sz="6600" b="1" dirty="0">
              <a:solidFill>
                <a:schemeClr val="tx1"/>
              </a:solidFill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5479238" y="2301530"/>
            <a:ext cx="1534696" cy="1587279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chemeClr val="tx1"/>
                </a:solidFill>
              </a:rPr>
              <a:t>9</a:t>
            </a:r>
            <a:endParaRPr lang="ru-RU" sz="6600" b="1" dirty="0">
              <a:solidFill>
                <a:schemeClr val="tx1"/>
              </a:solidFill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7072218" y="2301530"/>
            <a:ext cx="1534696" cy="1587279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chemeClr val="tx1"/>
                </a:solidFill>
              </a:rPr>
              <a:t>11</a:t>
            </a:r>
            <a:endParaRPr lang="ru-RU" sz="6600" b="1" dirty="0">
              <a:solidFill>
                <a:schemeClr val="tx1"/>
              </a:solidFill>
            </a:endParaRPr>
          </a:p>
        </p:txBody>
      </p:sp>
      <p:sp>
        <p:nvSpPr>
          <p:cNvPr id="74" name="Прямоугольник 73"/>
          <p:cNvSpPr/>
          <p:nvPr/>
        </p:nvSpPr>
        <p:spPr>
          <a:xfrm>
            <a:off x="8665198" y="2301530"/>
            <a:ext cx="1534696" cy="1587279"/>
          </a:xfrm>
          <a:prstGeom prst="rect">
            <a:avLst/>
          </a:prstGeom>
          <a:solidFill>
            <a:srgbClr val="FF66FF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chemeClr val="tx1"/>
                </a:solidFill>
              </a:rPr>
              <a:t>13</a:t>
            </a:r>
            <a:endParaRPr lang="ru-RU" sz="6600" b="1" dirty="0">
              <a:solidFill>
                <a:schemeClr val="tx1"/>
              </a:solidFill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10251795" y="2301530"/>
            <a:ext cx="1534696" cy="158727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chemeClr val="tx1"/>
                </a:solidFill>
              </a:rPr>
              <a:t>15</a:t>
            </a:r>
            <a:endParaRPr lang="ru-RU" sz="6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2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9685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27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660494" y="2143869"/>
            <a:ext cx="2961724" cy="1749287"/>
          </a:xfrm>
          <a:prstGeom prst="ellipse">
            <a:avLst/>
          </a:prstGeom>
          <a:solidFill>
            <a:srgbClr val="FF66FF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1500" dirty="0">
                <a:solidFill>
                  <a:sysClr val="windowText" lastClr="000000"/>
                </a:solidFill>
              </a:rPr>
              <a:t>3 ∙</a:t>
            </a:r>
            <a:endParaRPr lang="ru-RU" sz="11500" dirty="0">
              <a:solidFill>
                <a:sysClr val="windowText" lastClr="0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86258" y="2301530"/>
            <a:ext cx="1534696" cy="1587279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chemeClr val="tx1"/>
                </a:solidFill>
              </a:rPr>
              <a:t>19</a:t>
            </a:r>
            <a:endParaRPr lang="ru-RU" sz="6600" b="1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5479238" y="2301530"/>
            <a:ext cx="1534696" cy="1587279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chemeClr val="tx1"/>
                </a:solidFill>
              </a:rPr>
              <a:t>23</a:t>
            </a:r>
            <a:endParaRPr lang="ru-RU" sz="6600" b="1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7072218" y="2301530"/>
            <a:ext cx="1534696" cy="1587279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chemeClr val="tx1"/>
                </a:solidFill>
              </a:rPr>
              <a:t>27</a:t>
            </a:r>
            <a:endParaRPr lang="ru-RU" sz="6600" b="1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8665198" y="2301530"/>
            <a:ext cx="1534696" cy="1587279"/>
          </a:xfrm>
          <a:prstGeom prst="rect">
            <a:avLst/>
          </a:prstGeom>
          <a:solidFill>
            <a:srgbClr val="FF66FF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chemeClr val="tx1"/>
                </a:solidFill>
              </a:rPr>
              <a:t>29</a:t>
            </a:r>
            <a:endParaRPr lang="ru-RU" sz="6600" b="1" dirty="0">
              <a:solidFill>
                <a:schemeClr val="tx1"/>
              </a:solidFill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10251795" y="2301530"/>
            <a:ext cx="1534696" cy="158727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b="1" dirty="0">
                <a:solidFill>
                  <a:schemeClr val="tx1"/>
                </a:solidFill>
              </a:rPr>
              <a:t>32</a:t>
            </a:r>
            <a:endParaRPr lang="ru-RU" sz="6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00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4" grpId="0" animBg="1"/>
      <p:bldP spid="47" grpId="0" animBg="1"/>
      <p:bldP spid="51" grpId="0" animBg="1"/>
      <p:bldP spid="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8" t="15362" r="9826" b="25507"/>
          <a:stretch/>
        </p:blipFill>
        <p:spPr>
          <a:xfrm>
            <a:off x="508700" y="1361391"/>
            <a:ext cx="3359426" cy="2687541"/>
          </a:xfrm>
          <a:prstGeom prst="rect">
            <a:avLst/>
          </a:prstGeom>
        </p:spPr>
      </p:pic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 двома способами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38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4850296" y="1499544"/>
            <a:ext cx="7001657" cy="378041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До магазину привезли</a:t>
            </a:r>
          </a:p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по 8 ящиків хурми і бананів. Маса ящика хурми – 9 кг, а бананів – 15 кг. На скільки кілограмів більше привезли бананів, ніж хурми?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2308" b="87051" l="4700" r="97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84" t="13333" r="3803" b="13914"/>
          <a:stretch/>
        </p:blipFill>
        <p:spPr>
          <a:xfrm>
            <a:off x="1830994" y="3670923"/>
            <a:ext cx="3153071" cy="196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-70338" y="1121585"/>
            <a:ext cx="12762010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0" t="42985" r="85209" b="43173"/>
          <a:stretch/>
        </p:blipFill>
        <p:spPr>
          <a:xfrm>
            <a:off x="1459356" y="2231124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37577" y="2161190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716074" y="2281552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– </a:t>
            </a:r>
            <a:r>
              <a:rPr lang="uk-UA" sz="3600" dirty="0" smtClean="0">
                <a:latin typeface="Monotype Corsiva" panose="03010101010201010101" pitchFamily="66" charset="0"/>
              </a:rPr>
              <a:t>бананів.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976964" y="4165944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42985" r="76330" b="43173"/>
          <a:stretch/>
        </p:blipFill>
        <p:spPr>
          <a:xfrm>
            <a:off x="1389231" y="2975063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09500" y="2905060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72952" y="3017940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– </a:t>
            </a:r>
            <a:r>
              <a:rPr lang="uk-UA" sz="3600" dirty="0" smtClean="0">
                <a:latin typeface="Monotype Corsiva" panose="03010101010201010101" pitchFamily="66" charset="0"/>
              </a:rPr>
              <a:t>хурми.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9" t="44034" r="85179" b="42930"/>
          <a:stretch/>
        </p:blipFill>
        <p:spPr>
          <a:xfrm>
            <a:off x="3721091" y="2256559"/>
            <a:ext cx="463844" cy="58925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37328" y="2373367"/>
            <a:ext cx="278475" cy="25091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01" t="44813" r="13227" b="42151"/>
          <a:stretch/>
        </p:blipFill>
        <p:spPr>
          <a:xfrm>
            <a:off x="1834591" y="3031808"/>
            <a:ext cx="463844" cy="589254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1" t="44487" r="76477" b="42477"/>
          <a:stretch/>
        </p:blipFill>
        <p:spPr>
          <a:xfrm>
            <a:off x="2194320" y="3756764"/>
            <a:ext cx="463844" cy="58925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68" t="43719" r="48460" b="43245"/>
          <a:stretch/>
        </p:blipFill>
        <p:spPr>
          <a:xfrm>
            <a:off x="2229046" y="2250919"/>
            <a:ext cx="463844" cy="589254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964877" y="3119287"/>
            <a:ext cx="278475" cy="25091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3" t="43992" r="76505" b="42971"/>
          <a:stretch/>
        </p:blipFill>
        <p:spPr>
          <a:xfrm>
            <a:off x="4089607" y="2256559"/>
            <a:ext cx="463844" cy="589254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4" t="43429" r="85604" b="43535"/>
          <a:stretch/>
        </p:blipFill>
        <p:spPr>
          <a:xfrm>
            <a:off x="1831041" y="2231097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6" t="44287" r="77152" b="42677"/>
          <a:stretch/>
        </p:blipFill>
        <p:spPr>
          <a:xfrm>
            <a:off x="3654564" y="3012044"/>
            <a:ext cx="463844" cy="589254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09" t="44413" r="21819" b="42551"/>
          <a:stretch/>
        </p:blipFill>
        <p:spPr>
          <a:xfrm>
            <a:off x="2626673" y="3017940"/>
            <a:ext cx="463844" cy="589254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33" t="44587" r="4195" b="42377"/>
          <a:stretch/>
        </p:blipFill>
        <p:spPr>
          <a:xfrm>
            <a:off x="2586894" y="3772260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t="12248" r="90915" b="82761"/>
          <a:stretch/>
        </p:blipFill>
        <p:spPr>
          <a:xfrm>
            <a:off x="2889465" y="3863787"/>
            <a:ext cx="421206" cy="276501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6004" y="2308649"/>
            <a:ext cx="408812" cy="41878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6" t="42985" r="67083" b="43173"/>
          <a:stretch/>
        </p:blipFill>
        <p:spPr>
          <a:xfrm>
            <a:off x="1378073" y="3720007"/>
            <a:ext cx="470473" cy="586945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02971" y="3677218"/>
            <a:ext cx="384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89283" y="3078016"/>
            <a:ext cx="408812" cy="418784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2" t="44913" r="76826" b="42051"/>
          <a:stretch/>
        </p:blipFill>
        <p:spPr>
          <a:xfrm>
            <a:off x="3694878" y="3786118"/>
            <a:ext cx="463844" cy="58925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39" t="43919" r="31089" b="43045"/>
          <a:stretch/>
        </p:blipFill>
        <p:spPr>
          <a:xfrm>
            <a:off x="3344199" y="3738366"/>
            <a:ext cx="463844" cy="589254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101504" y="3846887"/>
            <a:ext cx="278475" cy="250911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63" t="44544" r="23265" b="42420"/>
          <a:stretch/>
        </p:blipFill>
        <p:spPr>
          <a:xfrm>
            <a:off x="4768984" y="3765322"/>
            <a:ext cx="463844" cy="58925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142645" y="3757579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</a:t>
            </a:r>
          </a:p>
        </p:txBody>
      </p:sp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3" t="44662" r="86335" b="42302"/>
          <a:stretch/>
        </p:blipFill>
        <p:spPr>
          <a:xfrm>
            <a:off x="1758883" y="3773526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8" t="44146" r="21920" b="42817"/>
          <a:stretch/>
        </p:blipFill>
        <p:spPr>
          <a:xfrm>
            <a:off x="2991327" y="2254609"/>
            <a:ext cx="463844" cy="589254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96" t="43776" r="31032" b="43188"/>
          <a:stretch/>
        </p:blipFill>
        <p:spPr>
          <a:xfrm>
            <a:off x="3336285" y="2993915"/>
            <a:ext cx="463844" cy="58925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00129" y="4476682"/>
            <a:ext cx="8255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на 48 кг більше привезли бананів, ніж хурми.</a:t>
            </a:r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33" t="44053" r="3695" b="42910"/>
          <a:stretch/>
        </p:blipFill>
        <p:spPr>
          <a:xfrm>
            <a:off x="4496973" y="2253027"/>
            <a:ext cx="463844" cy="589254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10" t="44176" r="58918" b="42788"/>
          <a:stretch/>
        </p:blipFill>
        <p:spPr>
          <a:xfrm>
            <a:off x="4377562" y="3754726"/>
            <a:ext cx="463844" cy="589254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46197" y="1507416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І</a:t>
            </a:r>
            <a:r>
              <a:rPr lang="uk-UA" sz="3600" dirty="0" smtClean="0">
                <a:latin typeface="Monotype Corsiva" panose="03010101010201010101" pitchFamily="66" charset="0"/>
              </a:rPr>
              <a:t> </a:t>
            </a:r>
            <a:r>
              <a:rPr lang="uk-UA" sz="3600" dirty="0">
                <a:latin typeface="Monotype Corsiva" panose="03010101010201010101" pitchFamily="66" charset="0"/>
              </a:rPr>
              <a:t>спосіб</a:t>
            </a:r>
          </a:p>
        </p:txBody>
      </p:sp>
    </p:spTree>
    <p:extLst>
      <p:ext uri="{BB962C8B-B14F-4D97-AF65-F5344CB8AC3E}">
        <p14:creationId xmlns:p14="http://schemas.microsoft.com/office/powerpoint/2010/main" val="142377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82" grpId="0"/>
      <p:bldP spid="89" grpId="0"/>
      <p:bldP spid="10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-70338" y="1121585"/>
            <a:ext cx="12762010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 двома способами способами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0" t="42985" r="85209" b="43173"/>
          <a:stretch/>
        </p:blipFill>
        <p:spPr>
          <a:xfrm>
            <a:off x="1444051" y="2980267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56466" y="2911216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28268" y="3025865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– </a:t>
            </a:r>
            <a:r>
              <a:rPr lang="uk-UA" sz="3600" dirty="0" smtClean="0">
                <a:latin typeface="Monotype Corsiva" panose="03010101010201010101" pitchFamily="66" charset="0"/>
              </a:rPr>
              <a:t>більше бананів в 1 ящику.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1054100" y="4179600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42985" r="76330" b="43173"/>
          <a:stretch/>
        </p:blipFill>
        <p:spPr>
          <a:xfrm>
            <a:off x="1457791" y="3717057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56466" y="3653614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066318" y="3752276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</a:t>
            </a: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54" t="44225" r="12874" b="42739"/>
          <a:stretch/>
        </p:blipFill>
        <p:spPr>
          <a:xfrm>
            <a:off x="3000545" y="3011734"/>
            <a:ext cx="463844" cy="58925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47102" y="3108925"/>
            <a:ext cx="278475" cy="25091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64" t="44814" r="22264" b="42150"/>
          <a:stretch/>
        </p:blipFill>
        <p:spPr>
          <a:xfrm>
            <a:off x="2589985" y="3785347"/>
            <a:ext cx="463844" cy="589254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965248" y="3858077"/>
            <a:ext cx="278475" cy="25091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37" t="43873" r="39591" b="43091"/>
          <a:stretch/>
        </p:blipFill>
        <p:spPr>
          <a:xfrm>
            <a:off x="3706953" y="2998976"/>
            <a:ext cx="463844" cy="589254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9" t="43321" r="85469" b="43643"/>
          <a:stretch/>
        </p:blipFill>
        <p:spPr>
          <a:xfrm>
            <a:off x="1815736" y="2980240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2" t="44532" r="58326" b="42432"/>
          <a:stretch/>
        </p:blipFill>
        <p:spPr>
          <a:xfrm>
            <a:off x="3276011" y="3775041"/>
            <a:ext cx="463844" cy="58925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41" t="44946" r="21687" b="42017"/>
          <a:stretch/>
        </p:blipFill>
        <p:spPr>
          <a:xfrm>
            <a:off x="3758296" y="3783742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2" t="12358" r="90838" b="82651"/>
          <a:stretch/>
        </p:blipFill>
        <p:spPr>
          <a:xfrm>
            <a:off x="2499951" y="3167107"/>
            <a:ext cx="421206" cy="276501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4910" y="3792596"/>
            <a:ext cx="408812" cy="41878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51" t="43977" r="48677" b="42987"/>
          <a:stretch/>
        </p:blipFill>
        <p:spPr>
          <a:xfrm>
            <a:off x="2203930" y="3007142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150" y="1034499"/>
            <a:ext cx="3032302" cy="1548409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60" t="43226" r="22668" b="43738"/>
          <a:stretch/>
        </p:blipFill>
        <p:spPr>
          <a:xfrm>
            <a:off x="8202652" y="1490749"/>
            <a:ext cx="432472" cy="549400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8" t="43072" r="67520" b="43892"/>
          <a:stretch/>
        </p:blipFill>
        <p:spPr>
          <a:xfrm>
            <a:off x="7460931" y="1501434"/>
            <a:ext cx="432472" cy="549400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3" t="43271" r="67295" b="43693"/>
          <a:stretch/>
        </p:blipFill>
        <p:spPr>
          <a:xfrm>
            <a:off x="7866850" y="1501434"/>
            <a:ext cx="432472" cy="5494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19720" y="4480000"/>
            <a:ext cx="8255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на 48 кг більше привезли бананів, ніж хурми.</a:t>
            </a:r>
          </a:p>
        </p:txBody>
      </p:sp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21" t="43814" r="39707" b="43150"/>
          <a:stretch/>
        </p:blipFill>
        <p:spPr>
          <a:xfrm>
            <a:off x="1841350" y="3746241"/>
            <a:ext cx="463844" cy="58925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20064" y="2253020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ІІ</a:t>
            </a:r>
            <a:r>
              <a:rPr lang="uk-UA" sz="3600" dirty="0" smtClean="0">
                <a:latin typeface="Monotype Corsiva" panose="03010101010201010101" pitchFamily="66" charset="0"/>
              </a:rPr>
              <a:t> </a:t>
            </a:r>
            <a:r>
              <a:rPr lang="uk-UA" sz="3600" dirty="0">
                <a:latin typeface="Monotype Corsiva" panose="03010101010201010101" pitchFamily="66" charset="0"/>
              </a:rPr>
              <a:t>спосіб</a:t>
            </a:r>
          </a:p>
        </p:txBody>
      </p:sp>
    </p:spTree>
    <p:extLst>
      <p:ext uri="{BB962C8B-B14F-4D97-AF65-F5344CB8AC3E}">
        <p14:creationId xmlns:p14="http://schemas.microsoft.com/office/powerpoint/2010/main" val="175473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Поясни складання рівності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3" name="Скругленный прямоугольник 32"/>
          <p:cNvSpPr/>
          <p:nvPr/>
        </p:nvSpPr>
        <p:spPr>
          <a:xfrm>
            <a:off x="282650" y="2601079"/>
            <a:ext cx="9049244" cy="1016774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(15 – 9) ∙ 8 = 15 ∙ 8 – 9 ∙ </a:t>
            </a:r>
            <a:r>
              <a:rPr lang="uk-UA" sz="6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 = 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50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3937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Запам'ятай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291868" y="1396770"/>
            <a:ext cx="9617912" cy="4861161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b="1" dirty="0">
                <a:ln>
                  <a:solidFill>
                    <a:srgbClr val="2F3242"/>
                  </a:solidFill>
                </a:ln>
              </a:rPr>
              <a:t>Щоб помножити різницю на число, можна помножити на це число зменшуване і від'ємник окремо і від першого добутку відняти другий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8263" y="1121585"/>
            <a:ext cx="2262069" cy="335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3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25" b="24102"/>
          <a:stretch/>
        </p:blipFill>
        <p:spPr bwMode="auto">
          <a:xfrm>
            <a:off x="3962927" y="4598126"/>
            <a:ext cx="3930359" cy="21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744583" y="1247943"/>
            <a:ext cx="10367048" cy="3166824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schemeClr val="bg1"/>
                </a:solidFill>
              </a:rPr>
              <a:t>Клас готовий працювати?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schemeClr val="bg1"/>
                </a:solidFill>
              </a:rPr>
              <a:t>Додавати й віднімати,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schemeClr val="bg1"/>
                </a:solidFill>
              </a:rPr>
              <a:t>Числа й вирази рівняти,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schemeClr val="bg1"/>
                </a:solidFill>
              </a:rPr>
              <a:t>Вчасно руки піднімати,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schemeClr val="bg1"/>
                </a:solidFill>
              </a:rPr>
              <a:t>Щоб складні </a:t>
            </a:r>
            <a:r>
              <a:rPr lang="uk-UA" sz="3600" b="1">
                <a:solidFill>
                  <a:schemeClr val="bg1"/>
                </a:solidFill>
              </a:rPr>
              <a:t>задачі розв'язати. 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3937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Запам'ятай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291868" y="1396770"/>
            <a:ext cx="9617912" cy="4861161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rgbClr val="2F3242"/>
                  </a:solidFill>
                </a:ln>
              </a:rPr>
              <a:t>(</a:t>
            </a:r>
            <a:r>
              <a:rPr lang="uk-UA" sz="6000" b="1" i="1" dirty="0">
                <a:ln>
                  <a:solidFill>
                    <a:srgbClr val="2F3242"/>
                  </a:solidFill>
                </a:ln>
              </a:rPr>
              <a:t>а</a:t>
            </a:r>
            <a:r>
              <a:rPr lang="uk-UA" sz="6000" b="1" dirty="0">
                <a:ln>
                  <a:solidFill>
                    <a:srgbClr val="2F3242"/>
                  </a:solidFill>
                </a:ln>
              </a:rPr>
              <a:t> – </a:t>
            </a:r>
            <a:r>
              <a:rPr lang="uk-UA" sz="6000" b="1" i="1" dirty="0">
                <a:ln>
                  <a:solidFill>
                    <a:srgbClr val="2F3242"/>
                  </a:solidFill>
                </a:ln>
              </a:rPr>
              <a:t>в</a:t>
            </a:r>
            <a:r>
              <a:rPr lang="uk-UA" sz="6000" b="1" dirty="0">
                <a:ln>
                  <a:solidFill>
                    <a:srgbClr val="2F3242"/>
                  </a:solidFill>
                </a:ln>
              </a:rPr>
              <a:t>) ∙ </a:t>
            </a:r>
            <a:r>
              <a:rPr lang="uk-UA" sz="6000" b="1" i="1" dirty="0">
                <a:ln>
                  <a:solidFill>
                    <a:srgbClr val="2F3242"/>
                  </a:solidFill>
                </a:ln>
              </a:rPr>
              <a:t>с</a:t>
            </a:r>
            <a:r>
              <a:rPr lang="uk-UA" sz="6000" b="1" dirty="0">
                <a:ln>
                  <a:solidFill>
                    <a:srgbClr val="2F3242"/>
                  </a:solidFill>
                </a:ln>
              </a:rPr>
              <a:t> = </a:t>
            </a:r>
            <a:r>
              <a:rPr lang="uk-UA" sz="6000" b="1" i="1" dirty="0">
                <a:ln>
                  <a:solidFill>
                    <a:srgbClr val="2F3242"/>
                  </a:solidFill>
                </a:ln>
              </a:rPr>
              <a:t>а</a:t>
            </a:r>
            <a:r>
              <a:rPr lang="uk-UA" sz="6000" b="1" dirty="0">
                <a:ln>
                  <a:solidFill>
                    <a:srgbClr val="2F3242"/>
                  </a:solidFill>
                </a:ln>
              </a:rPr>
              <a:t> ∙ </a:t>
            </a:r>
            <a:r>
              <a:rPr lang="uk-UA" sz="6000" b="1" i="1" dirty="0">
                <a:ln>
                  <a:solidFill>
                    <a:srgbClr val="2F3242"/>
                  </a:solidFill>
                </a:ln>
              </a:rPr>
              <a:t>с</a:t>
            </a:r>
            <a:r>
              <a:rPr lang="uk-UA" sz="6000" b="1" dirty="0">
                <a:ln>
                  <a:solidFill>
                    <a:srgbClr val="2F3242"/>
                  </a:solidFill>
                </a:ln>
              </a:rPr>
              <a:t> – </a:t>
            </a:r>
            <a:r>
              <a:rPr lang="uk-UA" sz="6000" b="1" i="1" dirty="0">
                <a:ln>
                  <a:solidFill>
                    <a:srgbClr val="2F3242"/>
                  </a:solidFill>
                </a:ln>
              </a:rPr>
              <a:t>в</a:t>
            </a:r>
            <a:r>
              <a:rPr lang="uk-UA" sz="6000" b="1" dirty="0">
                <a:ln>
                  <a:solidFill>
                    <a:srgbClr val="2F3242"/>
                  </a:solidFill>
                </a:ln>
              </a:rPr>
              <a:t> ∙ </a:t>
            </a:r>
            <a:r>
              <a:rPr lang="uk-UA" sz="6000" b="1" i="1" dirty="0">
                <a:ln>
                  <a:solidFill>
                    <a:srgbClr val="2F3242"/>
                  </a:solidFill>
                </a:ln>
              </a:rPr>
              <a:t>с</a:t>
            </a:r>
            <a:r>
              <a:rPr lang="uk-UA" sz="6000" b="1" dirty="0">
                <a:ln>
                  <a:solidFill>
                    <a:srgbClr val="2F3242"/>
                  </a:solidFill>
                </a:ln>
              </a:rPr>
              <a:t> – ця рівність виражає </a:t>
            </a:r>
            <a:r>
              <a:rPr lang="uk-UA" sz="6600" b="1" i="1" dirty="0">
                <a:ln>
                  <a:solidFill>
                    <a:srgbClr val="2F3242"/>
                  </a:solidFill>
                </a:ln>
              </a:rPr>
              <a:t>розподільний</a:t>
            </a:r>
            <a:r>
              <a:rPr lang="uk-UA" sz="6000" b="1" dirty="0">
                <a:ln>
                  <a:solidFill>
                    <a:srgbClr val="2F3242"/>
                  </a:solidFill>
                </a:ln>
              </a:rPr>
              <a:t> закон множення стосовно віднімання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8263" y="1121585"/>
            <a:ext cx="2262069" cy="335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1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Перевір, чи істинна рівність, якщо а = 10, в = 6, с = 5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38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736599" y="1416249"/>
            <a:ext cx="10800809" cy="1200872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rgbClr val="2F3242"/>
                  </a:solidFill>
                </a:ln>
              </a:rPr>
              <a:t>(</a:t>
            </a:r>
            <a:r>
              <a:rPr lang="uk-UA" sz="8000" b="1" i="1" dirty="0">
                <a:ln>
                  <a:solidFill>
                    <a:srgbClr val="2F3242"/>
                  </a:solidFill>
                </a:ln>
                <a:solidFill>
                  <a:srgbClr val="FF0000"/>
                </a:solidFill>
              </a:rPr>
              <a:t>а</a:t>
            </a:r>
            <a:r>
              <a:rPr lang="uk-UA" sz="8000" b="1" dirty="0">
                <a:ln>
                  <a:solidFill>
                    <a:srgbClr val="2F3242"/>
                  </a:solidFill>
                </a:ln>
              </a:rPr>
              <a:t> – </a:t>
            </a:r>
            <a:r>
              <a:rPr lang="uk-UA" sz="8000" b="1" i="1" dirty="0">
                <a:ln>
                  <a:solidFill>
                    <a:srgbClr val="2F3242"/>
                  </a:solidFill>
                </a:ln>
                <a:solidFill>
                  <a:srgbClr val="00B0F0"/>
                </a:solidFill>
              </a:rPr>
              <a:t>в</a:t>
            </a:r>
            <a:r>
              <a:rPr lang="uk-UA" sz="8000" b="1" dirty="0">
                <a:ln>
                  <a:solidFill>
                    <a:srgbClr val="2F3242"/>
                  </a:solidFill>
                </a:ln>
              </a:rPr>
              <a:t>) ∙ </a:t>
            </a:r>
            <a:r>
              <a:rPr lang="uk-UA" sz="8000" b="1" i="1" dirty="0">
                <a:ln>
                  <a:solidFill>
                    <a:srgbClr val="2F3242"/>
                  </a:solidFill>
                </a:ln>
                <a:solidFill>
                  <a:srgbClr val="FFFF00"/>
                </a:solidFill>
              </a:rPr>
              <a:t>с</a:t>
            </a:r>
            <a:r>
              <a:rPr lang="uk-UA" sz="8000" b="1" dirty="0">
                <a:ln>
                  <a:solidFill>
                    <a:srgbClr val="2F3242"/>
                  </a:solidFill>
                </a:ln>
              </a:rPr>
              <a:t> = </a:t>
            </a:r>
            <a:r>
              <a:rPr lang="uk-UA" sz="8000" b="1" i="1" dirty="0">
                <a:ln>
                  <a:solidFill>
                    <a:srgbClr val="2F3242"/>
                  </a:solidFill>
                </a:ln>
                <a:solidFill>
                  <a:srgbClr val="FF0000"/>
                </a:solidFill>
              </a:rPr>
              <a:t>а</a:t>
            </a:r>
            <a:r>
              <a:rPr lang="uk-UA" sz="8000" b="1" dirty="0">
                <a:ln>
                  <a:solidFill>
                    <a:srgbClr val="2F3242"/>
                  </a:solidFill>
                </a:ln>
              </a:rPr>
              <a:t> ∙ </a:t>
            </a:r>
            <a:r>
              <a:rPr lang="uk-UA" sz="8000" b="1" i="1" dirty="0">
                <a:ln>
                  <a:solidFill>
                    <a:srgbClr val="2F3242"/>
                  </a:solidFill>
                </a:ln>
                <a:solidFill>
                  <a:srgbClr val="FFFF00"/>
                </a:solidFill>
              </a:rPr>
              <a:t>с</a:t>
            </a:r>
            <a:r>
              <a:rPr lang="uk-UA" sz="8000" b="1" dirty="0">
                <a:ln>
                  <a:solidFill>
                    <a:srgbClr val="2F3242"/>
                  </a:solidFill>
                </a:ln>
              </a:rPr>
              <a:t> – </a:t>
            </a:r>
            <a:r>
              <a:rPr lang="uk-UA" sz="8000" b="1" i="1" dirty="0">
                <a:ln>
                  <a:solidFill>
                    <a:srgbClr val="2F3242"/>
                  </a:solidFill>
                </a:ln>
                <a:solidFill>
                  <a:srgbClr val="00B0F0"/>
                </a:solidFill>
              </a:rPr>
              <a:t>в</a:t>
            </a:r>
            <a:r>
              <a:rPr lang="uk-UA" sz="8000" b="1" dirty="0">
                <a:ln>
                  <a:solidFill>
                    <a:srgbClr val="2F3242"/>
                  </a:solidFill>
                </a:ln>
              </a:rPr>
              <a:t> ∙ </a:t>
            </a:r>
            <a:r>
              <a:rPr lang="uk-UA" sz="8000" b="1" i="1" dirty="0">
                <a:ln>
                  <a:solidFill>
                    <a:srgbClr val="2F3242"/>
                  </a:solidFill>
                </a:ln>
                <a:solidFill>
                  <a:srgbClr val="FFFF00"/>
                </a:solidFill>
              </a:rPr>
              <a:t>с</a:t>
            </a:r>
            <a:endParaRPr lang="uk-UA" sz="80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736599" y="2916427"/>
            <a:ext cx="10800809" cy="1200872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rgbClr val="2F3242"/>
                  </a:solidFill>
                </a:ln>
              </a:rPr>
              <a:t>(</a:t>
            </a:r>
            <a:r>
              <a:rPr lang="uk-UA" sz="8000" b="1" dirty="0">
                <a:ln>
                  <a:solidFill>
                    <a:srgbClr val="2F3242"/>
                  </a:solidFill>
                </a:ln>
                <a:solidFill>
                  <a:srgbClr val="FF0000"/>
                </a:solidFill>
              </a:rPr>
              <a:t>10</a:t>
            </a:r>
            <a:r>
              <a:rPr lang="uk-UA" sz="8000" b="1" dirty="0">
                <a:ln>
                  <a:solidFill>
                    <a:srgbClr val="2F3242"/>
                  </a:solidFill>
                </a:ln>
              </a:rPr>
              <a:t> – </a:t>
            </a:r>
            <a:r>
              <a:rPr lang="uk-UA" sz="8000" b="1" dirty="0">
                <a:ln>
                  <a:solidFill>
                    <a:srgbClr val="2F3242"/>
                  </a:solidFill>
                </a:ln>
                <a:solidFill>
                  <a:srgbClr val="00B0F0"/>
                </a:solidFill>
              </a:rPr>
              <a:t>6</a:t>
            </a:r>
            <a:r>
              <a:rPr lang="uk-UA" sz="8000" b="1" dirty="0">
                <a:ln>
                  <a:solidFill>
                    <a:srgbClr val="2F3242"/>
                  </a:solidFill>
                </a:ln>
              </a:rPr>
              <a:t>) ∙ </a:t>
            </a:r>
            <a:r>
              <a:rPr lang="uk-UA" sz="8000" b="1" dirty="0">
                <a:ln>
                  <a:solidFill>
                    <a:srgbClr val="2F3242"/>
                  </a:solidFill>
                </a:ln>
                <a:solidFill>
                  <a:srgbClr val="FFFF00"/>
                </a:solidFill>
              </a:rPr>
              <a:t>5</a:t>
            </a:r>
            <a:r>
              <a:rPr lang="uk-UA" sz="8000" b="1" dirty="0">
                <a:ln>
                  <a:solidFill>
                    <a:srgbClr val="2F3242"/>
                  </a:solidFill>
                </a:ln>
              </a:rPr>
              <a:t> = </a:t>
            </a:r>
            <a:r>
              <a:rPr lang="uk-UA" sz="8000" b="1" dirty="0">
                <a:ln>
                  <a:solidFill>
                    <a:srgbClr val="2F3242"/>
                  </a:solidFill>
                </a:ln>
                <a:solidFill>
                  <a:srgbClr val="FF0000"/>
                </a:solidFill>
              </a:rPr>
              <a:t>10</a:t>
            </a:r>
            <a:r>
              <a:rPr lang="uk-UA" sz="8000" b="1" dirty="0">
                <a:ln>
                  <a:solidFill>
                    <a:srgbClr val="2F3242"/>
                  </a:solidFill>
                </a:ln>
              </a:rPr>
              <a:t> ∙ </a:t>
            </a:r>
            <a:r>
              <a:rPr lang="uk-UA" sz="8000" b="1" dirty="0">
                <a:ln>
                  <a:solidFill>
                    <a:srgbClr val="2F3242"/>
                  </a:solidFill>
                </a:ln>
                <a:solidFill>
                  <a:srgbClr val="FFFF00"/>
                </a:solidFill>
              </a:rPr>
              <a:t>5</a:t>
            </a:r>
            <a:r>
              <a:rPr lang="uk-UA" sz="8000" b="1" dirty="0">
                <a:ln>
                  <a:solidFill>
                    <a:srgbClr val="2F3242"/>
                  </a:solidFill>
                </a:ln>
              </a:rPr>
              <a:t> – </a:t>
            </a:r>
            <a:r>
              <a:rPr lang="uk-UA" sz="8000" b="1" dirty="0">
                <a:ln>
                  <a:solidFill>
                    <a:srgbClr val="2F3242"/>
                  </a:solidFill>
                </a:ln>
                <a:solidFill>
                  <a:srgbClr val="00B0F0"/>
                </a:solidFill>
              </a:rPr>
              <a:t>6</a:t>
            </a:r>
            <a:r>
              <a:rPr lang="uk-UA" sz="8000" b="1" dirty="0">
                <a:ln>
                  <a:solidFill>
                    <a:srgbClr val="2F3242"/>
                  </a:solidFill>
                </a:ln>
              </a:rPr>
              <a:t> ∙ </a:t>
            </a:r>
            <a:r>
              <a:rPr lang="uk-UA" sz="8000" b="1" dirty="0">
                <a:ln>
                  <a:solidFill>
                    <a:srgbClr val="2F3242"/>
                  </a:solidFill>
                </a:ln>
                <a:solidFill>
                  <a:srgbClr val="FFFF00"/>
                </a:solidFill>
              </a:rPr>
              <a:t>5</a:t>
            </a:r>
            <a:endParaRPr lang="uk-UA" sz="80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544725" y="4323263"/>
            <a:ext cx="9260916" cy="1200872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rgbClr val="2F3242"/>
                  </a:solidFill>
                </a:ln>
              </a:rPr>
              <a:t>20 = </a:t>
            </a:r>
            <a:r>
              <a:rPr lang="uk-UA" sz="8000" b="1" dirty="0">
                <a:ln>
                  <a:solidFill>
                    <a:srgbClr val="2F3242"/>
                  </a:solidFill>
                </a:ln>
                <a:solidFill>
                  <a:schemeClr val="bg1"/>
                </a:solidFill>
              </a:rPr>
              <a:t>20</a:t>
            </a:r>
            <a:endParaRPr lang="uk-UA" sz="8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73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940" b="58257"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0" t="42985" r="85209" b="43173"/>
          <a:stretch/>
        </p:blipFill>
        <p:spPr>
          <a:xfrm>
            <a:off x="1467926" y="2240208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0341" y="2171157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375476" y="3022299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(п.) – внучка за 1 </a:t>
            </a:r>
            <a:r>
              <a:rPr lang="uk-UA" sz="3600" dirty="0" smtClean="0">
                <a:latin typeface="Monotype Corsiva" panose="03010101010201010101" pitchFamily="66" charset="0"/>
              </a:rPr>
              <a:t>хв.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63032" b="12504"/>
          <a:stretch/>
        </p:blipFill>
        <p:spPr>
          <a:xfrm>
            <a:off x="1132694" y="4941551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9" t="42985" r="76330" b="43173"/>
          <a:stretch/>
        </p:blipFill>
        <p:spPr>
          <a:xfrm>
            <a:off x="1467926" y="2982606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0341" y="2913555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615240" y="3772138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(п.) – разом за 1 </a:t>
            </a:r>
            <a:r>
              <a:rPr lang="uk-UA" sz="3600" dirty="0" smtClean="0">
                <a:latin typeface="Monotype Corsiva" panose="03010101010201010101" pitchFamily="66" charset="0"/>
              </a:rPr>
              <a:t>хв.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5" t="44006" r="85233" b="42958"/>
          <a:stretch/>
        </p:blipFill>
        <p:spPr>
          <a:xfrm>
            <a:off x="2974867" y="2261005"/>
            <a:ext cx="463844" cy="58925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724658" y="3111264"/>
            <a:ext cx="278475" cy="25091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0" t="44963" r="76458" b="42001"/>
          <a:stretch/>
        </p:blipFill>
        <p:spPr>
          <a:xfrm>
            <a:off x="1838094" y="3789590"/>
            <a:ext cx="463844" cy="589254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7" t="44478" r="57781" b="42486"/>
          <a:stretch/>
        </p:blipFill>
        <p:spPr>
          <a:xfrm>
            <a:off x="2207300" y="2279102"/>
            <a:ext cx="463844" cy="58925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3" t="43687" r="85205" b="43277"/>
          <a:stretch/>
        </p:blipFill>
        <p:spPr>
          <a:xfrm>
            <a:off x="4115179" y="2994704"/>
            <a:ext cx="463844" cy="589254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968950" y="3845973"/>
            <a:ext cx="278475" cy="25091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88" t="44094" r="3940" b="42870"/>
          <a:stretch/>
        </p:blipFill>
        <p:spPr>
          <a:xfrm>
            <a:off x="2225076" y="3007250"/>
            <a:ext cx="463844" cy="58925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5" t="44638" r="66693" b="42326"/>
          <a:stretch/>
        </p:blipFill>
        <p:spPr>
          <a:xfrm>
            <a:off x="3383318" y="3773499"/>
            <a:ext cx="463844" cy="5892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6" t="42985" r="67083" b="43173"/>
          <a:stretch/>
        </p:blipFill>
        <p:spPr>
          <a:xfrm>
            <a:off x="1467926" y="3726454"/>
            <a:ext cx="470473" cy="586945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0341" y="3657403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2" t="44858" r="75816" b="42106"/>
          <a:stretch/>
        </p:blipFill>
        <p:spPr>
          <a:xfrm>
            <a:off x="3393016" y="2295864"/>
            <a:ext cx="463844" cy="589254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708411" y="2353089"/>
            <a:ext cx="278475" cy="250911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8" t="44468" r="77230" b="42496"/>
          <a:stretch/>
        </p:blipFill>
        <p:spPr>
          <a:xfrm>
            <a:off x="4035668" y="2280070"/>
            <a:ext cx="463844" cy="58925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310155" y="2273701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(п.) – бабуся за 1 </a:t>
            </a:r>
            <a:r>
              <a:rPr lang="uk-UA" sz="3600" dirty="0" smtClean="0">
                <a:latin typeface="Monotype Corsiva" panose="03010101010201010101" pitchFamily="66" charset="0"/>
              </a:rPr>
              <a:t>хв.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5" t="44884" r="77303" b="42080"/>
          <a:stretch/>
        </p:blipFill>
        <p:spPr>
          <a:xfrm>
            <a:off x="1771863" y="2295864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6" t="43912" r="85252" b="43052"/>
          <a:stretch/>
        </p:blipFill>
        <p:spPr>
          <a:xfrm>
            <a:off x="1861781" y="2999835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150" y="1034499"/>
            <a:ext cx="3032302" cy="1548409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47" t="43252" r="13581" b="43712"/>
          <a:stretch/>
        </p:blipFill>
        <p:spPr>
          <a:xfrm>
            <a:off x="8202652" y="1490749"/>
            <a:ext cx="432472" cy="549400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8" t="43072" r="67520" b="43892"/>
          <a:stretch/>
        </p:blipFill>
        <p:spPr>
          <a:xfrm>
            <a:off x="7460931" y="1501434"/>
            <a:ext cx="432472" cy="549400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5" t="43287" r="67363" b="43677"/>
          <a:stretch/>
        </p:blipFill>
        <p:spPr>
          <a:xfrm>
            <a:off x="7866850" y="1501434"/>
            <a:ext cx="432472" cy="5494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36860" y="5213784"/>
            <a:ext cx="8255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за 10 хв вони зліплять 30 пиріжкі</a:t>
            </a:r>
            <a:r>
              <a:rPr lang="uk-UA" sz="3200" dirty="0">
                <a:latin typeface="Monotype Corsiva" panose="03010101010201010101" pitchFamily="66" charset="0"/>
              </a:rPr>
              <a:t>в.</a:t>
            </a:r>
          </a:p>
        </p:txBody>
      </p:sp>
      <p:grpSp>
        <p:nvGrpSpPr>
          <p:cNvPr id="78" name="Группа 77"/>
          <p:cNvGrpSpPr/>
          <p:nvPr/>
        </p:nvGrpSpPr>
        <p:grpSpPr>
          <a:xfrm>
            <a:off x="2555566" y="2238489"/>
            <a:ext cx="408812" cy="542922"/>
            <a:chOff x="2361639" y="2985697"/>
            <a:chExt cx="408812" cy="542922"/>
          </a:xfrm>
        </p:grpSpPr>
        <p:pic>
          <p:nvPicPr>
            <p:cNvPr id="92" name="Рисунок 9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93" name="Рисунок 9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9" t="44180" r="85389" b="42784"/>
          <a:stretch/>
        </p:blipFill>
        <p:spPr>
          <a:xfrm>
            <a:off x="2601135" y="3749353"/>
            <a:ext cx="463844" cy="589254"/>
          </a:xfrm>
          <a:prstGeom prst="rect">
            <a:avLst/>
          </a:prstGeom>
        </p:spPr>
      </p:pic>
      <p:grpSp>
        <p:nvGrpSpPr>
          <p:cNvPr id="74" name="Группа 73"/>
          <p:cNvGrpSpPr/>
          <p:nvPr/>
        </p:nvGrpSpPr>
        <p:grpSpPr>
          <a:xfrm>
            <a:off x="2540405" y="2984333"/>
            <a:ext cx="408812" cy="542922"/>
            <a:chOff x="2361639" y="2985697"/>
            <a:chExt cx="408812" cy="542922"/>
          </a:xfrm>
        </p:grpSpPr>
        <p:pic>
          <p:nvPicPr>
            <p:cNvPr id="79" name="Рисунок 7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84" name="Рисунок 8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88" t="44094" r="3940" b="42870"/>
          <a:stretch/>
        </p:blipFill>
        <p:spPr>
          <a:xfrm>
            <a:off x="3349005" y="3007756"/>
            <a:ext cx="463844" cy="589254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6" t="43912" r="85252" b="43052"/>
          <a:stretch/>
        </p:blipFill>
        <p:spPr>
          <a:xfrm>
            <a:off x="2985710" y="3000341"/>
            <a:ext cx="463844" cy="589254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373901" y="4518005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(хв) </a:t>
            </a:r>
          </a:p>
        </p:txBody>
      </p:sp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9" t="44790" r="67219" b="42174"/>
          <a:stretch/>
        </p:blipFill>
        <p:spPr>
          <a:xfrm>
            <a:off x="2978037" y="4527059"/>
            <a:ext cx="463844" cy="589254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314309" y="4583383"/>
            <a:ext cx="278475" cy="250911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29" t="44436" r="5199" b="42527"/>
          <a:stretch/>
        </p:blipFill>
        <p:spPr>
          <a:xfrm>
            <a:off x="3995400" y="4502103"/>
            <a:ext cx="463844" cy="589254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2" t="44413" r="66956" b="42551"/>
          <a:stretch/>
        </p:blipFill>
        <p:spPr>
          <a:xfrm>
            <a:off x="1872020" y="4504473"/>
            <a:ext cx="463844" cy="589254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4" t="44638" r="85414" b="42326"/>
          <a:stretch/>
        </p:blipFill>
        <p:spPr>
          <a:xfrm>
            <a:off x="3729813" y="4511376"/>
            <a:ext cx="463844" cy="589254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2" t="43077" r="57597" b="43081"/>
          <a:stretch/>
        </p:blipFill>
        <p:spPr>
          <a:xfrm>
            <a:off x="1456709" y="4459709"/>
            <a:ext cx="470473" cy="586945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69124" y="4390658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88" t="44094" r="3940" b="42870"/>
          <a:stretch/>
        </p:blipFill>
        <p:spPr>
          <a:xfrm>
            <a:off x="2238338" y="4495796"/>
            <a:ext cx="463844" cy="589254"/>
          </a:xfrm>
          <a:prstGeom prst="rect">
            <a:avLst/>
          </a:prstGeom>
        </p:spPr>
      </p:pic>
      <p:grpSp>
        <p:nvGrpSpPr>
          <p:cNvPr id="111" name="Группа 110"/>
          <p:cNvGrpSpPr/>
          <p:nvPr/>
        </p:nvGrpSpPr>
        <p:grpSpPr>
          <a:xfrm>
            <a:off x="2561339" y="4487119"/>
            <a:ext cx="408812" cy="542922"/>
            <a:chOff x="2361639" y="2985697"/>
            <a:chExt cx="408812" cy="542922"/>
          </a:xfrm>
        </p:grpSpPr>
        <p:pic>
          <p:nvPicPr>
            <p:cNvPr id="112" name="Рисунок 11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13" name="Рисунок 11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115022" y="3873799"/>
            <a:ext cx="421206" cy="27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5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82" grpId="0"/>
      <p:bldP spid="89" grpId="0"/>
      <p:bldP spid="100" grpId="0"/>
      <p:bldP spid="101" grpId="0"/>
      <p:bldP spid="10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Группа 93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111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Прямоугольник 111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113" name="Группа 112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114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72" r="-22050" b="70149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Прямоугольник 114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pic>
        <p:nvPicPr>
          <p:cNvPr id="63" name="Рисунок 6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1" t="78882" r="22730" b="9865"/>
          <a:stretch/>
        </p:blipFill>
        <p:spPr>
          <a:xfrm>
            <a:off x="260753" y="2200031"/>
            <a:ext cx="1381315" cy="1222243"/>
          </a:xfrm>
          <a:prstGeom prst="rect">
            <a:avLst/>
          </a:prstGeom>
        </p:spPr>
      </p:pic>
      <p:pic>
        <p:nvPicPr>
          <p:cNvPr id="64" name="Рисунок 6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02" t="80403" r="40349" b="10103"/>
          <a:stretch/>
        </p:blipFill>
        <p:spPr>
          <a:xfrm>
            <a:off x="198952" y="3409950"/>
            <a:ext cx="1275884" cy="1038087"/>
          </a:xfrm>
          <a:prstGeom prst="rect">
            <a:avLst/>
          </a:prstGeom>
        </p:spPr>
      </p:pic>
      <p:pic>
        <p:nvPicPr>
          <p:cNvPr id="65" name="Рисунок 6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4" t="79850" r="57586" b="9549"/>
          <a:stretch/>
        </p:blipFill>
        <p:spPr>
          <a:xfrm>
            <a:off x="322544" y="1200576"/>
            <a:ext cx="1028700" cy="113125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Порівняй вирази, не виконуючи дій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35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1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340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1703859" y="1599595"/>
            <a:ext cx="10199940" cy="90506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b="1" dirty="0">
                <a:ln>
                  <a:solidFill>
                    <a:srgbClr val="2F3242"/>
                  </a:solidFill>
                </a:ln>
              </a:rPr>
              <a:t>(45 – 37) ∙ 23           45 ∙ 23 + 37 ∙ 23</a:t>
            </a:r>
            <a:endParaRPr lang="uk-UA" sz="54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58" name="Скругленный прямоугольник 57"/>
          <p:cNvSpPr/>
          <p:nvPr/>
        </p:nvSpPr>
        <p:spPr>
          <a:xfrm>
            <a:off x="5877132" y="1599595"/>
            <a:ext cx="1145358" cy="90506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950710" y="1335030"/>
            <a:ext cx="85311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Скругленный прямоугольник 59"/>
          <p:cNvSpPr/>
          <p:nvPr/>
        </p:nvSpPr>
        <p:spPr>
          <a:xfrm>
            <a:off x="1703859" y="2769226"/>
            <a:ext cx="10199940" cy="90506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b="1" dirty="0">
                <a:ln>
                  <a:solidFill>
                    <a:srgbClr val="2F3242"/>
                  </a:solidFill>
                </a:ln>
              </a:rPr>
              <a:t>5 ∙ (24 + 47)           5 ∙ 24 – 5 ∙ 47</a:t>
            </a:r>
            <a:endParaRPr lang="uk-UA" sz="54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61" name="Скругленный прямоугольник 60"/>
          <p:cNvSpPr/>
          <p:nvPr/>
        </p:nvSpPr>
        <p:spPr>
          <a:xfrm>
            <a:off x="5877132" y="2769226"/>
            <a:ext cx="1145358" cy="90506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90" name="Прямоугольник 89"/>
          <p:cNvSpPr/>
          <p:nvPr/>
        </p:nvSpPr>
        <p:spPr>
          <a:xfrm>
            <a:off x="5950710" y="2504661"/>
            <a:ext cx="85311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Скругленный прямоугольник 90"/>
          <p:cNvSpPr/>
          <p:nvPr/>
        </p:nvSpPr>
        <p:spPr>
          <a:xfrm>
            <a:off x="1703859" y="3938857"/>
            <a:ext cx="10199940" cy="90506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b="1" dirty="0">
                <a:ln>
                  <a:solidFill>
                    <a:srgbClr val="2F3242"/>
                  </a:solidFill>
                </a:ln>
              </a:rPr>
              <a:t>6 ∙ (64 – 25)                  6 ∙ 64 – 25 </a:t>
            </a:r>
            <a:endParaRPr lang="uk-UA" sz="54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92" name="Скругленный прямоугольник 91"/>
          <p:cNvSpPr/>
          <p:nvPr/>
        </p:nvSpPr>
        <p:spPr>
          <a:xfrm>
            <a:off x="5877132" y="3938857"/>
            <a:ext cx="1145358" cy="90506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93" name="Прямоугольник 92"/>
          <p:cNvSpPr/>
          <p:nvPr/>
        </p:nvSpPr>
        <p:spPr>
          <a:xfrm>
            <a:off x="5950710" y="3674292"/>
            <a:ext cx="85311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214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2" grpId="0"/>
      <p:bldP spid="60" grpId="0" animBg="1"/>
      <p:bldP spid="61" grpId="0" animBg="1"/>
      <p:bldP spid="90" grpId="0"/>
      <p:bldP spid="91" grpId="0" animBg="1"/>
      <p:bldP spid="92" grpId="0" animBg="1"/>
      <p:bldP spid="9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32"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1"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92"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31"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1"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∙ 35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9"/>
          <a:stretch/>
        </p:blipFill>
        <p:spPr>
          <a:xfrm flipH="1">
            <a:off x="1084217" y="1391914"/>
            <a:ext cx="3707311" cy="5284053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36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∙ 35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9"/>
          <a:stretch/>
        </p:blipFill>
        <p:spPr>
          <a:xfrm flipH="1">
            <a:off x="1084217" y="1391914"/>
            <a:ext cx="3707311" cy="5284053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247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1"/>
          <a:stretch/>
        </p:blipFill>
        <p:spPr>
          <a:xfrm>
            <a:off x="367387" y="1669369"/>
            <a:ext cx="5409992" cy="46791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∙ 25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141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1"/>
          <a:stretch/>
        </p:blipFill>
        <p:spPr>
          <a:xfrm>
            <a:off x="367387" y="1669369"/>
            <a:ext cx="5409992" cy="46791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∙ 25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818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∙ 15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8"/>
          <a:stretch/>
        </p:blipFill>
        <p:spPr>
          <a:xfrm>
            <a:off x="785553" y="1333062"/>
            <a:ext cx="3739796" cy="534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8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∙ 15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8"/>
          <a:stretch/>
        </p:blipFill>
        <p:spPr>
          <a:xfrm>
            <a:off x="785553" y="1333062"/>
            <a:ext cx="3739796" cy="534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1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6"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∙ 15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33"/>
          <a:stretch/>
        </p:blipFill>
        <p:spPr>
          <a:xfrm>
            <a:off x="1045029" y="1291772"/>
            <a:ext cx="3848996" cy="538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59854</TotalTime>
  <Words>628</Words>
  <Application>Microsoft Office PowerPoint</Application>
  <PresentationFormat>Широкоэкранный</PresentationFormat>
  <Paragraphs>244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11089</cp:revision>
  <dcterms:created xsi:type="dcterms:W3CDTF">2018-01-05T16:38:53Z</dcterms:created>
  <dcterms:modified xsi:type="dcterms:W3CDTF">2022-02-23T15:29:55Z</dcterms:modified>
</cp:coreProperties>
</file>