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3" r:id="rId3"/>
    <p:sldId id="261" r:id="rId4"/>
    <p:sldId id="262" r:id="rId5"/>
    <p:sldId id="258" r:id="rId6"/>
    <p:sldId id="260" r:id="rId7"/>
    <p:sldId id="257" r:id="rId8"/>
    <p:sldId id="259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e7VSZc9Ng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86000" y="4149080"/>
            <a:ext cx="6172200" cy="1944216"/>
          </a:xfrm>
        </p:spPr>
        <p:txBody>
          <a:bodyPr>
            <a:noAutofit/>
          </a:bodyPr>
          <a:lstStyle/>
          <a:p>
            <a:pPr algn="ctr"/>
            <a:r>
              <a:rPr lang="uk-UA" sz="4000" i="1" dirty="0" smtClean="0">
                <a:solidFill>
                  <a:srgbClr val="FF0000"/>
                </a:solidFill>
              </a:rPr>
              <a:t>Мар'яна </a:t>
            </a:r>
            <a:r>
              <a:rPr lang="uk-UA" sz="4000" i="1" dirty="0">
                <a:solidFill>
                  <a:srgbClr val="FF0000"/>
                </a:solidFill>
              </a:rPr>
              <a:t>С</a:t>
            </a:r>
            <a:r>
              <a:rPr lang="uk-UA" sz="4000" i="1" dirty="0" smtClean="0">
                <a:solidFill>
                  <a:srgbClr val="FF0000"/>
                </a:solidFill>
              </a:rPr>
              <a:t>авка «Казка про Старого </a:t>
            </a:r>
            <a:r>
              <a:rPr lang="uk-UA" sz="4000" i="1" dirty="0">
                <a:solidFill>
                  <a:srgbClr val="FF0000"/>
                </a:solidFill>
              </a:rPr>
              <a:t>Л</a:t>
            </a:r>
            <a:r>
              <a:rPr lang="uk-UA" sz="4000" i="1" dirty="0" smtClean="0">
                <a:solidFill>
                  <a:srgbClr val="FF0000"/>
                </a:solidFill>
              </a:rPr>
              <a:t>ева» </a:t>
            </a:r>
            <a:endParaRPr lang="ru-RU" sz="4000" i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s://img.yakaboo.ua/media/catalog/product/cache/1/image/234c7c011ba026e66d29567e1be1d1f7/7/_/7_69_7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96753"/>
            <a:ext cx="1862585" cy="267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907704" y="188640"/>
            <a:ext cx="712879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cap="small" dirty="0">
                <a:solidFill>
                  <a:srgbClr val="0000CC"/>
                </a:solidFill>
                <a:ea typeface="+mj-ea"/>
                <a:cs typeface="+mj-cs"/>
              </a:rPr>
              <a:t>Хрестоматія сучасної української дитячої літератури</a:t>
            </a:r>
            <a:br>
              <a:rPr lang="uk-UA" sz="2800" b="1" cap="small" dirty="0">
                <a:solidFill>
                  <a:srgbClr val="0000CC"/>
                </a:solidFill>
                <a:ea typeface="+mj-ea"/>
                <a:cs typeface="+mj-cs"/>
              </a:rPr>
            </a:br>
            <a:endParaRPr lang="ru-R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56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6655296" cy="57951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i="1" dirty="0">
                <a:solidFill>
                  <a:srgbClr val="FF0000"/>
                </a:solidFill>
              </a:rPr>
              <a:t>Робота над </a:t>
            </a:r>
            <a:r>
              <a:rPr lang="ru-RU" sz="3600" b="1" i="1" dirty="0" err="1">
                <a:solidFill>
                  <a:srgbClr val="FF0000"/>
                </a:solidFill>
              </a:rPr>
              <a:t>скоромовкою</a:t>
            </a:r>
            <a:endParaRPr lang="ru-RU" sz="3600" b="1" i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13305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 </a:t>
            </a:r>
            <a:r>
              <a:rPr lang="uk-UA" sz="3600" b="1" dirty="0" smtClean="0"/>
              <a:t>Кукурудза на городі</a:t>
            </a:r>
          </a:p>
          <a:p>
            <a:r>
              <a:rPr lang="uk-UA" sz="3600" b="1" dirty="0" smtClean="0"/>
              <a:t> Дивувалась своїй вроді:</a:t>
            </a:r>
          </a:p>
          <a:p>
            <a:r>
              <a:rPr lang="uk-UA" sz="3600" b="1" dirty="0" smtClean="0"/>
              <a:t> Милувалась дуже-дуже,</a:t>
            </a:r>
          </a:p>
          <a:p>
            <a:r>
              <a:rPr lang="uk-UA" sz="3600" b="1" dirty="0" smtClean="0"/>
              <a:t> Наче в дзеркало, в калюжу.</a:t>
            </a:r>
          </a:p>
          <a:p>
            <a:r>
              <a:rPr lang="uk-UA" sz="3600" b="1" dirty="0" smtClean="0"/>
              <a:t> Білі зуби, коса довгенька,</a:t>
            </a:r>
          </a:p>
          <a:p>
            <a:r>
              <a:rPr lang="uk-UA" sz="3600" b="1" dirty="0" smtClean="0"/>
              <a:t> Та сукня гарна, зелененька.</a:t>
            </a:r>
            <a:endParaRPr lang="uk-UA" sz="3600" b="1" dirty="0"/>
          </a:p>
        </p:txBody>
      </p:sp>
    </p:spTree>
    <p:extLst>
      <p:ext uri="{BB962C8B-B14F-4D97-AF65-F5344CB8AC3E}">
        <p14:creationId xmlns:p14="http://schemas.microsoft.com/office/powerpoint/2010/main" val="394131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1680" y="4128"/>
            <a:ext cx="5791200" cy="867544"/>
          </a:xfrm>
        </p:spPr>
        <p:txBody>
          <a:bodyPr>
            <a:normAutofit/>
          </a:bodyPr>
          <a:lstStyle/>
          <a:p>
            <a:pPr algn="ctr"/>
            <a:r>
              <a:rPr lang="uk-UA" sz="3600" b="1" dirty="0" smtClean="0">
                <a:solidFill>
                  <a:srgbClr val="FF0000"/>
                </a:solidFill>
              </a:rPr>
              <a:t>Мар'яна Савка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83568" y="1052736"/>
            <a:ext cx="5688632" cy="496855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uk-UA" dirty="0" smtClean="0"/>
              <a:t>Мар'яна Орестівна Савка (нар. 21 лютого 1973,                             м. </a:t>
            </a:r>
            <a:r>
              <a:rPr lang="uk-UA" dirty="0" err="1" smtClean="0"/>
              <a:t>Копичинці</a:t>
            </a:r>
            <a:r>
              <a:rPr lang="uk-UA" dirty="0" smtClean="0"/>
              <a:t>, Тернопільська область) — українська поетеса, дитяча письменниця, перекладач, громадський діяч, член Ради Центру дослідження літератури для дітей та юнацтва, віце-президент літературної премії «Великий Їжак». Головний редактор і співзасновник «Видавництва Старого Лева». </a:t>
            </a:r>
          </a:p>
          <a:p>
            <a:pPr algn="just"/>
            <a:r>
              <a:rPr lang="uk-UA" dirty="0" smtClean="0"/>
              <a:t>У юності займалася співом і театром. </a:t>
            </a:r>
          </a:p>
          <a:p>
            <a:pPr algn="just"/>
            <a:r>
              <a:rPr lang="uk-UA" dirty="0" smtClean="0"/>
              <a:t>Автор кількох книжок для дітей — «Чи є в бабуїна бабуся?» (2003), книжка-картонка «Лапи і хвости» (2005), «Казка про Старого Лева» (2011), «Босоніжки для стоніжки» (2015), книжка-картонка «На болоті» (2015), «Тихі віршики на зиму» (2015).</a:t>
            </a:r>
            <a:endParaRPr lang="uk-UA" dirty="0"/>
          </a:p>
        </p:txBody>
      </p:sp>
      <p:pic>
        <p:nvPicPr>
          <p:cNvPr id="4" name="Рисунок 3" descr="Результат пошуку зображень за запитом &quot;Маряна Савка  фото&quot;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328" y="1484784"/>
            <a:ext cx="2095128" cy="316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910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600" b="1" dirty="0" smtClean="0">
                <a:solidFill>
                  <a:srgbClr val="FF0000"/>
                </a:solidFill>
              </a:rPr>
              <a:t>Словникова робота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277072"/>
          </a:xfrm>
        </p:spPr>
        <p:txBody>
          <a:bodyPr>
            <a:normAutofit lnSpcReduction="10000"/>
          </a:bodyPr>
          <a:lstStyle/>
          <a:p>
            <a:r>
              <a:rPr lang="uk-UA" sz="2800" b="1" i="1" dirty="0" smtClean="0">
                <a:solidFill>
                  <a:srgbClr val="0000CC"/>
                </a:solidFill>
              </a:rPr>
              <a:t>Галицький </a:t>
            </a:r>
            <a:r>
              <a:rPr lang="uk-UA" sz="2800" b="1" i="1" dirty="0">
                <a:solidFill>
                  <a:srgbClr val="0000CC"/>
                </a:solidFill>
              </a:rPr>
              <a:t>ринок </a:t>
            </a:r>
            <a:r>
              <a:rPr lang="uk-UA" sz="2800" dirty="0"/>
              <a:t>– </a:t>
            </a:r>
            <a:r>
              <a:rPr lang="uk-UA" sz="2800" b="0" dirty="0"/>
              <a:t>найстаріший ринок у Львові</a:t>
            </a:r>
          </a:p>
          <a:p>
            <a:r>
              <a:rPr lang="uk-UA" sz="2800" b="1" i="1" dirty="0">
                <a:solidFill>
                  <a:srgbClr val="0000CC"/>
                </a:solidFill>
              </a:rPr>
              <a:t>Шинка</a:t>
            </a:r>
            <a:r>
              <a:rPr lang="uk-UA" sz="2800" dirty="0"/>
              <a:t> – </a:t>
            </a:r>
            <a:r>
              <a:rPr lang="uk-UA" sz="2800" b="0" dirty="0" smtClean="0"/>
              <a:t>м’ясо</a:t>
            </a:r>
          </a:p>
          <a:p>
            <a:r>
              <a:rPr lang="uk-UA" sz="2800" b="1" i="1" dirty="0" err="1" smtClean="0">
                <a:solidFill>
                  <a:srgbClr val="0000CC"/>
                </a:solidFill>
              </a:rPr>
              <a:t>Шпондерок</a:t>
            </a:r>
            <a:r>
              <a:rPr lang="uk-UA" sz="2800" b="1" i="1" dirty="0" smtClean="0">
                <a:solidFill>
                  <a:srgbClr val="0000CC"/>
                </a:solidFill>
              </a:rPr>
              <a:t> </a:t>
            </a:r>
            <a:r>
              <a:rPr lang="uk-UA" sz="2800" dirty="0" smtClean="0"/>
              <a:t>–</a:t>
            </a:r>
            <a:r>
              <a:rPr lang="uk-UA" sz="2800" b="0" dirty="0" smtClean="0"/>
              <a:t> смажена </a:t>
            </a:r>
            <a:r>
              <a:rPr lang="uk-UA" sz="2800" b="0" dirty="0"/>
              <a:t>почеревина, </a:t>
            </a:r>
            <a:r>
              <a:rPr lang="uk-UA" sz="2800" b="0" dirty="0" smtClean="0"/>
              <a:t>сало</a:t>
            </a:r>
            <a:endParaRPr lang="uk-UA" sz="2800" b="0" dirty="0"/>
          </a:p>
          <a:p>
            <a:r>
              <a:rPr lang="uk-UA" sz="2800" b="1" i="1" dirty="0" smtClean="0">
                <a:solidFill>
                  <a:srgbClr val="0000CC"/>
                </a:solidFill>
              </a:rPr>
              <a:t>Відень</a:t>
            </a:r>
            <a:r>
              <a:rPr lang="uk-UA" sz="2800" dirty="0" smtClean="0"/>
              <a:t> </a:t>
            </a:r>
            <a:r>
              <a:rPr lang="uk-UA" sz="2800" dirty="0"/>
              <a:t>– </a:t>
            </a:r>
            <a:r>
              <a:rPr lang="uk-UA" sz="2800" b="0" dirty="0"/>
              <a:t>столиця Австрії</a:t>
            </a:r>
          </a:p>
          <a:p>
            <a:r>
              <a:rPr lang="uk-UA" sz="2800" b="1" i="1" dirty="0" err="1">
                <a:solidFill>
                  <a:srgbClr val="0000CC"/>
                </a:solidFill>
              </a:rPr>
              <a:t>Бродвей</a:t>
            </a:r>
            <a:r>
              <a:rPr lang="uk-UA" sz="2800" dirty="0"/>
              <a:t> – </a:t>
            </a:r>
            <a:r>
              <a:rPr lang="uk-UA" sz="2800" b="0" dirty="0"/>
              <a:t>широка, довга вулиця</a:t>
            </a:r>
          </a:p>
          <a:p>
            <a:r>
              <a:rPr lang="uk-UA" sz="2800" b="1" i="1" dirty="0">
                <a:solidFill>
                  <a:srgbClr val="0000CC"/>
                </a:solidFill>
              </a:rPr>
              <a:t>Мансарда</a:t>
            </a:r>
            <a:r>
              <a:rPr lang="uk-UA" sz="2800" dirty="0"/>
              <a:t> –  </a:t>
            </a:r>
            <a:r>
              <a:rPr lang="uk-UA" sz="2800" b="0" dirty="0"/>
              <a:t>поверх у горішньому просторі</a:t>
            </a:r>
          </a:p>
          <a:p>
            <a:r>
              <a:rPr lang="uk-UA" sz="2800" b="1" i="1" dirty="0">
                <a:solidFill>
                  <a:srgbClr val="0000CC"/>
                </a:solidFill>
              </a:rPr>
              <a:t>Ратуша</a:t>
            </a:r>
            <a:r>
              <a:rPr lang="uk-UA" sz="2800" dirty="0"/>
              <a:t> – </a:t>
            </a:r>
            <a:r>
              <a:rPr lang="uk-UA" sz="2800" b="0" dirty="0"/>
              <a:t>споруда міської адміністрації</a:t>
            </a:r>
          </a:p>
          <a:p>
            <a:endParaRPr lang="uk-UA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569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272808" cy="1371600"/>
          </a:xfrm>
        </p:spPr>
        <p:txBody>
          <a:bodyPr>
            <a:normAutofit/>
          </a:bodyPr>
          <a:lstStyle/>
          <a:p>
            <a:pPr algn="ctr"/>
            <a:r>
              <a:rPr lang="uk-UA" sz="2800" b="1" i="1" dirty="0" smtClean="0">
                <a:solidFill>
                  <a:srgbClr val="0000CC"/>
                </a:solidFill>
              </a:rPr>
              <a:t>Перейди за посиланням  та послухай казку, яку читає </a:t>
            </a:r>
            <a:r>
              <a:rPr lang="uk-UA" sz="2800" b="1" i="1" dirty="0">
                <a:solidFill>
                  <a:srgbClr val="0000CC"/>
                </a:solidFill>
              </a:rPr>
              <a:t>В</a:t>
            </a:r>
            <a:r>
              <a:rPr lang="uk-UA" sz="2800" b="1" i="1" dirty="0" smtClean="0">
                <a:solidFill>
                  <a:srgbClr val="0000CC"/>
                </a:solidFill>
              </a:rPr>
              <a:t>італій Козловський</a:t>
            </a:r>
            <a:endParaRPr lang="ru-RU" sz="2800" b="1" i="1" dirty="0">
              <a:solidFill>
                <a:srgbClr val="0000CC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39552" y="2636912"/>
            <a:ext cx="7620000" cy="1080120"/>
          </a:xfrm>
        </p:spPr>
        <p:txBody>
          <a:bodyPr/>
          <a:lstStyle/>
          <a:p>
            <a:pPr algn="ctr"/>
            <a:r>
              <a:rPr lang="en-US" sz="2800" b="1" i="1" dirty="0">
                <a:hlinkClick r:id="rId2"/>
              </a:rPr>
              <a:t>https://</a:t>
            </a:r>
            <a:r>
              <a:rPr lang="en-US" sz="2800" b="1" i="1" dirty="0" smtClean="0">
                <a:hlinkClick r:id="rId2"/>
              </a:rPr>
              <a:t>www.youtube.com/watch?v=We7VSZc9Ngc</a:t>
            </a:r>
            <a:endParaRPr lang="uk-UA" sz="2800" b="1" i="1" dirty="0" smtClean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10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1371600"/>
          </a:xfrm>
        </p:spPr>
        <p:txBody>
          <a:bodyPr>
            <a:normAutofit/>
          </a:bodyPr>
          <a:lstStyle/>
          <a:p>
            <a:pPr algn="ctr"/>
            <a:r>
              <a:rPr lang="uk-UA" sz="2800" b="1" i="1" dirty="0" smtClean="0">
                <a:solidFill>
                  <a:srgbClr val="0000CC"/>
                </a:solidFill>
              </a:rPr>
              <a:t>Прочитай </a:t>
            </a:r>
            <a:r>
              <a:rPr lang="uk-UA" sz="2800" b="1" i="1" dirty="0" err="1" smtClean="0">
                <a:solidFill>
                  <a:srgbClr val="0000CC"/>
                </a:solidFill>
              </a:rPr>
              <a:t>стр</a:t>
            </a:r>
            <a:r>
              <a:rPr lang="uk-UA" sz="2800" b="1" i="1" dirty="0" smtClean="0">
                <a:solidFill>
                  <a:srgbClr val="0000CC"/>
                </a:solidFill>
              </a:rPr>
              <a:t>. 75-79 у «Хрестоматії»</a:t>
            </a:r>
            <a:br>
              <a:rPr lang="uk-UA" sz="2800" b="1" i="1" dirty="0" smtClean="0">
                <a:solidFill>
                  <a:srgbClr val="0000CC"/>
                </a:solidFill>
              </a:rPr>
            </a:br>
            <a:r>
              <a:rPr lang="uk-UA" sz="2800" b="1" i="1" u="sng" dirty="0" smtClean="0">
                <a:solidFill>
                  <a:srgbClr val="0000CC"/>
                </a:solidFill>
              </a:rPr>
              <a:t>Дай письмову відповідь на питання</a:t>
            </a:r>
            <a:br>
              <a:rPr lang="uk-UA" sz="2800" b="1" i="1" u="sng" dirty="0" smtClean="0">
                <a:solidFill>
                  <a:srgbClr val="0000CC"/>
                </a:solidFill>
              </a:rPr>
            </a:br>
            <a:endParaRPr lang="ru-RU" sz="2800" b="1" i="1" u="sng" dirty="0">
              <a:solidFill>
                <a:srgbClr val="0000CC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rmAutofit/>
          </a:bodyPr>
          <a:lstStyle/>
          <a:p>
            <a:r>
              <a:rPr lang="uk-UA" sz="3600" i="1" dirty="0" smtClean="0"/>
              <a:t> 1. Де мандрував Лев?</a:t>
            </a:r>
          </a:p>
          <a:p>
            <a:r>
              <a:rPr lang="uk-UA" sz="3600" i="1" dirty="0" smtClean="0"/>
              <a:t> 2. Де він отримав освіту?</a:t>
            </a:r>
          </a:p>
          <a:p>
            <a:r>
              <a:rPr lang="uk-UA" sz="3600" i="1" dirty="0" smtClean="0"/>
              <a:t> 3. В яких країнах він жив?</a:t>
            </a:r>
          </a:p>
          <a:p>
            <a:r>
              <a:rPr lang="uk-UA" sz="3600" i="1" dirty="0" smtClean="0"/>
              <a:t> 4. Де зустрів останнє кохання?</a:t>
            </a:r>
          </a:p>
          <a:p>
            <a:r>
              <a:rPr lang="uk-UA" sz="3600" i="1" dirty="0" smtClean="0"/>
              <a:t> 5. Куди ж він таки повернувся?</a:t>
            </a:r>
          </a:p>
          <a:p>
            <a:r>
              <a:rPr lang="uk-UA" sz="3600" i="1" dirty="0" smtClean="0"/>
              <a:t> 6. Де саме оселився у місті Львові?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126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159352" cy="579512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>
                <a:solidFill>
                  <a:srgbClr val="FF0000"/>
                </a:solidFill>
              </a:rPr>
              <a:t>Домашнє завдання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1</a:t>
            </a:r>
            <a:r>
              <a:rPr lang="uk-UA" sz="2800" dirty="0" smtClean="0"/>
              <a:t>. Прочитати у «Хрестоматії» </a:t>
            </a:r>
            <a:r>
              <a:rPr lang="uk-UA" sz="2800" dirty="0" err="1" smtClean="0"/>
              <a:t>стр</a:t>
            </a:r>
            <a:r>
              <a:rPr lang="uk-UA" sz="2800" dirty="0" smtClean="0"/>
              <a:t>. 75-79</a:t>
            </a:r>
          </a:p>
          <a:p>
            <a:r>
              <a:rPr lang="uk-UA" sz="2800" dirty="0" smtClean="0"/>
              <a:t>2. Дати письмові відповіді на питання (розміщені у презентації)</a:t>
            </a:r>
          </a:p>
          <a:p>
            <a:r>
              <a:rPr lang="uk-UA" sz="2800" dirty="0" smtClean="0"/>
              <a:t>3. Намалювати малюнок до твору.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387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412776"/>
            <a:ext cx="7272808" cy="3744416"/>
          </a:xfrm>
        </p:spPr>
        <p:txBody>
          <a:bodyPr>
            <a:noAutofit/>
          </a:bodyPr>
          <a:lstStyle/>
          <a:p>
            <a:pPr algn="ctr"/>
            <a:r>
              <a:rPr lang="uk-UA" sz="8000" dirty="0" smtClean="0"/>
              <a:t>Урок закінчено! Молодці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3624599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43</TotalTime>
  <Words>321</Words>
  <Application>Microsoft Office PowerPoint</Application>
  <PresentationFormat>Экран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Century Schoolbook</vt:lpstr>
      <vt:lpstr>Wingdings</vt:lpstr>
      <vt:lpstr>Wingdings 2</vt:lpstr>
      <vt:lpstr>Эркер</vt:lpstr>
      <vt:lpstr>Мар'яна Савка «Казка про Старого Лева» </vt:lpstr>
      <vt:lpstr>Робота над скоромовкою</vt:lpstr>
      <vt:lpstr>Мар'яна Савка</vt:lpstr>
      <vt:lpstr>Словникова робота</vt:lpstr>
      <vt:lpstr>Перейди за посиланням  та послухай казку, яку читає Віталій Козловський</vt:lpstr>
      <vt:lpstr>Прочитай стр. 75-79 у «Хрестоматії» Дай письмову відповідь на питання </vt:lpstr>
      <vt:lpstr>Домашнє завдання</vt:lpstr>
      <vt:lpstr>Урок закінчено! Молодці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Хрестоматія сучасної української дитячої літератури    Мар'яна савка                                                  «Казка про старого лева»</dc:title>
  <dc:creator>Кристина</dc:creator>
  <cp:lastModifiedBy>Пользователь Windows</cp:lastModifiedBy>
  <cp:revision>11</cp:revision>
  <dcterms:created xsi:type="dcterms:W3CDTF">2020-05-11T13:41:45Z</dcterms:created>
  <dcterms:modified xsi:type="dcterms:W3CDTF">2022-02-23T16:49:43Z</dcterms:modified>
</cp:coreProperties>
</file>