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1130" r:id="rId3"/>
    <p:sldId id="1230" r:id="rId4"/>
    <p:sldId id="1292" r:id="rId5"/>
    <p:sldId id="1295" r:id="rId6"/>
    <p:sldId id="1298" r:id="rId7"/>
    <p:sldId id="129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силь Цупа" initials="ВЦ" lastIdx="8" clrIdx="0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4343"/>
    <a:srgbClr val="3C4272"/>
    <a:srgbClr val="5F8C2F"/>
    <a:srgbClr val="CEDB89"/>
    <a:srgbClr val="AE6230"/>
    <a:srgbClr val="F8D1B4"/>
    <a:srgbClr val="712225"/>
    <a:srgbClr val="F2AEC6"/>
    <a:srgbClr val="A6D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2" autoAdjust="0"/>
    <p:restoredTop sz="94269" autoAdjust="0"/>
  </p:normalViewPr>
  <p:slideViewPr>
    <p:cSldViewPr snapToGrid="0">
      <p:cViewPr varScale="1">
        <p:scale>
          <a:sx n="69" d="100"/>
          <a:sy n="69" d="100"/>
        </p:scale>
        <p:origin x="63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30.03.2022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30.03.2022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30.03.2022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30.03.2022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30.03.2022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№92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336" y="4230481"/>
            <a:ext cx="87636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Вступ до розділу. Веснянки. Українська народна пісня «Ой весна, весна...»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Результат пошуку зображень за запитом Картина весна">
            <a:extLst>
              <a:ext uri="{FF2B5EF4-FFF2-40B4-BE49-F238E27FC236}">
                <a16:creationId xmlns:a16="http://schemas.microsoft.com/office/drawing/2014/main" id="{988FDA03-256D-49EE-8925-A7DFD64C5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6416" y="285916"/>
            <a:ext cx="4810539" cy="355979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Робота над чистомовкою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9F4608-7AD8-4B8E-AC44-2CFDDE2B7A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29371" y="1386038"/>
            <a:ext cx="2207394" cy="5183496"/>
          </a:xfrm>
          <a:prstGeom prst="rect">
            <a:avLst/>
          </a:prstGeom>
        </p:spPr>
      </p:pic>
      <p:sp>
        <p:nvSpPr>
          <p:cNvPr id="7" name="Прямокутник: округлені кути 6">
            <a:extLst>
              <a:ext uri="{FF2B5EF4-FFF2-40B4-BE49-F238E27FC236}">
                <a16:creationId xmlns:a16="http://schemas.microsoft.com/office/drawing/2014/main" id="{82EE71A2-5B11-4F4E-AE96-039F9C5E3212}"/>
              </a:ext>
            </a:extLst>
          </p:cNvPr>
          <p:cNvSpPr/>
          <p:nvPr/>
        </p:nvSpPr>
        <p:spPr>
          <a:xfrm>
            <a:off x="3087944" y="2012203"/>
            <a:ext cx="8896497" cy="71067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Ка-ка-ка – бігла ящірка прудка</a:t>
            </a:r>
            <a:endParaRPr lang="uk-UA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C59A1651-FD8A-4372-BE56-FA757739FF7D}"/>
              </a:ext>
            </a:extLst>
          </p:cNvPr>
          <p:cNvSpPr/>
          <p:nvPr/>
        </p:nvSpPr>
        <p:spPr>
          <a:xfrm>
            <a:off x="3087936" y="2874603"/>
            <a:ext cx="8896497" cy="71067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Ку-ку-ку – я зустрів її в садку</a:t>
            </a:r>
            <a:endParaRPr lang="uk-UA" sz="4000" b="1" dirty="0">
              <a:solidFill>
                <a:schemeClr val="bg1"/>
              </a:solidFill>
            </a:endParaRP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6421F980-FEF3-4B6D-B243-05B2637F54C7}"/>
              </a:ext>
            </a:extLst>
          </p:cNvPr>
          <p:cNvSpPr/>
          <p:nvPr/>
        </p:nvSpPr>
        <p:spPr>
          <a:xfrm>
            <a:off x="3087936" y="3737003"/>
            <a:ext cx="8896497" cy="7398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err="1"/>
              <a:t>Ке-ке-ке</a:t>
            </a:r>
            <a:r>
              <a:rPr lang="uk-UA" sz="4000" b="1" dirty="0"/>
              <a:t> – скло прозоре і крихке</a:t>
            </a:r>
            <a:endParaRPr lang="uk-UA" sz="4000" b="1" dirty="0">
              <a:solidFill>
                <a:schemeClr val="bg1"/>
              </a:solidFill>
            </a:endParaRP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D8609BDE-5712-4F49-91B5-22C0866E885D}"/>
              </a:ext>
            </a:extLst>
          </p:cNvPr>
          <p:cNvSpPr/>
          <p:nvPr/>
        </p:nvSpPr>
        <p:spPr>
          <a:xfrm>
            <a:off x="3087936" y="4655277"/>
            <a:ext cx="8896497" cy="7398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err="1"/>
              <a:t>Ки-ки-ки</a:t>
            </a:r>
            <a:r>
              <a:rPr lang="uk-UA" sz="4000" b="1" dirty="0"/>
              <a:t> – вишивала рушники</a:t>
            </a:r>
            <a:endParaRPr lang="uk-UA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07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Бесіда на тему «Весна»</a:t>
            </a:r>
          </a:p>
        </p:txBody>
      </p:sp>
      <p:pic>
        <p:nvPicPr>
          <p:cNvPr id="2050" name="Picture 2" descr="Результат пошуку зображень за запитом Картина весна">
            <a:extLst>
              <a:ext uri="{FF2B5EF4-FFF2-40B4-BE49-F238E27FC236}">
                <a16:creationId xmlns:a16="http://schemas.microsoft.com/office/drawing/2014/main" id="{29605CA2-FAAA-4568-9463-B2E13C76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5596" y="1264697"/>
            <a:ext cx="8652779" cy="519816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402ADFD-6BD2-4BA4-A1D9-904BC32A28C9}"/>
              </a:ext>
            </a:extLst>
          </p:cNvPr>
          <p:cNvSpPr/>
          <p:nvPr/>
        </p:nvSpPr>
        <p:spPr>
          <a:xfrm>
            <a:off x="258418" y="1417859"/>
            <a:ext cx="6460434" cy="51186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Весна —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чарівний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час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пробудження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природи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оспіваний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у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мистецтві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уславлений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у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народних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святах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народній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творчості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Навесні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сонце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яскравіше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небо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стає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вищим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зелень аж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блищить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… Тому й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радіє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душа,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хочеться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співати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працювати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славити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рідну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землю. </a:t>
            </a:r>
          </a:p>
        </p:txBody>
      </p:sp>
    </p:spTree>
    <p:extLst>
      <p:ext uri="{BB962C8B-B14F-4D97-AF65-F5344CB8AC3E}">
        <p14:creationId xmlns:p14="http://schemas.microsoft.com/office/powerpoint/2010/main" val="222454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Веснянки</a:t>
            </a:r>
          </a:p>
        </p:txBody>
      </p:sp>
      <p:pic>
        <p:nvPicPr>
          <p:cNvPr id="3074" name="Picture 2" descr="Результат пошуку зображень за запитом Веснянки">
            <a:extLst>
              <a:ext uri="{FF2B5EF4-FFF2-40B4-BE49-F238E27FC236}">
                <a16:creationId xmlns:a16="http://schemas.microsoft.com/office/drawing/2014/main" id="{32F26E60-DDAC-4EF0-ACB4-86CC9F534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8966" y="1456402"/>
            <a:ext cx="6171164" cy="500703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D77488A-285B-470F-AD72-91FDF1553E9C}"/>
              </a:ext>
            </a:extLst>
          </p:cNvPr>
          <p:cNvSpPr/>
          <p:nvPr/>
        </p:nvSpPr>
        <p:spPr>
          <a:xfrm>
            <a:off x="6231834" y="1344780"/>
            <a:ext cx="5373755" cy="51186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Веснянки —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назва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старовинних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слов'янських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обрядових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пісень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пов'язаних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з початком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весни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і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наближенням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весняних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польових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робіт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 </a:t>
            </a:r>
            <a:endParaRPr lang="uk-UA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Ой весна, весна …</a:t>
            </a:r>
          </a:p>
        </p:txBody>
      </p:sp>
      <p:pic>
        <p:nvPicPr>
          <p:cNvPr id="4098" name="Picture 2" descr="Результат пошуку зображень за запитом Веснянки">
            <a:extLst>
              <a:ext uri="{FF2B5EF4-FFF2-40B4-BE49-F238E27FC236}">
                <a16:creationId xmlns:a16="http://schemas.microsoft.com/office/drawing/2014/main" id="{F34856C6-0833-4E46-B60D-03D187FE0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6433" y="1084189"/>
            <a:ext cx="3541436" cy="551129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C3CD9C1-0E03-4258-A2A1-0DFD8E3BF380}"/>
              </a:ext>
            </a:extLst>
          </p:cNvPr>
          <p:cNvSpPr/>
          <p:nvPr/>
        </p:nvSpPr>
        <p:spPr>
          <a:xfrm>
            <a:off x="414131" y="1531511"/>
            <a:ext cx="7258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uk-UA" sz="3600" b="1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91BE73A-54DB-4C3B-AD2C-6AC7F0F1D0A1}"/>
              </a:ext>
            </a:extLst>
          </p:cNvPr>
          <p:cNvSpPr/>
          <p:nvPr/>
        </p:nvSpPr>
        <p:spPr>
          <a:xfrm>
            <a:off x="553279" y="1417859"/>
            <a:ext cx="7258878" cy="51186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Ой весна, весна, — днем красна, 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що ти нам, весно, принесла? 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Принесла я вам літечко, 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щоб родилось житечко, 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ще й </a:t>
            </a:r>
            <a:r>
              <a:rPr lang="uk-UA" sz="3600" b="1" dirty="0" err="1">
                <a:solidFill>
                  <a:schemeClr val="accent6">
                    <a:lumMod val="50000"/>
                  </a:schemeClr>
                </a:solidFill>
              </a:rPr>
              <a:t>озимая</a:t>
            </a:r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 пшениця 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і </a:t>
            </a:r>
            <a:r>
              <a:rPr lang="uk-UA" sz="3600" b="1" dirty="0" err="1">
                <a:solidFill>
                  <a:schemeClr val="accent6">
                    <a:lumMod val="50000"/>
                  </a:schemeClr>
                </a:solidFill>
              </a:rPr>
              <a:t>усякая</a:t>
            </a:r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 пашниця, 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ще й чарівні квіточки, 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щоб </a:t>
            </a:r>
            <a:r>
              <a:rPr lang="uk-UA" sz="3600" b="1" dirty="0" err="1">
                <a:solidFill>
                  <a:schemeClr val="accent6">
                    <a:lumMod val="50000"/>
                  </a:schemeClr>
                </a:solidFill>
              </a:rPr>
              <a:t>квітчались</a:t>
            </a:r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 діточки.</a:t>
            </a:r>
          </a:p>
        </p:txBody>
      </p:sp>
    </p:spTree>
    <p:extLst>
      <p:ext uri="{BB962C8B-B14F-4D97-AF65-F5344CB8AC3E}">
        <p14:creationId xmlns:p14="http://schemas.microsoft.com/office/powerpoint/2010/main" val="84940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Ой весна, весна … Українська народна пісня</a:t>
            </a:r>
          </a:p>
        </p:txBody>
      </p:sp>
      <p:pic>
        <p:nvPicPr>
          <p:cNvPr id="4098" name="Picture 2" descr="Результат пошуку зображень за запитом Веснянки">
            <a:extLst>
              <a:ext uri="{FF2B5EF4-FFF2-40B4-BE49-F238E27FC236}">
                <a16:creationId xmlns:a16="http://schemas.microsoft.com/office/drawing/2014/main" id="{F34856C6-0833-4E46-B60D-03D187FE0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6433" y="1084189"/>
            <a:ext cx="3541436" cy="551129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C3CD9C1-0E03-4258-A2A1-0DFD8E3BF380}"/>
              </a:ext>
            </a:extLst>
          </p:cNvPr>
          <p:cNvSpPr/>
          <p:nvPr/>
        </p:nvSpPr>
        <p:spPr>
          <a:xfrm>
            <a:off x="414131" y="1531511"/>
            <a:ext cx="7258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uk-UA" sz="3600" b="1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91BE73A-54DB-4C3B-AD2C-6AC7F0F1D0A1}"/>
              </a:ext>
            </a:extLst>
          </p:cNvPr>
          <p:cNvSpPr/>
          <p:nvPr/>
        </p:nvSpPr>
        <p:spPr>
          <a:xfrm>
            <a:off x="553279" y="1417859"/>
            <a:ext cx="7119730" cy="25577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Ой весна, весна, — днем красна, </a:t>
            </a:r>
          </a:p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що ти нам, весно, принесла? </a:t>
            </a:r>
          </a:p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Принесла я вам літечко, </a:t>
            </a:r>
          </a:p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щоб родилось житечко, </a:t>
            </a:r>
          </a:p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ще й </a:t>
            </a:r>
            <a:r>
              <a:rPr lang="uk-UA" sz="2000" b="1" dirty="0" err="1">
                <a:solidFill>
                  <a:schemeClr val="accent6">
                    <a:lumMod val="50000"/>
                  </a:schemeClr>
                </a:solidFill>
              </a:rPr>
              <a:t>озимая</a:t>
            </a:r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 пшениця </a:t>
            </a:r>
          </a:p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і </a:t>
            </a:r>
            <a:r>
              <a:rPr lang="uk-UA" sz="2000" b="1" dirty="0" err="1">
                <a:solidFill>
                  <a:schemeClr val="accent6">
                    <a:lumMod val="50000"/>
                  </a:schemeClr>
                </a:solidFill>
              </a:rPr>
              <a:t>усякая</a:t>
            </a:r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 пашниця, </a:t>
            </a:r>
          </a:p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ще й чарівні квіточки, </a:t>
            </a:r>
          </a:p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щоб </a:t>
            </a:r>
            <a:r>
              <a:rPr lang="uk-UA" sz="2000" b="1" dirty="0" err="1">
                <a:solidFill>
                  <a:schemeClr val="accent6">
                    <a:lumMod val="50000"/>
                  </a:schemeClr>
                </a:solidFill>
              </a:rPr>
              <a:t>квітчались</a:t>
            </a:r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 діточки.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8665B4F-7036-4F24-9C42-80454470C42B}"/>
              </a:ext>
            </a:extLst>
          </p:cNvPr>
          <p:cNvSpPr/>
          <p:nvPr/>
        </p:nvSpPr>
        <p:spPr>
          <a:xfrm>
            <a:off x="553279" y="4141099"/>
            <a:ext cx="7119730" cy="25577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Ой весна, весна, 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ти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 красна,</a:t>
            </a:r>
            <a:br>
              <a:rPr lang="ru-RU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Що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ти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весно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 красна, нам принесла?</a:t>
            </a:r>
          </a:p>
          <a:p>
            <a:pPr algn="ctr" fontAlgn="base"/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Принесла я вам 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лiтечко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,</a:t>
            </a:r>
            <a:br>
              <a:rPr lang="ru-RU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Ще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 й 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запашненьке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зiллячко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,</a:t>
            </a:r>
            <a:br>
              <a:rPr lang="ru-RU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Ще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 й зеленую 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травицю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,</a:t>
            </a:r>
            <a:br>
              <a:rPr lang="ru-RU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I холодную 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водицю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br>
              <a:rPr lang="ru-RU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Принесла я вам 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ягнятко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ru-RU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Ще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 й 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маленькеє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телятко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518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Вивчіть </a:t>
            </a:r>
            <a:r>
              <a:rPr lang="uk-UA" sz="2000" b="1" dirty="0">
                <a:solidFill>
                  <a:schemeClr val="bg1"/>
                </a:solidFill>
              </a:rPr>
              <a:t>пісню напам’ять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541DD65-FB66-426F-9A88-B588B8E29F29}"/>
              </a:ext>
            </a:extLst>
          </p:cNvPr>
          <p:cNvSpPr/>
          <p:nvPr/>
        </p:nvSpPr>
        <p:spPr>
          <a:xfrm>
            <a:off x="553279" y="1417859"/>
            <a:ext cx="7258878" cy="51186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Ой весна, весна, — днем красна, 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що ти нам, весно, принесла? 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Принесла я вам літечко, 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щоб родилось житечко, 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ще й </a:t>
            </a:r>
            <a:r>
              <a:rPr lang="uk-UA" sz="3600" b="1" dirty="0" err="1">
                <a:solidFill>
                  <a:schemeClr val="accent6">
                    <a:lumMod val="50000"/>
                  </a:schemeClr>
                </a:solidFill>
              </a:rPr>
              <a:t>озимая</a:t>
            </a:r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 пшениця 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і </a:t>
            </a:r>
            <a:r>
              <a:rPr lang="uk-UA" sz="3600" b="1" dirty="0" err="1">
                <a:solidFill>
                  <a:schemeClr val="accent6">
                    <a:lumMod val="50000"/>
                  </a:schemeClr>
                </a:solidFill>
              </a:rPr>
              <a:t>усякая</a:t>
            </a:r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 пашниця, 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ще й чарівні квіточки, 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щоб </a:t>
            </a:r>
            <a:r>
              <a:rPr lang="uk-UA" sz="3600" b="1" dirty="0" err="1">
                <a:solidFill>
                  <a:schemeClr val="accent6">
                    <a:lumMod val="50000"/>
                  </a:schemeClr>
                </a:solidFill>
              </a:rPr>
              <a:t>квітчались</a:t>
            </a:r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 діточки.</a:t>
            </a:r>
          </a:p>
        </p:txBody>
      </p:sp>
      <p:pic>
        <p:nvPicPr>
          <p:cNvPr id="5122" name="Picture 2" descr="Результат пошуку зображень за запитом Веснянки">
            <a:extLst>
              <a:ext uri="{FF2B5EF4-FFF2-40B4-BE49-F238E27FC236}">
                <a16:creationId xmlns:a16="http://schemas.microsoft.com/office/drawing/2014/main" id="{F4557E77-F6B4-448B-A216-83C161A31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20946" y="1302358"/>
            <a:ext cx="3815730" cy="534965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60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337</Words>
  <Application>Microsoft Office PowerPoint</Application>
  <PresentationFormat>Широкоэкранный</PresentationFormat>
  <Paragraphs>56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1520</cp:revision>
  <dcterms:created xsi:type="dcterms:W3CDTF">2018-01-05T16:38:53Z</dcterms:created>
  <dcterms:modified xsi:type="dcterms:W3CDTF">2022-03-30T05:18:01Z</dcterms:modified>
</cp:coreProperties>
</file>