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1696" r:id="rId3"/>
    <p:sldId id="2946" r:id="rId4"/>
    <p:sldId id="2968" r:id="rId5"/>
    <p:sldId id="2969" r:id="rId6"/>
    <p:sldId id="2970" r:id="rId7"/>
    <p:sldId id="2971" r:id="rId8"/>
    <p:sldId id="2972" r:id="rId9"/>
    <p:sldId id="2973" r:id="rId10"/>
    <p:sldId id="2974" r:id="rId11"/>
    <p:sldId id="2975" r:id="rId12"/>
    <p:sldId id="2489" r:id="rId13"/>
    <p:sldId id="2950" r:id="rId14"/>
    <p:sldId id="2981" r:id="rId15"/>
    <p:sldId id="2984" r:id="rId16"/>
    <p:sldId id="2985" r:id="rId17"/>
    <p:sldId id="2986" r:id="rId18"/>
    <p:sldId id="2987" r:id="rId19"/>
    <p:sldId id="2954" r:id="rId20"/>
    <p:sldId id="2907" r:id="rId21"/>
    <p:sldId id="965" r:id="rId22"/>
    <p:sldId id="2957" r:id="rId23"/>
    <p:sldId id="2993" r:id="rId24"/>
    <p:sldId id="22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946"/>
            <p14:sldId id="2968"/>
            <p14:sldId id="2969"/>
            <p14:sldId id="2970"/>
            <p14:sldId id="2971"/>
            <p14:sldId id="2972"/>
            <p14:sldId id="2973"/>
            <p14:sldId id="2974"/>
            <p14:sldId id="2975"/>
            <p14:sldId id="2489"/>
            <p14:sldId id="2950"/>
            <p14:sldId id="2981"/>
            <p14:sldId id="2984"/>
            <p14:sldId id="2985"/>
            <p14:sldId id="2986"/>
            <p14:sldId id="2987"/>
            <p14:sldId id="2954"/>
            <p14:sldId id="2907"/>
          </p14:sldIdLst>
        </p14:section>
        <p14:section name="Раздел без заголовка" id="{AC9334F8-F988-4E78-9E68-3A8F16322EC6}">
          <p14:sldIdLst>
            <p14:sldId id="965"/>
            <p14:sldId id="2957"/>
            <p14:sldId id="2993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BA1CBA"/>
    <a:srgbClr val="FF6600"/>
    <a:srgbClr val="1694E9"/>
    <a:srgbClr val="FF3131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125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2247270"/>
            <a:ext cx="619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Ділення двоцифрового числа на одноцифрове виду 72:3, 50:2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68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568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96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0602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8" t="43182" r="57081" b="42976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0" t="42806" r="57639" b="43352"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7" t="42987" r="57312" b="43171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7" t="43204" r="57362" b="42954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1" t="43181" r="57068" b="42977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5" t="43034" r="57004" b="43124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4" t="43202" r="57285" b="42956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4" t="42924" r="57245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DA764D4-70D1-483E-A2C2-B658842C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29" y="1237878"/>
            <a:ext cx="3281116" cy="17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ділення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259035" y="1534894"/>
            <a:ext cx="3609091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 : 3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928036" y="1525307"/>
            <a:ext cx="59291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(60 + 12) : 3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52298" y="2953631"/>
            <a:ext cx="7151190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 60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3 + 12 </a:t>
            </a:r>
            <a:r>
              <a:rPr lang="uk-UA" sz="8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</a:t>
            </a:r>
            <a:r>
              <a:rPr lang="uk-UA" sz="8000" b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3=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459527" y="2969972"/>
            <a:ext cx="3545204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+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846003" y="2969972"/>
            <a:ext cx="1226941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525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ділення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195317" y="1517365"/>
            <a:ext cx="3332093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 : 2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565380" y="1525307"/>
            <a:ext cx="59291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(40 + 10) : 2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35559" y="2842487"/>
            <a:ext cx="7167929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 40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2 + 10 :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2=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459527" y="2847992"/>
            <a:ext cx="3545204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+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860878" y="2842487"/>
            <a:ext cx="1305407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02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03167" y="5180855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ділене на зручні доданки та 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325919" y="1519593"/>
            <a:ext cx="3314699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68 : 4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665634" y="1499544"/>
            <a:ext cx="5929130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(40 + 28) : 4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325919" y="2802413"/>
            <a:ext cx="6400196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: 4 + 28 :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4=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772210" y="2802413"/>
            <a:ext cx="3545204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399340" y="2787639"/>
            <a:ext cx="1360478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230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84589" y="5048231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105265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ділене на зручні доданки та 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213811" y="1826661"/>
            <a:ext cx="342020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 : 2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702600" y="1833501"/>
            <a:ext cx="5987415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(80 + 16) : 2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35559" y="3045548"/>
            <a:ext cx="7079641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 80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2 + 16 :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2=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357074" y="3045548"/>
            <a:ext cx="3326242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+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725190" y="3045547"/>
            <a:ext cx="1226941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0506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4993839" y="5041390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ділене на зручні доданки та 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628730" y="1747200"/>
            <a:ext cx="3543203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51 : 3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4196829" y="1742592"/>
            <a:ext cx="6076377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(30 + 21) : 3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82853" y="3115712"/>
            <a:ext cx="705314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 30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3 + 21 :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3=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235017" y="3115711"/>
            <a:ext cx="3448299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683316" y="3115711"/>
            <a:ext cx="1360478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105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03167" y="5041391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12333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ділене на зручні доданки та 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237996" y="2028291"/>
            <a:ext cx="3402622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95 : 5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743189" y="2016803"/>
            <a:ext cx="6085169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(50 + 45) : 5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3742" y="3569260"/>
            <a:ext cx="7071276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 50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5 + 45 :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5=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268035" y="3540202"/>
            <a:ext cx="3335488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</a:t>
            </a:r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683316" y="3540201"/>
            <a:ext cx="130540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633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67054" y="1013561"/>
            <a:ext cx="11840502" cy="536251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Всього -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92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комп'ютери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П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очаткові класи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к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., ч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етверта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частина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від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Старші класи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к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.,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ешта 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На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скільки менше комп'ютерів у початкових класах, ніж у старших класах?</a:t>
            </a: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rot="10800000">
            <a:off x="8562498" y="2312377"/>
            <a:ext cx="1712006" cy="966406"/>
          </a:xfrm>
          <a:prstGeom prst="bentConnector3">
            <a:avLst>
              <a:gd name="adj1" fmla="val -33198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Дуга 13"/>
          <p:cNvSpPr/>
          <p:nvPr/>
        </p:nvSpPr>
        <p:spPr>
          <a:xfrm rot="2231192">
            <a:off x="9843308" y="2676665"/>
            <a:ext cx="1429647" cy="1635120"/>
          </a:xfrm>
          <a:prstGeom prst="arc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02581" y="108621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90664" y="227573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у початкових </a:t>
            </a:r>
            <a:r>
              <a:rPr lang="uk-UA" sz="3600" dirty="0" smtClean="0">
                <a:latin typeface="Monotype Corsiva" panose="03010101010201010101" pitchFamily="66" charset="0"/>
              </a:rPr>
              <a:t>класах.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02581" y="414327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7728" y="302845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у старших </a:t>
            </a:r>
            <a:r>
              <a:rPr lang="uk-UA" sz="3600" dirty="0" smtClean="0">
                <a:latin typeface="Monotype Corsiva" panose="03010101010201010101" pitchFamily="66" charset="0"/>
              </a:rPr>
              <a:t>класах.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37358" y="3135013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7" t="43364" r="76531" b="43600"/>
          <a:stretch/>
        </p:blipFill>
        <p:spPr>
          <a:xfrm>
            <a:off x="2195741" y="221789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44422" r="76814" b="42542"/>
          <a:stretch/>
        </p:blipFill>
        <p:spPr>
          <a:xfrm>
            <a:off x="3676831" y="2265075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2" t="44154" r="57776" b="42810"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615345" y="4482881"/>
            <a:ext cx="8474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на 46 комп'ютерів менше у </a:t>
            </a:r>
            <a:r>
              <a:rPr lang="uk-UA" sz="3600" dirty="0" smtClean="0">
                <a:latin typeface="Monotype Corsiva" panose="03010101010201010101" pitchFamily="66" charset="0"/>
              </a:rPr>
              <a:t>початкових класах</a:t>
            </a:r>
            <a:r>
              <a:rPr lang="uk-UA" sz="3600" dirty="0"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3" t="44055" r="76335" b="42909"/>
          <a:stretch/>
        </p:blipFill>
        <p:spPr>
          <a:xfrm>
            <a:off x="2220206" y="2996917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7" t="43757" r="13101" b="43207"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7728" y="374524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2973" y="3862009"/>
            <a:ext cx="278475" cy="25091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t="12192" r="91105" b="82817"/>
          <a:stretch/>
        </p:blipFill>
        <p:spPr>
          <a:xfrm>
            <a:off x="2510292" y="3117563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1" t="43592" r="13377" b="43372"/>
          <a:stretch/>
        </p:blipFill>
        <p:spPr>
          <a:xfrm>
            <a:off x="4451269" y="2981238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43866" r="76009" b="43098"/>
          <a:stretch/>
        </p:blipFill>
        <p:spPr>
          <a:xfrm>
            <a:off x="3007018" y="2998843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01" t="43296" r="12927" b="43667"/>
          <a:stretch/>
        </p:blipFill>
        <p:spPr>
          <a:xfrm>
            <a:off x="1866653" y="2965841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45091" r="67350" b="41873"/>
          <a:stretch/>
        </p:blipFill>
        <p:spPr>
          <a:xfrm>
            <a:off x="3333202" y="3046808"/>
            <a:ext cx="463844" cy="589254"/>
          </a:xfrm>
          <a:prstGeom prst="rect">
            <a:avLst/>
          </a:prstGeom>
        </p:spPr>
      </p:pic>
      <p:grpSp>
        <p:nvGrpSpPr>
          <p:cNvPr id="78" name="Группа 77"/>
          <p:cNvGrpSpPr/>
          <p:nvPr/>
        </p:nvGrpSpPr>
        <p:grpSpPr>
          <a:xfrm>
            <a:off x="2555830" y="2258325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6" t="43708" r="39442" b="43256"/>
          <a:stretch/>
        </p:blipFill>
        <p:spPr>
          <a:xfrm>
            <a:off x="4097716" y="2986990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9" t="42926" r="85849" b="44038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0" t="43232" r="57918" b="43732"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43223" r="85376" b="43741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t="44100" r="67689" b="42864"/>
          <a:stretch/>
        </p:blipFill>
        <p:spPr>
          <a:xfrm>
            <a:off x="4058742" y="2275737"/>
            <a:ext cx="463844" cy="58925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6" t="43708" r="39442" b="43256"/>
          <a:stretch/>
        </p:blipFill>
        <p:spPr>
          <a:xfrm>
            <a:off x="1866653" y="3722104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1" t="43592" r="13377" b="43372"/>
          <a:stretch/>
        </p:blipFill>
        <p:spPr>
          <a:xfrm>
            <a:off x="2164297" y="3730041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t="12192" r="91105" b="82817"/>
          <a:stretch/>
        </p:blipFill>
        <p:spPr>
          <a:xfrm>
            <a:off x="2505115" y="3899994"/>
            <a:ext cx="421206" cy="27650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43866" r="76009" b="43098"/>
          <a:stretch/>
        </p:blipFill>
        <p:spPr>
          <a:xfrm>
            <a:off x="3009814" y="3723145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45091" r="67350" b="41873"/>
          <a:stretch/>
        </p:blipFill>
        <p:spPr>
          <a:xfrm>
            <a:off x="3323105" y="3791625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0" t="45091" r="57868" b="41873"/>
          <a:stretch/>
        </p:blipFill>
        <p:spPr>
          <a:xfrm>
            <a:off x="4066302" y="3791625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6" t="43708" r="39442" b="43256"/>
          <a:stretch/>
        </p:blipFill>
        <p:spPr>
          <a:xfrm>
            <a:off x="4464368" y="3733004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адача№ </a:t>
            </a:r>
            <a:r>
              <a:rPr lang="en-US" sz="4400" b="1" dirty="0">
                <a:solidFill>
                  <a:srgbClr val="2F3242"/>
                </a:solidFill>
              </a:rPr>
              <a:t>41</a:t>
            </a:r>
            <a:r>
              <a:rPr lang="uk-UA" sz="4400" b="1" dirty="0">
                <a:solidFill>
                  <a:srgbClr val="2F3242"/>
                </a:solidFill>
              </a:rPr>
              <a:t>5,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п</a:t>
            </a:r>
            <a:r>
              <a:rPr lang="uk-UA" sz="4400" b="1" dirty="0" smtClean="0">
                <a:solidFill>
                  <a:srgbClr val="2F3242"/>
                </a:solidFill>
              </a:rPr>
              <a:t>риклади №4</a:t>
            </a:r>
            <a:r>
              <a:rPr lang="en-US" sz="4400" b="1" dirty="0">
                <a:solidFill>
                  <a:srgbClr val="2F3242"/>
                </a:solidFill>
              </a:rPr>
              <a:t>1</a:t>
            </a:r>
            <a:r>
              <a:rPr lang="uk-UA" sz="4400" b="1" dirty="0" smtClean="0">
                <a:solidFill>
                  <a:srgbClr val="2F3242"/>
                </a:solidFill>
              </a:rPr>
              <a:t>6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0959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квадрат та обчисли периметр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1" name="Скругленный прямоугольник 30"/>
          <p:cNvSpPr/>
          <p:nvPr/>
        </p:nvSpPr>
        <p:spPr>
          <a:xfrm>
            <a:off x="448481" y="1397908"/>
            <a:ext cx="11333118" cy="375550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Ноутбуки – 24 </a:t>
            </a:r>
            <a:r>
              <a:rPr lang="ru-RU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шт.</a:t>
            </a:r>
          </a:p>
          <a:p>
            <a:r>
              <a:rPr lang="ru-RU" sz="44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Десктопи</a:t>
            </a:r>
            <a:r>
              <a:rPr lang="ru-RU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? шт., у 3 рази </a:t>
            </a:r>
            <a:r>
              <a:rPr lang="ru-RU" sz="44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більше</a:t>
            </a:r>
            <a:r>
              <a:rPr lang="ru-RU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                                     </a:t>
            </a:r>
            <a:r>
              <a:rPr lang="ru-RU" sz="44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Розподіли</a:t>
            </a:r>
            <a:r>
              <a:rPr lang="ru-RU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? д</a:t>
            </a:r>
            <a:r>
              <a:rPr lang="ru-RU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6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шкіл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по ? шт</a:t>
            </a:r>
            <a:r>
              <a:rPr lang="ru-RU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  <a:p>
            <a:r>
              <a:rPr lang="ru-RU" sz="44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Скільки</a:t>
            </a:r>
            <a:r>
              <a:rPr lang="ru-RU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44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десктопів</a:t>
            </a:r>
            <a:r>
              <a:rPr lang="ru-RU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44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отримала</a:t>
            </a:r>
            <a:r>
              <a:rPr lang="ru-RU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44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кожна</a:t>
            </a:r>
            <a:r>
              <a:rPr lang="ru-RU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школа?</a:t>
            </a:r>
            <a:endParaRPr lang="ru-RU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endParaRPr lang="ru-RU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rot="10800000">
            <a:off x="7282443" y="2224066"/>
            <a:ext cx="1802739" cy="816561"/>
          </a:xfrm>
          <a:prstGeom prst="bentConnector3">
            <a:avLst>
              <a:gd name="adj1" fmla="val -18281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47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45"/>
          <p:cNvSpPr/>
          <p:nvPr/>
        </p:nvSpPr>
        <p:spPr>
          <a:xfrm flipH="1">
            <a:off x="7533550" y="5063603"/>
            <a:ext cx="1960959" cy="29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0959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квадрат та обчисли периметр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1" name="Скругленный прямоугольник 30"/>
          <p:cNvSpPr/>
          <p:nvPr/>
        </p:nvSpPr>
        <p:spPr>
          <a:xfrm>
            <a:off x="62947" y="1374794"/>
            <a:ext cx="3524315" cy="12752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1) 24 ∙ 3 =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617558" y="1352660"/>
            <a:ext cx="8234395" cy="12752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72(шт.)-</a:t>
            </a:r>
            <a:r>
              <a:rPr lang="uk-UA" sz="60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десктопів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28972" y="3140307"/>
            <a:ext cx="3739154" cy="12752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2) 72 : 6 =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8972" y="4882120"/>
            <a:ext cx="11679246" cy="158373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Відповідь: 12 </a:t>
            </a:r>
            <a:r>
              <a:rPr lang="uk-UA" sz="60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десктопів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отримає кожна школа.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68126" y="3117390"/>
            <a:ext cx="3183402" cy="12752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 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(д.)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98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491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24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485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51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942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48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056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64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04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32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050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120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1515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61798</TotalTime>
  <Words>576</Words>
  <Application>Microsoft Office PowerPoint</Application>
  <PresentationFormat>Широкоэкранный</PresentationFormat>
  <Paragraphs>212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12151</cp:revision>
  <dcterms:created xsi:type="dcterms:W3CDTF">2018-01-05T16:38:53Z</dcterms:created>
  <dcterms:modified xsi:type="dcterms:W3CDTF">2022-03-26T17:49:19Z</dcterms:modified>
</cp:coreProperties>
</file>