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015" r:id="rId3"/>
    <p:sldId id="2019" r:id="rId4"/>
    <p:sldId id="1985" r:id="rId5"/>
    <p:sldId id="2014" r:id="rId6"/>
    <p:sldId id="2023" r:id="rId7"/>
    <p:sldId id="2021" r:id="rId8"/>
    <p:sldId id="267" r:id="rId9"/>
    <p:sldId id="2027" r:id="rId10"/>
    <p:sldId id="2026" r:id="rId11"/>
    <p:sldId id="2032" r:id="rId12"/>
    <p:sldId id="2031" r:id="rId13"/>
    <p:sldId id="2030" r:id="rId14"/>
    <p:sldId id="2029" r:id="rId15"/>
    <p:sldId id="2033" r:id="rId16"/>
    <p:sldId id="203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50" autoAdjust="0"/>
    <p:restoredTop sz="94340" autoAdjust="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5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gif"/><Relationship Id="rId5" Type="http://schemas.microsoft.com/office/2007/relationships/hdphoto" Target="../media/hdphoto2.wdp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noProof="0" dirty="0">
                <a:solidFill>
                  <a:prstClr val="white"/>
                </a:solidFill>
                <a:latin typeface="Monotype Corsiva" panose="03010101010201010101" pitchFamily="66" charset="0"/>
              </a:rPr>
              <a:t>123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7881AE-E44C-4565-B857-7C88BF93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2500" y="4084097"/>
            <a:ext cx="3054929" cy="22384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767913" y="48365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12. Множення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2335" y="1660783"/>
            <a:ext cx="7321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компетентнісно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зорієнтованих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значень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нерівностей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змінною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Порівняння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значень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пар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021" y="3183410"/>
            <a:ext cx="3538065" cy="3538065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943429" y="1239885"/>
            <a:ext cx="10990684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3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Підприємство для своєї швейної фабрики замовило 40 сувоїв тканини для пальт і 30 таких сувоїв тканини для костюмів. Усього - 2800 м. Скільки метрів тканини кожного виду замовило підприємство?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30+40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02366" y="377638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70(с.)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всього;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2800:70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08448" y="432520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 м) в 1 сувої;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40·40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1922" y="4964448"/>
            <a:ext cx="37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=1600(м) для пальто 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40·30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1922" y="559213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=1200(м)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6107786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 м та 1200 м. </a:t>
            </a:r>
          </a:p>
        </p:txBody>
      </p:sp>
    </p:spTree>
    <p:extLst>
      <p:ext uri="{BB962C8B-B14F-4D97-AF65-F5344CB8AC3E}">
        <p14:creationId xmlns:p14="http://schemas.microsoft.com/office/powerpoint/2010/main" val="9740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511" y="3152972"/>
            <a:ext cx="3459698" cy="3459698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664931"/>
            <a:ext cx="10679786" cy="1775311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Для пошиття 4 наметів використали 52 м тканини. Скільки наметів можна пошити з 39 м тканини?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52:4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=13(м) на 1 намет;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39:13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459139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=3(н.)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519763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519763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можна пошити 3 намети. </a:t>
            </a:r>
          </a:p>
        </p:txBody>
      </p:sp>
    </p:spTree>
    <p:extLst>
      <p:ext uri="{BB962C8B-B14F-4D97-AF65-F5344CB8AC3E}">
        <p14:creationId xmlns:p14="http://schemas.microsoft.com/office/powerpoint/2010/main" val="4274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Знайди а, щоб нерівність були істинними.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136019" y="1391346"/>
            <a:ext cx="3200886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· a &lt; 20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336905" y="1391346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4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153836" y="2524192"/>
            <a:ext cx="3183069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– a &lt; 15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336905" y="2524192"/>
            <a:ext cx="1660467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6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75552" y="3800718"/>
            <a:ext cx="3200886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: 6 &lt; 9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676438" y="3800718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6 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493369" y="4933564"/>
            <a:ext cx="3183069" cy="87167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 : a &lt; 9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4676438" y="4933564"/>
            <a:ext cx="1660467" cy="871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= 6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7372" y="2733236"/>
            <a:ext cx="4066474" cy="40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Обчисли. Порівняй значення кожної пари виразів.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739037" y="1456402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54 : (2 · 9)</a:t>
            </a:r>
            <a:endParaRPr sz="3000" b="1" dirty="0"/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5186662" y="1456402"/>
            <a:ext cx="1214138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3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487169" y="1456402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54 : 2 : 9 </a:t>
            </a:r>
            <a:endParaRPr lang="ru-RU" sz="3000" b="1" dirty="0"/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921169" y="1456402"/>
            <a:ext cx="1153007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 = 3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739037" y="2915087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32 : (4 · 4)</a:t>
            </a:r>
            <a:endParaRPr sz="3000" b="1" dirty="0"/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5186662" y="2915087"/>
            <a:ext cx="1214138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2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487169" y="2915087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32 : 4 : 4</a:t>
            </a:r>
            <a:endParaRPr lang="ru-RU" sz="3000" b="1" dirty="0"/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921169" y="2915087"/>
            <a:ext cx="1153007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2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739037" y="4373770"/>
            <a:ext cx="2447624" cy="74700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96 : (12 – 4)</a:t>
            </a:r>
            <a:endParaRPr sz="3000" b="1" dirty="0"/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5186662" y="4373770"/>
            <a:ext cx="1214138" cy="74700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12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487169" y="4373770"/>
            <a:ext cx="2434000" cy="74700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96 : 4 : 12</a:t>
            </a:r>
            <a:endParaRPr lang="ru-RU" sz="3000" b="1" dirty="0"/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921169" y="4373770"/>
            <a:ext cx="1153007" cy="74700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2</a:t>
            </a:r>
          </a:p>
        </p:txBody>
      </p:sp>
      <p:pic>
        <p:nvPicPr>
          <p:cNvPr id="24" name="Picture 4" descr="Знаки больше, меньше, равно: скачать и распечатать — 3mu.ru">
            <a:extLst>
              <a:ext uri="{FF2B5EF4-FFF2-40B4-BE49-F238E27FC236}">
                <a16:creationId xmlns:a16="http://schemas.microsoft.com/office/drawing/2014/main" id="{21B5E1BF-8074-4359-9253-E8E4851B3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889" r="88889">
                        <a14:foregroundMark x1="35556" y1="70866" x2="35556" y2="70866"/>
                        <a14:backgroundMark x1="55556" y1="46457" x2="55556" y2="46457"/>
                        <a14:backgroundMark x1="11667" y1="29134" x2="11667" y2="29134"/>
                        <a14:backgroundMark x1="83333" y1="88189" x2="83333" y2="88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615" y="3085050"/>
            <a:ext cx="656739" cy="4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Знаки больше, меньше, равно: скачать и распечатать — 3mu.ru">
            <a:extLst>
              <a:ext uri="{FF2B5EF4-FFF2-40B4-BE49-F238E27FC236}">
                <a16:creationId xmlns:a16="http://schemas.microsoft.com/office/drawing/2014/main" id="{21B5E1BF-8074-4359-9253-E8E4851B3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889" r="88889">
                        <a14:foregroundMark x1="35556" y1="70866" x2="35556" y2="70866"/>
                        <a14:backgroundMark x1="55556" y1="46457" x2="55556" y2="46457"/>
                        <a14:backgroundMark x1="11667" y1="29134" x2="11667" y2="29134"/>
                        <a14:backgroundMark x1="83333" y1="88189" x2="83333" y2="88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615" y="1626365"/>
            <a:ext cx="656739" cy="4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Знаки больше, меньше, равно: скачать и распечатать — 3mu.ru">
            <a:extLst>
              <a:ext uri="{FF2B5EF4-FFF2-40B4-BE49-F238E27FC236}">
                <a16:creationId xmlns:a16="http://schemas.microsoft.com/office/drawing/2014/main" id="{D6A6E816-5033-4157-91F9-4E70C6083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89937" l="9467" r="89941">
                        <a14:backgroundMark x1="18935" y1="42767" x2="18935" y2="42767"/>
                        <a14:backgroundMark x1="74556" y1="22642" x2="74556" y2="22642"/>
                        <a14:backgroundMark x1="79290" y1="77358" x2="79290" y2="77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97200" y="4546859"/>
            <a:ext cx="493569" cy="4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77" y="1597093"/>
            <a:ext cx="2975914" cy="29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0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Накресли</a:t>
            </a: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3C95C979-58CF-4A33-B99C-E0CB7425F6CB}"/>
              </a:ext>
            </a:extLst>
          </p:cNvPr>
          <p:cNvSpPr/>
          <p:nvPr/>
        </p:nvSpPr>
        <p:spPr>
          <a:xfrm>
            <a:off x="793630" y="1321356"/>
            <a:ext cx="10942912" cy="14816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chemeClr val="tx1"/>
                </a:solidFill>
              </a:rPr>
              <a:t>Накресли квадрат зі стороною 4 см. Проведи в ньому два відрізки так, щоб утворилося 8 трикутників знайди площу кожного з утворених трикутників.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EE1C00-277E-428C-A5C0-A5B128C0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3157269"/>
            <a:ext cx="9308743" cy="2815446"/>
          </a:xfrm>
          <a:prstGeom prst="rect">
            <a:avLst/>
          </a:prstGeom>
        </p:spPr>
      </p:pic>
      <p:pic>
        <p:nvPicPr>
          <p:cNvPr id="13" name="Picture 2" descr="Soloveika на Яндекс.Фотках | Школа, Дети, Школьные тем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53989" y="2498813"/>
            <a:ext cx="1969017" cy="257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021612" y="3322601"/>
            <a:ext cx="2412365" cy="226820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2052526" y="3328247"/>
            <a:ext cx="2381452" cy="22567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2029630" y="3328247"/>
            <a:ext cx="2404347" cy="22567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727379" y="531248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А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45804" y="30275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В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98584" y="3027587"/>
            <a:ext cx="42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С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402296" y="531248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М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067333" y="4433333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pc="-150" dirty="0">
                <a:solidFill>
                  <a:srgbClr val="002060"/>
                </a:solidFill>
              </a:rPr>
              <a:t>О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75680" y="3209061"/>
            <a:ext cx="449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АОВ=ОВС=СОМ=МОА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75681" y="3784073"/>
            <a:ext cx="449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АСВ=АСМ=МВА=МВС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75680" y="4329278"/>
            <a:ext cx="302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= 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4·4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504570" y="4318387"/>
            <a:ext cx="302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=16см</a:t>
            </a:r>
            <a:r>
              <a:rPr lang="en-US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i="1" baseline="30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04182" y="4918444"/>
            <a:ext cx="105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664395" y="4918444"/>
            <a:ext cx="581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малих трикутників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63488" y="5475391"/>
            <a:ext cx="105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664395" y="5464500"/>
            <a:ext cx="575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великих трикутників</a:t>
            </a:r>
          </a:p>
        </p:txBody>
      </p:sp>
    </p:spTree>
    <p:extLst>
      <p:ext uri="{BB962C8B-B14F-4D97-AF65-F5344CB8AC3E}">
        <p14:creationId xmlns:p14="http://schemas.microsoft.com/office/powerpoint/2010/main" val="13534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76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№430, 431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с.76 №430, 431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32066" cy="494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chemeClr val="bg1"/>
                </a:solidFill>
              </a:rPr>
              <a:t>Організація класу 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815" y="1261563"/>
            <a:ext cx="4552699" cy="530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1945" y="1928261"/>
            <a:ext cx="6322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Добрий</a:t>
            </a:r>
            <a:r>
              <a:rPr lang="ru-RU" sz="3600" b="1" dirty="0">
                <a:solidFill>
                  <a:srgbClr val="2F3242"/>
                </a:solidFill>
              </a:rPr>
              <a:t> день!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Сіли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рівно</a:t>
            </a:r>
            <a:r>
              <a:rPr lang="ru-RU" sz="3600" b="1" dirty="0">
                <a:solidFill>
                  <a:srgbClr val="2F3242"/>
                </a:solidFill>
              </a:rPr>
              <a:t>, </a:t>
            </a:r>
            <a:r>
              <a:rPr lang="ru-RU" sz="3600" b="1" dirty="0" err="1">
                <a:solidFill>
                  <a:srgbClr val="2F3242"/>
                </a:solidFill>
              </a:rPr>
              <a:t>озирнулись</a:t>
            </a:r>
            <a:r>
              <a:rPr lang="ru-RU" sz="3600" b="1" dirty="0">
                <a:solidFill>
                  <a:srgbClr val="2F3242"/>
                </a:solidFill>
              </a:rPr>
              <a:t>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>
                <a:solidFill>
                  <a:srgbClr val="2F3242"/>
                </a:solidFill>
              </a:rPr>
              <a:t>Один одному </a:t>
            </a:r>
            <a:r>
              <a:rPr lang="ru-RU" sz="3600" b="1" dirty="0" err="1">
                <a:solidFill>
                  <a:srgbClr val="2F3242"/>
                </a:solidFill>
              </a:rPr>
              <a:t>всміхнулись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Якщо</a:t>
            </a:r>
            <a:r>
              <a:rPr lang="ru-RU" sz="3600" b="1" dirty="0">
                <a:solidFill>
                  <a:srgbClr val="2F3242"/>
                </a:solidFill>
              </a:rPr>
              <a:t> добре </a:t>
            </a:r>
            <a:r>
              <a:rPr lang="ru-RU" sz="3600" b="1" dirty="0" err="1">
                <a:solidFill>
                  <a:srgbClr val="2F3242"/>
                </a:solidFill>
              </a:rPr>
              <a:t>працювати</a:t>
            </a:r>
            <a:r>
              <a:rPr lang="ru-RU" sz="3600" b="1" dirty="0">
                <a:solidFill>
                  <a:srgbClr val="2F3242"/>
                </a:solidFill>
              </a:rPr>
              <a:t> –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Вийдуть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гарні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результати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Тож</a:t>
            </a:r>
            <a:r>
              <a:rPr lang="ru-RU" sz="3600" b="1" dirty="0">
                <a:solidFill>
                  <a:srgbClr val="2F3242"/>
                </a:solidFill>
              </a:rPr>
              <a:t> не </a:t>
            </a:r>
            <a:r>
              <a:rPr lang="ru-RU" sz="3600" b="1" dirty="0" err="1">
                <a:solidFill>
                  <a:srgbClr val="2F3242"/>
                </a:solidFill>
              </a:rPr>
              <a:t>гаємо</a:t>
            </a:r>
            <a:r>
              <a:rPr lang="ru-RU" sz="3600" b="1" dirty="0">
                <a:solidFill>
                  <a:srgbClr val="2F3242"/>
                </a:solidFill>
              </a:rPr>
              <a:t> ми час,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Бо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знання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чекають</a:t>
            </a:r>
            <a:r>
              <a:rPr lang="ru-RU" sz="3600" b="1" dirty="0">
                <a:solidFill>
                  <a:srgbClr val="2F3242"/>
                </a:solidFill>
              </a:rPr>
              <a:t> нас!</a:t>
            </a:r>
            <a:endParaRPr lang="en-US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16249"/>
            <a:ext cx="8759280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43068" y="1901330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09389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60426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90846" y="3408604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117686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3352679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604266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860976" y="465948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090846" y="465948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604266" y="532601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17613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81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04266" y="5325215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94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44951" y="1008631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3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964595" y="3248810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96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4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07255"/>
            <a:ext cx="8719951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0094" y="2742065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2280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59596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010616" y="3307532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09385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4366095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595965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725129" y="448076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4954999" y="448076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468419" y="514903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109312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24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468419" y="514729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72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23826" y="859343"/>
            <a:ext cx="65755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41346" y="2824974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2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517" y="3460050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1122" y="3460050"/>
            <a:ext cx="532966" cy="66490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7102" y="3460050"/>
            <a:ext cx="531616" cy="66322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56" y="3431453"/>
            <a:ext cx="525579" cy="65569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5630" y="3468325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3235" y="3468325"/>
            <a:ext cx="532966" cy="66490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9215" y="3468325"/>
            <a:ext cx="531616" cy="66322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469" y="3439728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4615" y="3462914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2220" y="3462914"/>
            <a:ext cx="532966" cy="66490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8200" y="3462914"/>
            <a:ext cx="531616" cy="6632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2454" y="3434317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261" y="3475084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6866" y="3475084"/>
            <a:ext cx="532966" cy="66490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2846" y="3475084"/>
            <a:ext cx="531616" cy="66322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7100" y="3446487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536" y="3488438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4141" y="3488438"/>
            <a:ext cx="532966" cy="66490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0121" y="3488438"/>
            <a:ext cx="531616" cy="66322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4375" y="3459841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1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Дай відповіді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2783" y="1790920"/>
            <a:ext cx="2450130" cy="669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56 + 87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48824" y="1790920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143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2783" y="2502440"/>
            <a:ext cx="2450130" cy="669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96 – 27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48824" y="2502440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905925" y="2860258"/>
            <a:ext cx="2450130" cy="6690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37 + 19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11966" y="2860258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905925" y="3571778"/>
            <a:ext cx="2450130" cy="6690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58 – 49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11966" y="3571778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2783" y="3906296"/>
            <a:ext cx="2450130" cy="669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78 + 26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48824" y="3906296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104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2783" y="4617816"/>
            <a:ext cx="2450130" cy="669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87 – 58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48824" y="4617816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905925" y="4879283"/>
            <a:ext cx="2450130" cy="669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39 + 67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11966" y="487928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106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905925" y="5590803"/>
            <a:ext cx="2450130" cy="669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53 – 48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311966" y="559080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1971" y="501089"/>
            <a:ext cx="4116727" cy="41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Дай відповіді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33068" y="1476905"/>
            <a:ext cx="10222369" cy="1074425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2) Купили 5 м </a:t>
            </a:r>
            <a:r>
              <a:rPr lang="ru-RU" sz="2800" b="1" dirty="0" err="1">
                <a:solidFill>
                  <a:schemeClr val="tx1"/>
                </a:solidFill>
              </a:rPr>
              <a:t>тканини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ціною</a:t>
            </a:r>
            <a:r>
              <a:rPr lang="ru-RU" sz="2800" b="1" dirty="0">
                <a:solidFill>
                  <a:schemeClr val="tx1"/>
                </a:solidFill>
              </a:rPr>
              <a:t> 120 грн. Яка </a:t>
            </a:r>
            <a:r>
              <a:rPr lang="ru-RU" sz="2800" b="1" dirty="0" err="1">
                <a:solidFill>
                  <a:schemeClr val="tx1"/>
                </a:solidFill>
              </a:rPr>
              <a:t>вартість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тканини</a:t>
            </a:r>
            <a:r>
              <a:rPr lang="ru-RU" sz="2800" b="1" dirty="0">
                <a:solidFill>
                  <a:schemeClr val="tx1"/>
                </a:solidFill>
              </a:rPr>
              <a:t>?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801935" y="2751454"/>
            <a:ext cx="3175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120·5</a:t>
            </a: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4020457" y="3941509"/>
            <a:ext cx="7934980" cy="108043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3) Який периметр квадрата зі стороною 25 см?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318699" y="2751454"/>
            <a:ext cx="3317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=600 грн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020457" y="5236860"/>
            <a:ext cx="395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(25+25)·2=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844252" y="5236860"/>
            <a:ext cx="3317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см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09" y="2335356"/>
            <a:ext cx="4292740" cy="42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30.03.2022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Першого дня кравчиня пошила 2 однакові спідниці, а другого дня - 3. Усього вона витратила 10 м тканини. Скільки всього метрів тканини витратила кравчиня першого дня?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78608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пошила кравчиня;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460288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=2(м) на 1 спідницю;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2·2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78608" y="529411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=4(м)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589452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першого дня кравчиня витратила 10 м . </a:t>
            </a:r>
          </a:p>
        </p:txBody>
      </p:sp>
      <p:sp>
        <p:nvSpPr>
          <p:cNvPr id="2" name="AutoShape 2" descr="Кравець: векторна графіка, зображення, Кравець малюнки | Скачати з  Depositphotos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5905" y="3677710"/>
            <a:ext cx="3197051" cy="22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4253</TotalTime>
  <Words>610</Words>
  <Application>Microsoft Office PowerPoint</Application>
  <PresentationFormat>Широкоэкранный</PresentationFormat>
  <Paragraphs>223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441</cp:revision>
  <dcterms:created xsi:type="dcterms:W3CDTF">2018-01-05T16:38:53Z</dcterms:created>
  <dcterms:modified xsi:type="dcterms:W3CDTF">2022-03-30T05:21:01Z</dcterms:modified>
</cp:coreProperties>
</file>