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6" r:id="rId3"/>
    <p:sldId id="275" r:id="rId4"/>
    <p:sldId id="273" r:id="rId5"/>
    <p:sldId id="274" r:id="rId6"/>
    <p:sldId id="272" r:id="rId7"/>
    <p:sldId id="257" r:id="rId8"/>
    <p:sldId id="256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2564904"/>
            <a:ext cx="5904656" cy="454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971601" y="548680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i="1" dirty="0" smtClean="0">
                <a:solidFill>
                  <a:srgbClr val="C00000"/>
                </a:solidFill>
              </a:rPr>
              <a:t>Діагностувальна робота з тем «Дієслово», «Прислівник». Списування із завданнями.</a:t>
            </a:r>
            <a:endParaRPr lang="en-US" sz="40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619672" y="836712"/>
            <a:ext cx="615668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uk-UA" sz="3200" b="1" i="1" dirty="0" smtClean="0">
                <a:solidFill>
                  <a:srgbClr val="0033CC"/>
                </a:solidFill>
              </a:rPr>
              <a:t>3</a:t>
            </a:r>
            <a:r>
              <a:rPr lang="uk-UA" sz="3200" b="1" i="1" dirty="0">
                <a:solidFill>
                  <a:srgbClr val="0033CC"/>
                </a:solidFill>
              </a:rPr>
              <a:t>)  До дієслів неозначеної форми добери форми минулого, теперішнього і майбутнього часу.</a:t>
            </a:r>
            <a:endParaRPr lang="en-US" sz="3200" dirty="0">
              <a:solidFill>
                <a:srgbClr val="0033CC"/>
              </a:solidFill>
            </a:endParaRPr>
          </a:p>
          <a:p>
            <a:pPr algn="just"/>
            <a:r>
              <a:rPr lang="uk-UA" sz="3200" dirty="0" smtClean="0"/>
              <a:t>      </a:t>
            </a:r>
            <a:r>
              <a:rPr lang="uk-UA" sz="3200" b="1" dirty="0" smtClean="0"/>
              <a:t>Малювати </a:t>
            </a:r>
            <a:r>
              <a:rPr lang="uk-UA" sz="3200" b="1" dirty="0"/>
              <a:t>- …, ….,  …   . </a:t>
            </a:r>
            <a:endParaRPr lang="uk-UA" sz="3200" b="1" dirty="0" smtClean="0"/>
          </a:p>
          <a:p>
            <a:pPr algn="just"/>
            <a:r>
              <a:rPr lang="uk-UA" sz="3200" b="1" i="1" dirty="0">
                <a:solidFill>
                  <a:srgbClr val="0033CC"/>
                </a:solidFill>
              </a:rPr>
              <a:t>4) Визнач рід дієслів минулого часу.</a:t>
            </a:r>
            <a:endParaRPr lang="en-US" sz="3200" dirty="0">
              <a:solidFill>
                <a:srgbClr val="0033CC"/>
              </a:solidFill>
            </a:endParaRPr>
          </a:p>
          <a:p>
            <a:pPr algn="just"/>
            <a:r>
              <a:rPr lang="uk-UA" sz="3200" b="1" i="1" dirty="0"/>
              <a:t>       </a:t>
            </a:r>
            <a:r>
              <a:rPr lang="uk-UA" sz="3200" b="1" dirty="0" smtClean="0"/>
              <a:t>Настала </a:t>
            </a:r>
            <a:r>
              <a:rPr lang="uk-UA" sz="3200" b="1" dirty="0"/>
              <a:t>весна, пригріло сонечко, подував вітерець, задзюрчали струмки</a:t>
            </a:r>
            <a:r>
              <a:rPr lang="uk-UA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58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691680" y="2256547"/>
            <a:ext cx="601266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uk-UA" sz="66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Бажаю</a:t>
            </a:r>
            <a:r>
              <a:rPr kumimoji="0" lang="uk-UA" sz="6600" b="1" i="1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всім успіхів!</a:t>
            </a:r>
            <a:endParaRPr kumimoji="0" lang="uk-UA" sz="66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2564904"/>
            <a:ext cx="5904656" cy="454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971601" y="548680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9600" b="1" i="1" dirty="0" smtClean="0">
                <a:solidFill>
                  <a:srgbClr val="C00000"/>
                </a:solidFill>
              </a:rPr>
              <a:t>Пригадаємо</a:t>
            </a:r>
            <a:endParaRPr lang="en-US" sz="96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907704" y="1052736"/>
            <a:ext cx="568863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3200" b="1" i="1" dirty="0" smtClean="0">
                <a:solidFill>
                  <a:srgbClr val="0033CC"/>
                </a:solidFill>
              </a:rPr>
              <a:t>1</a:t>
            </a:r>
            <a:r>
              <a:rPr lang="uk-UA" sz="3200" b="1" i="1" dirty="0">
                <a:solidFill>
                  <a:srgbClr val="0033CC"/>
                </a:solidFill>
              </a:rPr>
              <a:t>) Встав пропущені букви у закінченнях </a:t>
            </a:r>
            <a:r>
              <a:rPr lang="uk-UA" sz="3200" b="1" i="1" dirty="0" smtClean="0">
                <a:solidFill>
                  <a:srgbClr val="0033CC"/>
                </a:solidFill>
              </a:rPr>
              <a:t>дієслів.</a:t>
            </a:r>
            <a:endParaRPr lang="uk-UA" sz="3200" dirty="0">
              <a:solidFill>
                <a:srgbClr val="0033CC"/>
              </a:solidFill>
            </a:endParaRPr>
          </a:p>
          <a:p>
            <a:pPr algn="just"/>
            <a:r>
              <a:rPr kumimoji="0" lang="uk-UA" sz="3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uk-UA" sz="3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uk-UA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Говор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…ш, </a:t>
            </a:r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д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руж…</a:t>
            </a:r>
            <a:r>
              <a:rPr kumimoji="0" lang="uk-UA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мо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uk-UA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вивча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r>
              <a:rPr kumimoji="0" lang="uk-UA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мо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uk-UA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збира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…ш, </a:t>
            </a:r>
            <a:r>
              <a:rPr kumimoji="0" lang="uk-UA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одяга</a:t>
            </a:r>
            <a:r>
              <a:rPr kumimoji="0" lang="uk-UA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…те.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1760" y="3998921"/>
            <a:ext cx="4680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Говор</a:t>
            </a:r>
            <a:r>
              <a:rPr lang="uk-UA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ш</a:t>
            </a:r>
            <a:r>
              <a:rPr lang="uk-UA" sz="4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4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друж</a:t>
            </a:r>
            <a:r>
              <a:rPr lang="uk-UA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uk-UA" sz="4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</a:t>
            </a:r>
            <a:r>
              <a:rPr lang="uk-UA" sz="4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вивча</a:t>
            </a:r>
            <a:r>
              <a:rPr lang="uk-UA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мо</a:t>
            </a:r>
            <a:r>
              <a:rPr lang="uk-UA" sz="4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збира</a:t>
            </a:r>
            <a:r>
              <a:rPr lang="uk-UA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ш</a:t>
            </a:r>
            <a:r>
              <a:rPr lang="uk-UA" sz="40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одяга</a:t>
            </a:r>
            <a:r>
              <a:rPr lang="uk-UA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те</a:t>
            </a:r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k-UA" sz="4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6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619673" y="887323"/>
            <a:ext cx="604867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3200" b="1" i="1" dirty="0">
                <a:solidFill>
                  <a:srgbClr val="0033CC"/>
                </a:solidFill>
              </a:rPr>
              <a:t>2) </a:t>
            </a:r>
            <a:r>
              <a:rPr lang="uk-UA" sz="3200" b="1" i="1" dirty="0" err="1">
                <a:solidFill>
                  <a:srgbClr val="0033CC"/>
                </a:solidFill>
              </a:rPr>
              <a:t>Спиши</a:t>
            </a:r>
            <a:r>
              <a:rPr lang="uk-UA" sz="3200" b="1" i="1" dirty="0">
                <a:solidFill>
                  <a:srgbClr val="0033CC"/>
                </a:solidFill>
              </a:rPr>
              <a:t> речення. Підкресли дієслова. Визнач час і число.</a:t>
            </a:r>
            <a:endParaRPr lang="en-US" sz="3200" dirty="0">
              <a:solidFill>
                <a:srgbClr val="0033CC"/>
              </a:solidFill>
            </a:endParaRPr>
          </a:p>
          <a:p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Ніч опускається на землю.  Заблищали</a:t>
            </a:r>
            <a:r>
              <a:rPr kumimoji="0" lang="uk-UA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яскраві зорі. </a:t>
            </a:r>
            <a:r>
              <a:rPr lang="uk-UA" sz="3200" b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Скоро місяць </a:t>
            </a:r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з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’</a:t>
            </a:r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явиться у нічному небі.</a:t>
            </a:r>
            <a:endParaRPr kumimoji="0" lang="uk-UA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1681" y="3934311"/>
            <a:ext cx="59046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uk-UA" sz="2800" b="1" i="1" dirty="0" err="1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Теп</a:t>
            </a:r>
            <a:r>
              <a:rPr lang="uk-UA" sz="2800" b="1" i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uk-UA" sz="2800" b="1" i="1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</a:t>
            </a:r>
            <a:r>
              <a:rPr lang="uk-UA" sz="2800" b="1" i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., </a:t>
            </a:r>
            <a:r>
              <a:rPr lang="uk-UA" sz="2800" b="1" i="1" dirty="0" err="1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одн</a:t>
            </a:r>
            <a:r>
              <a:rPr lang="uk-UA" sz="2800" b="1" i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  Мин. </a:t>
            </a:r>
            <a:r>
              <a:rPr lang="uk-UA" sz="2800" b="1" i="1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</a:t>
            </a:r>
            <a:r>
              <a:rPr lang="uk-UA" sz="2800" b="1" i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., мн.</a:t>
            </a:r>
            <a:endParaRPr lang="uk-UA" sz="3200" b="1" i="1" dirty="0" smtClean="0">
              <a:solidFill>
                <a:srgbClr val="C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r>
              <a:rPr lang="uk-UA" sz="3200" b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Опускається, заблищали,</a:t>
            </a:r>
          </a:p>
          <a:p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uk-UA" sz="2800" b="1" i="1" dirty="0" err="1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Майб.ч</a:t>
            </a:r>
            <a:r>
              <a:rPr lang="uk-UA" sz="2800" b="1" i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., </a:t>
            </a:r>
            <a:r>
              <a:rPr lang="uk-UA" sz="2800" b="1" i="1" dirty="0" err="1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одн</a:t>
            </a:r>
            <a:r>
              <a:rPr lang="uk-UA" sz="2800" b="1" i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uk-UA" sz="2800" b="1" i="1" dirty="0">
              <a:solidFill>
                <a:srgbClr val="C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з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’</a:t>
            </a:r>
            <a:r>
              <a:rPr lang="uk-UA" sz="3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явиться.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108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691680" y="1124744"/>
            <a:ext cx="590465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3200" b="1" i="1" dirty="0">
                <a:solidFill>
                  <a:srgbClr val="0033CC"/>
                </a:solidFill>
              </a:rPr>
              <a:t>3)  До дієслів неозначеної форми добери форми минулого, теперішнього і майбутнього часу.</a:t>
            </a:r>
            <a:endParaRPr lang="en-US" sz="3200" dirty="0">
              <a:solidFill>
                <a:srgbClr val="0033CC"/>
              </a:solidFill>
            </a:endParaRPr>
          </a:p>
          <a:p>
            <a:pPr algn="just"/>
            <a:r>
              <a:rPr lang="uk-UA" sz="3200" dirty="0" smtClean="0"/>
              <a:t>        </a:t>
            </a:r>
            <a:r>
              <a:rPr lang="uk-UA" sz="3200" b="1" dirty="0" smtClean="0"/>
              <a:t>Співати </a:t>
            </a:r>
            <a:r>
              <a:rPr lang="uk-UA" sz="3200" b="1" dirty="0"/>
              <a:t>-</a:t>
            </a:r>
            <a:r>
              <a:rPr lang="uk-UA" sz="3200" dirty="0"/>
              <a:t> …, ….,  …   . </a:t>
            </a:r>
            <a:endParaRPr lang="en-US" sz="3200" dirty="0"/>
          </a:p>
          <a:p>
            <a:endParaRPr kumimoji="0" lang="uk-UA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19672" y="4222203"/>
            <a:ext cx="6120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 smtClean="0"/>
              <a:t>   </a:t>
            </a:r>
            <a:r>
              <a:rPr lang="uk-UA" sz="4000" b="1" dirty="0" smtClean="0"/>
              <a:t>Співати – </a:t>
            </a:r>
            <a:r>
              <a:rPr lang="uk-UA" sz="4000" b="1" i="1" dirty="0" smtClean="0">
                <a:solidFill>
                  <a:srgbClr val="C00000"/>
                </a:solidFill>
              </a:rPr>
              <a:t>співав, співає, заспіває.</a:t>
            </a:r>
            <a:endParaRPr lang="en-US" sz="4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691680" y="1062608"/>
            <a:ext cx="604867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3200" b="1" i="1" dirty="0">
                <a:solidFill>
                  <a:srgbClr val="0033CC"/>
                </a:solidFill>
              </a:rPr>
              <a:t>4) Визнач рід дієслів минулого часу.</a:t>
            </a:r>
            <a:endParaRPr lang="en-US" sz="3200" dirty="0">
              <a:solidFill>
                <a:srgbClr val="0033CC"/>
              </a:solidFill>
            </a:endParaRPr>
          </a:p>
          <a:p>
            <a:pPr algn="just"/>
            <a:r>
              <a:rPr lang="uk-UA" sz="3200" b="1" i="1" dirty="0"/>
              <a:t>       </a:t>
            </a:r>
            <a:r>
              <a:rPr lang="uk-UA" sz="3200" b="1" dirty="0" smtClean="0"/>
              <a:t>Розв'язав задачу, заспівала пісню, голосно лунало,  бігали діти.</a:t>
            </a:r>
            <a:endParaRPr lang="en-US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75656" y="3789040"/>
            <a:ext cx="648072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b="1" dirty="0" smtClean="0"/>
              <a:t>        </a:t>
            </a:r>
            <a:r>
              <a:rPr lang="uk-UA" sz="2800" b="1" i="1" dirty="0" err="1" smtClean="0">
                <a:solidFill>
                  <a:srgbClr val="C00000"/>
                </a:solidFill>
              </a:rPr>
              <a:t>Ч.р</a:t>
            </a:r>
            <a:r>
              <a:rPr lang="uk-UA" sz="2800" b="1" i="1" dirty="0" smtClean="0">
                <a:solidFill>
                  <a:srgbClr val="C00000"/>
                </a:solidFill>
              </a:rPr>
              <a:t>.                                       </a:t>
            </a:r>
            <a:r>
              <a:rPr lang="uk-UA" sz="2800" b="1" i="1" dirty="0" err="1" smtClean="0">
                <a:solidFill>
                  <a:srgbClr val="C00000"/>
                </a:solidFill>
              </a:rPr>
              <a:t>Ж.р</a:t>
            </a:r>
            <a:r>
              <a:rPr lang="uk-UA" sz="2800" b="1" i="1" dirty="0" smtClean="0">
                <a:solidFill>
                  <a:srgbClr val="C00000"/>
                </a:solidFill>
              </a:rPr>
              <a:t>.</a:t>
            </a:r>
            <a:endParaRPr lang="uk-UA" b="1" i="1" dirty="0" smtClean="0">
              <a:solidFill>
                <a:srgbClr val="C00000"/>
              </a:solidFill>
            </a:endParaRPr>
          </a:p>
          <a:p>
            <a:pPr algn="just"/>
            <a:r>
              <a:rPr lang="uk-UA" sz="3200" b="1" dirty="0" smtClean="0"/>
              <a:t>Розв'язав </a:t>
            </a:r>
            <a:r>
              <a:rPr lang="uk-UA" sz="3200" b="1" dirty="0"/>
              <a:t>задачу, </a:t>
            </a:r>
            <a:r>
              <a:rPr lang="uk-UA" sz="3200" b="1" dirty="0" smtClean="0"/>
              <a:t>заспівала </a:t>
            </a:r>
          </a:p>
          <a:p>
            <a:pPr algn="just"/>
            <a:r>
              <a:rPr lang="uk-UA" sz="3200" b="1" dirty="0" smtClean="0"/>
              <a:t>                                 </a:t>
            </a:r>
            <a:r>
              <a:rPr lang="uk-UA" sz="3200" b="1" i="1" dirty="0" err="1" smtClean="0">
                <a:solidFill>
                  <a:srgbClr val="C00000"/>
                </a:solidFill>
              </a:rPr>
              <a:t>С.р</a:t>
            </a:r>
            <a:r>
              <a:rPr lang="uk-UA" sz="3200" b="1" i="1" dirty="0" smtClean="0">
                <a:solidFill>
                  <a:srgbClr val="C00000"/>
                </a:solidFill>
              </a:rPr>
              <a:t>.          Мн.</a:t>
            </a:r>
            <a:endParaRPr lang="uk-UA" sz="3200" b="1" i="1" dirty="0">
              <a:solidFill>
                <a:srgbClr val="C00000"/>
              </a:solidFill>
            </a:endParaRPr>
          </a:p>
          <a:p>
            <a:pPr algn="just"/>
            <a:r>
              <a:rPr lang="uk-UA" sz="3200" b="1" dirty="0" smtClean="0"/>
              <a:t>пісню, голосно лунало,  бігали діти.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64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3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979712" y="1412776"/>
            <a:ext cx="53285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uk-UA" sz="3600" b="1" i="1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Тридцяте березня</a:t>
            </a:r>
          </a:p>
          <a:p>
            <a:pPr algn="ctr"/>
            <a:r>
              <a:rPr lang="uk-UA" sz="3600" b="1" i="1" dirty="0" smtClean="0">
                <a:solidFill>
                  <a:srgbClr val="0033CC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Діагностувальна робота</a:t>
            </a:r>
          </a:p>
          <a:p>
            <a:pPr algn="ctr"/>
            <a:r>
              <a:rPr lang="uk-UA" sz="3600" b="1" i="1" dirty="0" smtClean="0">
                <a:solidFill>
                  <a:srgbClr val="0033CC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Списування</a:t>
            </a:r>
          </a:p>
          <a:p>
            <a:pPr algn="ctr"/>
            <a:r>
              <a:rPr kumimoji="0" lang="uk-UA" sz="3600" b="1" i="1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Первісний степ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1475656" y="908720"/>
            <a:ext cx="64807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solidFill>
                  <a:srgbClr val="0033CC"/>
                </a:solidFill>
              </a:rPr>
              <a:t>  Спиши текст, </a:t>
            </a:r>
            <a:r>
              <a:rPr lang="ru-RU" sz="2400" b="1" i="1" dirty="0" err="1" smtClean="0">
                <a:solidFill>
                  <a:srgbClr val="0033CC"/>
                </a:solidFill>
              </a:rPr>
              <a:t>вставляючи</a:t>
            </a:r>
            <a:r>
              <a:rPr lang="ru-RU" sz="2400" b="1" i="1" dirty="0" smtClean="0">
                <a:solidFill>
                  <a:srgbClr val="0033CC"/>
                </a:solidFill>
              </a:rPr>
              <a:t> </a:t>
            </a:r>
            <a:r>
              <a:rPr lang="ru-RU" sz="2400" b="1" i="1" dirty="0" err="1" smtClean="0">
                <a:solidFill>
                  <a:srgbClr val="0033CC"/>
                </a:solidFill>
              </a:rPr>
              <a:t>потрібні</a:t>
            </a:r>
            <a:r>
              <a:rPr lang="ru-RU" sz="2400" b="1" i="1" dirty="0" smtClean="0">
                <a:solidFill>
                  <a:srgbClr val="0033CC"/>
                </a:solidFill>
              </a:rPr>
              <a:t> </a:t>
            </a:r>
          </a:p>
          <a:p>
            <a:pPr algn="just"/>
            <a:r>
              <a:rPr lang="ru-RU" sz="2400" b="1" i="1" dirty="0" err="1">
                <a:solidFill>
                  <a:srgbClr val="0033CC"/>
                </a:solidFill>
              </a:rPr>
              <a:t>б</a:t>
            </a:r>
            <a:r>
              <a:rPr lang="ru-RU" sz="2400" b="1" i="1" dirty="0" err="1" smtClean="0">
                <a:solidFill>
                  <a:srgbClr val="0033CC"/>
                </a:solidFill>
              </a:rPr>
              <a:t>укви</a:t>
            </a:r>
            <a:r>
              <a:rPr lang="ru-RU" sz="2400" b="1" i="1" dirty="0" smtClean="0">
                <a:solidFill>
                  <a:srgbClr val="0033CC"/>
                </a:solidFill>
              </a:rPr>
              <a:t> на </a:t>
            </a:r>
            <a:r>
              <a:rPr lang="ru-RU" sz="2400" b="1" i="1" dirty="0" err="1" smtClean="0">
                <a:solidFill>
                  <a:srgbClr val="0033CC"/>
                </a:solidFill>
              </a:rPr>
              <a:t>місці</a:t>
            </a:r>
            <a:r>
              <a:rPr lang="ru-RU" sz="2400" b="1" i="1" dirty="0" smtClean="0">
                <a:solidFill>
                  <a:srgbClr val="0033CC"/>
                </a:solidFill>
              </a:rPr>
              <a:t> </a:t>
            </a:r>
            <a:r>
              <a:rPr lang="ru-RU" sz="2400" b="1" i="1" dirty="0" err="1" smtClean="0">
                <a:solidFill>
                  <a:srgbClr val="0033CC"/>
                </a:solidFill>
              </a:rPr>
              <a:t>пропущених</a:t>
            </a:r>
            <a:r>
              <a:rPr lang="ru-RU" sz="2400" b="1" i="1" dirty="0" smtClean="0">
                <a:solidFill>
                  <a:srgbClr val="0033CC"/>
                </a:solidFill>
              </a:rPr>
              <a:t> </a:t>
            </a:r>
            <a:r>
              <a:rPr lang="ru-RU" sz="2400" b="1" i="1" dirty="0" err="1" smtClean="0">
                <a:solidFill>
                  <a:srgbClr val="0033CC"/>
                </a:solidFill>
              </a:rPr>
              <a:t>орфограм</a:t>
            </a:r>
            <a:r>
              <a:rPr lang="ru-RU" sz="2400" b="1" i="1" dirty="0" smtClean="0">
                <a:solidFill>
                  <a:srgbClr val="0033CC"/>
                </a:solidFill>
              </a:rPr>
              <a:t>.   </a:t>
            </a:r>
            <a:r>
              <a:rPr lang="ru-RU" i="1" dirty="0" smtClean="0">
                <a:solidFill>
                  <a:srgbClr val="0033CC"/>
                </a:solidFill>
              </a:rPr>
              <a:t/>
            </a:r>
            <a:br>
              <a:rPr lang="ru-RU" i="1" dirty="0" smtClean="0">
                <a:solidFill>
                  <a:srgbClr val="0033CC"/>
                </a:solidFill>
              </a:rPr>
            </a:br>
            <a:r>
              <a:rPr lang="ru-RU" i="1" dirty="0" smtClean="0">
                <a:solidFill>
                  <a:srgbClr val="0033CC"/>
                </a:solidFill>
              </a:rPr>
              <a:t>            </a:t>
            </a:r>
            <a:r>
              <a:rPr lang="uk-UA" sz="2400" b="1" dirty="0" err="1" smtClean="0"/>
              <a:t>Бе</a:t>
            </a:r>
            <a:r>
              <a:rPr lang="uk-UA" sz="2400" b="1" dirty="0" smtClean="0"/>
              <a:t>(</a:t>
            </a:r>
            <a:r>
              <a:rPr lang="uk-UA" sz="2400" b="1" dirty="0" err="1" smtClean="0"/>
              <a:t>з,с</a:t>
            </a:r>
            <a:r>
              <a:rPr lang="uk-UA" sz="2400" b="1" dirty="0" smtClean="0"/>
              <a:t>)</a:t>
            </a:r>
            <a:r>
              <a:rPr lang="uk-UA" sz="2400" b="1" dirty="0" err="1" smtClean="0"/>
              <a:t>межний</a:t>
            </a:r>
            <a:r>
              <a:rPr lang="uk-UA" sz="2400" b="1" dirty="0" smtClean="0"/>
              <a:t>, ро(</a:t>
            </a:r>
            <a:r>
              <a:rPr lang="uk-UA" sz="2400" b="1" dirty="0" err="1" smtClean="0"/>
              <a:t>з,с</a:t>
            </a:r>
            <a:r>
              <a:rPr lang="uk-UA" sz="2400" b="1" dirty="0" smtClean="0"/>
              <a:t>)</a:t>
            </a:r>
            <a:r>
              <a:rPr lang="uk-UA" sz="2400" b="1" dirty="0" err="1" smtClean="0"/>
              <a:t>дольний</a:t>
            </a:r>
            <a:r>
              <a:rPr lang="uk-UA" sz="2400" b="1" dirty="0" smtClean="0"/>
              <a:t> степ пролягає на півдні (</a:t>
            </a:r>
            <a:r>
              <a:rPr lang="uk-UA" sz="2400" b="1" dirty="0" err="1" smtClean="0"/>
              <a:t>У,у</a:t>
            </a:r>
            <a:r>
              <a:rPr lang="uk-UA" sz="2400" b="1" dirty="0" smtClean="0"/>
              <a:t>)країни. У </a:t>
            </a:r>
            <a:r>
              <a:rPr lang="uk-UA" sz="2400" b="1" dirty="0" err="1" smtClean="0"/>
              <a:t>м_нулому</a:t>
            </a:r>
            <a:r>
              <a:rPr lang="uk-UA" sz="2400" b="1" dirty="0" smtClean="0"/>
              <a:t> вся ця </a:t>
            </a:r>
            <a:r>
              <a:rPr lang="uk-UA" sz="2400" b="1" dirty="0" err="1" smtClean="0"/>
              <a:t>в_л_чезна</a:t>
            </a:r>
            <a:r>
              <a:rPr lang="uk-UA" sz="2400" b="1" dirty="0" smtClean="0"/>
              <a:t> рівнина була вкрита </a:t>
            </a:r>
            <a:r>
              <a:rPr lang="uk-UA" sz="2400" b="1" dirty="0" err="1" smtClean="0"/>
              <a:t>ст_повим</a:t>
            </a:r>
            <a:r>
              <a:rPr lang="uk-UA" sz="2400" b="1" dirty="0" smtClean="0"/>
              <a:t> різнотрав’ям, сивою </a:t>
            </a:r>
            <a:r>
              <a:rPr lang="uk-UA" sz="2400" b="1" dirty="0" err="1" smtClean="0"/>
              <a:t>ков_лою</a:t>
            </a:r>
            <a:r>
              <a:rPr lang="uk-UA" sz="2400" b="1" dirty="0" smtClean="0"/>
              <a:t>. (На)весні вона яскріла різнобарвними квітами. Трави були такими </a:t>
            </a:r>
            <a:r>
              <a:rPr lang="uk-UA" sz="2400" b="1" dirty="0" err="1" smtClean="0"/>
              <a:t>в_сокими</a:t>
            </a:r>
            <a:r>
              <a:rPr lang="uk-UA" sz="2400" b="1" dirty="0" smtClean="0"/>
              <a:t>, що в них (з)головою ховалися вершники. У синьому небі ширяли орли, шуліки, </a:t>
            </a:r>
            <a:r>
              <a:rPr lang="uk-UA" sz="2400" b="1" dirty="0" err="1" smtClean="0"/>
              <a:t>зал_валися</a:t>
            </a:r>
            <a:r>
              <a:rPr lang="uk-UA" sz="2400" b="1" dirty="0" smtClean="0"/>
              <a:t> піснями жайворонки. Вовки, </a:t>
            </a:r>
            <a:r>
              <a:rPr lang="uk-UA" sz="2400" b="1" dirty="0" err="1" smtClean="0"/>
              <a:t>л_сиці</a:t>
            </a:r>
            <a:r>
              <a:rPr lang="uk-UA" sz="2400" b="1" dirty="0" smtClean="0"/>
              <a:t> полювали на зайців, ховрашків, тушканчиків. Куточок цього первісного степу зараз у заповіднику «Асканія-Нова».</a:t>
            </a:r>
            <a:endParaRPr lang="uk-U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763688" y="836712"/>
            <a:ext cx="594066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3200" b="1" i="1" dirty="0" smtClean="0">
                <a:solidFill>
                  <a:srgbClr val="0033CC"/>
                </a:solidFill>
              </a:rPr>
              <a:t>1</a:t>
            </a:r>
            <a:r>
              <a:rPr lang="uk-UA" sz="3200" b="1" i="1" dirty="0">
                <a:solidFill>
                  <a:srgbClr val="0033CC"/>
                </a:solidFill>
              </a:rPr>
              <a:t>) Встав пропущені букви у закінченнях дієслів.</a:t>
            </a:r>
            <a:endParaRPr lang="en-US" sz="3200" dirty="0">
              <a:solidFill>
                <a:srgbClr val="0033CC"/>
              </a:solidFill>
            </a:endParaRPr>
          </a:p>
          <a:p>
            <a:pPr algn="just"/>
            <a:r>
              <a:rPr lang="uk-UA" sz="3200" dirty="0" smtClean="0"/>
              <a:t>       </a:t>
            </a:r>
            <a:r>
              <a:rPr lang="uk-UA" sz="3200" b="1" dirty="0" err="1" smtClean="0"/>
              <a:t>Співа</a:t>
            </a:r>
            <a:r>
              <a:rPr lang="uk-UA" sz="3200" b="1" dirty="0" smtClean="0"/>
              <a:t>…</a:t>
            </a:r>
            <a:r>
              <a:rPr lang="uk-UA" sz="3200" b="1" dirty="0" err="1" smtClean="0"/>
              <a:t>мо</a:t>
            </a:r>
            <a:r>
              <a:rPr lang="uk-UA" sz="3200" b="1" dirty="0"/>
              <a:t>, </a:t>
            </a:r>
            <a:r>
              <a:rPr lang="uk-UA" sz="3200" b="1" dirty="0" err="1"/>
              <a:t>бач..ш</a:t>
            </a:r>
            <a:r>
              <a:rPr lang="uk-UA" sz="3200" b="1" dirty="0"/>
              <a:t>, </a:t>
            </a:r>
            <a:r>
              <a:rPr lang="uk-UA" sz="3200" b="1" dirty="0" err="1"/>
              <a:t>виход</a:t>
            </a:r>
            <a:r>
              <a:rPr lang="uk-UA" sz="3200" b="1" dirty="0"/>
              <a:t>..те, </a:t>
            </a:r>
            <a:r>
              <a:rPr lang="uk-UA" sz="3200" b="1" dirty="0" err="1"/>
              <a:t>пиш</a:t>
            </a:r>
            <a:r>
              <a:rPr lang="uk-UA" sz="3200" b="1" dirty="0"/>
              <a:t>..</a:t>
            </a:r>
            <a:r>
              <a:rPr lang="uk-UA" sz="3200" b="1" dirty="0" err="1"/>
              <a:t>мо</a:t>
            </a:r>
            <a:r>
              <a:rPr lang="uk-UA" sz="3200" b="1" dirty="0"/>
              <a:t>, </a:t>
            </a:r>
            <a:r>
              <a:rPr lang="uk-UA" sz="3200" b="1" dirty="0" err="1"/>
              <a:t>воз</a:t>
            </a:r>
            <a:r>
              <a:rPr lang="uk-UA" sz="3200" b="1" dirty="0"/>
              <a:t>..те,  раді…ш</a:t>
            </a:r>
            <a:r>
              <a:rPr lang="uk-UA" sz="3200" b="1" dirty="0" smtClean="0"/>
              <a:t>.</a:t>
            </a:r>
          </a:p>
          <a:p>
            <a:pPr algn="just"/>
            <a:r>
              <a:rPr lang="uk-UA" sz="3200" b="1" i="1" dirty="0">
                <a:solidFill>
                  <a:srgbClr val="0033CC"/>
                </a:solidFill>
              </a:rPr>
              <a:t>2) </a:t>
            </a:r>
            <a:r>
              <a:rPr lang="uk-UA" sz="3200" b="1" i="1" dirty="0" err="1">
                <a:solidFill>
                  <a:srgbClr val="0033CC"/>
                </a:solidFill>
              </a:rPr>
              <a:t>Спиши</a:t>
            </a:r>
            <a:r>
              <a:rPr lang="uk-UA" sz="3200" b="1" i="1" dirty="0">
                <a:solidFill>
                  <a:srgbClr val="0033CC"/>
                </a:solidFill>
              </a:rPr>
              <a:t> речення. Підкресли дієслова. Визнач час і число.</a:t>
            </a:r>
            <a:endParaRPr lang="en-US" sz="3200" dirty="0">
              <a:solidFill>
                <a:srgbClr val="0033CC"/>
              </a:solidFill>
            </a:endParaRPr>
          </a:p>
          <a:p>
            <a:pPr algn="just"/>
            <a:r>
              <a:rPr lang="uk-UA" sz="3200" dirty="0"/>
              <a:t>        </a:t>
            </a:r>
            <a:r>
              <a:rPr lang="uk-UA" sz="3200" b="1" dirty="0"/>
              <a:t>Проросла на галявині маленька ромашка. Навколо високі трави стоять. Хто ж ромашці усміхнеться?</a:t>
            </a:r>
            <a:endParaRPr lang="en-US" sz="3200" b="1" dirty="0"/>
          </a:p>
          <a:p>
            <a:endParaRPr lang="en-US" sz="32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390</Words>
  <Application>Microsoft Office PowerPoint</Application>
  <PresentationFormat>Экран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556</dc:creator>
  <cp:lastModifiedBy>Школа</cp:lastModifiedBy>
  <cp:revision>16</cp:revision>
  <dcterms:created xsi:type="dcterms:W3CDTF">2020-05-03T14:21:30Z</dcterms:created>
  <dcterms:modified xsi:type="dcterms:W3CDTF">2022-03-29T17:58:25Z</dcterms:modified>
</cp:coreProperties>
</file>