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738" r:id="rId2"/>
    <p:sldId id="1077" r:id="rId3"/>
    <p:sldId id="1065" r:id="rId4"/>
    <p:sldId id="1010" r:id="rId5"/>
    <p:sldId id="1005" r:id="rId6"/>
    <p:sldId id="1015" r:id="rId7"/>
    <p:sldId id="1079" r:id="rId8"/>
    <p:sldId id="1069" r:id="rId9"/>
    <p:sldId id="1084" r:id="rId10"/>
    <p:sldId id="1058" r:id="rId11"/>
    <p:sldId id="1081" r:id="rId12"/>
    <p:sldId id="1033" r:id="rId13"/>
    <p:sldId id="107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2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35110"/>
    <a:srgbClr val="F1059D"/>
    <a:srgbClr val="FF4747"/>
    <a:srgbClr val="D3514F"/>
    <a:srgbClr val="2F3242"/>
    <a:srgbClr val="92193A"/>
    <a:srgbClr val="F17D66"/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26D62-0A69-489C-AD8A-DBBB454FE69F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61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541F5A-B942-463D-BFFB-A6C0BF2A95D9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79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F5CA3-AACC-4614-BF69-00E689DA5E5C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00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57AFC-C01B-4F35-8E90-7CDC7BDC9F41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8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057DF8-A1C4-4191-9BCE-6255C9741248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66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EB527B-8C9A-436C-98CD-9931061FA41E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80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CE2E25-D864-431C-9803-DC1DF816B3B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686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41627C-B8CA-44C8-AA80-F38F7E2DC94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1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78820F-613B-4084-A210-F6071CA8AA1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30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F3D5AF-C886-45A1-B5DC-5A526CB61C15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37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3D2A21-8E22-4A57-9D96-C14531AB525D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97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FBF2D6-4F70-474E-8189-F1C29A9FD449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94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apps.org/watch?v=p2pq5yys521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microsoft.com/office/2007/relationships/hdphoto" Target="../media/hdphoto2.wdp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29.03.2022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3109" y="2660821"/>
            <a:ext cx="2151017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</a:rPr>
              <a:t>№</a:t>
            </a:r>
            <a:r>
              <a:rPr lang="uk-UA" sz="4500" b="1" dirty="0">
                <a:solidFill>
                  <a:prstClr val="white"/>
                </a:solidFill>
                <a:latin typeface="Monotype Corsiva" panose="03010101010201010101" pitchFamily="66" charset="0"/>
              </a:rPr>
              <a:t>069-70</a:t>
            </a:r>
            <a:endParaRPr kumimoji="0" lang="ru-RU" sz="4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41989" y="4797574"/>
            <a:ext cx="93500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2F3242"/>
                </a:solidFill>
              </a:rPr>
              <a:t>Як </a:t>
            </a:r>
            <a:r>
              <a:rPr lang="ru-RU" sz="6000" b="1" dirty="0" err="1">
                <a:solidFill>
                  <a:srgbClr val="2F3242"/>
                </a:solidFill>
              </a:rPr>
              <a:t>влаштована</a:t>
            </a:r>
            <a:r>
              <a:rPr lang="ru-RU" sz="6000" b="1" dirty="0">
                <a:solidFill>
                  <a:srgbClr val="2F3242"/>
                </a:solidFill>
              </a:rPr>
              <a:t> </a:t>
            </a:r>
            <a:r>
              <a:rPr lang="ru-RU" sz="6000" b="1" dirty="0" err="1">
                <a:solidFill>
                  <a:srgbClr val="2F3242"/>
                </a:solidFill>
              </a:rPr>
              <a:t>Сонячна</a:t>
            </a:r>
            <a:r>
              <a:rPr lang="ru-RU" sz="6000" b="1" dirty="0">
                <a:solidFill>
                  <a:srgbClr val="2F3242"/>
                </a:solidFill>
              </a:rPr>
              <a:t> система </a:t>
            </a:r>
            <a:endParaRPr lang="uk-UA" sz="6000" b="1" dirty="0">
              <a:solidFill>
                <a:srgbClr val="2F324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0106" y="178195"/>
            <a:ext cx="2402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Я досліджую світ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2000" b="1" dirty="0">
                <a:solidFill>
                  <a:prstClr val="white"/>
                </a:solidFill>
                <a:latin typeface="Calibri" panose="020F0502020204030204"/>
              </a:rPr>
              <a:t>4 клас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Сонячна система, її склад. Навчальне відео для дітей. Природознавство  четвертий клас. ЯДС. - YouTub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0792" y="351843"/>
            <a:ext cx="6310393" cy="3549597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64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29.03.2022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092502" y="1254559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1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733069" y="1841711"/>
            <a:ext cx="8281370" cy="409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Підпиши планети Сонячної системи на малюнку.</a:t>
            </a:r>
          </a:p>
        </p:txBody>
      </p:sp>
      <p:pic>
        <p:nvPicPr>
          <p:cNvPr id="8194" name="Picture 2" descr="4 липня у Сонячній системі пройде унікальний парад планет - 1NEWS.COM.UA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2502" y="2320653"/>
            <a:ext cx="6743775" cy="4392673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Скругленный прямоугольник 10"/>
          <p:cNvSpPr/>
          <p:nvPr/>
        </p:nvSpPr>
        <p:spPr>
          <a:xfrm>
            <a:off x="3956538" y="3216291"/>
            <a:ext cx="1705708" cy="31652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tx1"/>
                </a:solidFill>
              </a:rPr>
              <a:t>_____________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157046" y="3799514"/>
            <a:ext cx="1705708" cy="31652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tx1"/>
                </a:solidFill>
              </a:rPr>
              <a:t>_____________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4962776" y="3681879"/>
            <a:ext cx="1705708" cy="31652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tx1"/>
                </a:solidFill>
              </a:rPr>
              <a:t>_____________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3257068" y="4629808"/>
            <a:ext cx="1705708" cy="31652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tx1"/>
                </a:solidFill>
              </a:rPr>
              <a:t>_____________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6301127" y="4113249"/>
            <a:ext cx="1705708" cy="31652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tx1"/>
                </a:solidFill>
              </a:rPr>
              <a:t>_____________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4611535" y="5532628"/>
            <a:ext cx="1705708" cy="31652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tx1"/>
                </a:solidFill>
              </a:rPr>
              <a:t>_____________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7584831" y="5067039"/>
            <a:ext cx="1163515" cy="31652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tx1"/>
                </a:solidFill>
              </a:rPr>
              <a:t>________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271846" y="6314740"/>
            <a:ext cx="1705708" cy="31652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tx1"/>
                </a:solidFill>
              </a:rPr>
              <a:t>_____________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79000" y="3109552"/>
            <a:ext cx="20607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/>
              <a:t>Меркурій </a:t>
            </a:r>
            <a:endParaRPr lang="ru-RU" sz="2500" dirty="0"/>
          </a:p>
        </p:txBody>
      </p:sp>
      <p:sp>
        <p:nvSpPr>
          <p:cNvPr id="22" name="TextBox 21"/>
          <p:cNvSpPr txBox="1"/>
          <p:nvPr/>
        </p:nvSpPr>
        <p:spPr>
          <a:xfrm>
            <a:off x="1990766" y="3700731"/>
            <a:ext cx="20607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/>
              <a:t>Венера  </a:t>
            </a:r>
            <a:endParaRPr lang="ru-RU" sz="2500" dirty="0"/>
          </a:p>
        </p:txBody>
      </p:sp>
      <p:sp>
        <p:nvSpPr>
          <p:cNvPr id="23" name="TextBox 22"/>
          <p:cNvSpPr txBox="1"/>
          <p:nvPr/>
        </p:nvSpPr>
        <p:spPr>
          <a:xfrm>
            <a:off x="4747064" y="3587436"/>
            <a:ext cx="20607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/>
              <a:t>Земля  </a:t>
            </a:r>
            <a:endParaRPr lang="ru-RU" sz="2500" dirty="0"/>
          </a:p>
        </p:txBody>
      </p:sp>
      <p:sp>
        <p:nvSpPr>
          <p:cNvPr id="24" name="TextBox 23"/>
          <p:cNvSpPr txBox="1"/>
          <p:nvPr/>
        </p:nvSpPr>
        <p:spPr>
          <a:xfrm>
            <a:off x="3079530" y="4526580"/>
            <a:ext cx="20607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/>
              <a:t>Марс </a:t>
            </a:r>
            <a:endParaRPr lang="ru-RU" sz="2500" dirty="0"/>
          </a:p>
        </p:txBody>
      </p:sp>
      <p:sp>
        <p:nvSpPr>
          <p:cNvPr id="25" name="TextBox 24"/>
          <p:cNvSpPr txBox="1"/>
          <p:nvPr/>
        </p:nvSpPr>
        <p:spPr>
          <a:xfrm>
            <a:off x="6094308" y="4019523"/>
            <a:ext cx="20607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/>
              <a:t>Юпітер  </a:t>
            </a:r>
            <a:endParaRPr lang="ru-RU" sz="2500" dirty="0"/>
          </a:p>
        </p:txBody>
      </p:sp>
      <p:sp>
        <p:nvSpPr>
          <p:cNvPr id="26" name="TextBox 25"/>
          <p:cNvSpPr txBox="1"/>
          <p:nvPr/>
        </p:nvSpPr>
        <p:spPr>
          <a:xfrm>
            <a:off x="4433997" y="5437201"/>
            <a:ext cx="20607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/>
              <a:t>Сатурн  </a:t>
            </a:r>
            <a:endParaRPr lang="ru-RU" sz="2500" dirty="0"/>
          </a:p>
        </p:txBody>
      </p:sp>
      <p:sp>
        <p:nvSpPr>
          <p:cNvPr id="27" name="TextBox 26"/>
          <p:cNvSpPr txBox="1"/>
          <p:nvPr/>
        </p:nvSpPr>
        <p:spPr>
          <a:xfrm>
            <a:off x="7124699" y="4960147"/>
            <a:ext cx="20607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/>
              <a:t>Уран  </a:t>
            </a:r>
            <a:endParaRPr lang="ru-RU" sz="2500" dirty="0"/>
          </a:p>
        </p:txBody>
      </p:sp>
      <p:sp>
        <p:nvSpPr>
          <p:cNvPr id="28" name="TextBox 27"/>
          <p:cNvSpPr txBox="1"/>
          <p:nvPr/>
        </p:nvSpPr>
        <p:spPr>
          <a:xfrm>
            <a:off x="6123589" y="6197988"/>
            <a:ext cx="20607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/>
              <a:t>Нептун  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385745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29.03.2022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0636" y="484217"/>
            <a:ext cx="8697595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b="1" dirty="0">
                <a:solidFill>
                  <a:schemeClr val="bg1"/>
                </a:solidFill>
              </a:rPr>
              <a:t>Щоби відкрити інтерактивне завдання, натисніть на помаранчевий прямокутник</a:t>
            </a:r>
          </a:p>
        </p:txBody>
      </p:sp>
      <p:sp>
        <p:nvSpPr>
          <p:cNvPr id="7" name="Прямоугольник 4">
            <a:hlinkClick r:id="rId2"/>
            <a:extLst>
              <a:ext uri="{FF2B5EF4-FFF2-40B4-BE49-F238E27FC236}">
                <a16:creationId xmlns:a16="http://schemas.microsoft.com/office/drawing/2014/main" id="{8643C996-07F1-4E83-B056-0B2B0A2B5055}"/>
              </a:ext>
            </a:extLst>
          </p:cNvPr>
          <p:cNvSpPr/>
          <p:nvPr/>
        </p:nvSpPr>
        <p:spPr>
          <a:xfrm>
            <a:off x="258077" y="1299961"/>
            <a:ext cx="11675846" cy="5245217"/>
          </a:xfrm>
          <a:prstGeom prst="rect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/>
              <a:t>Відкрити онлайнове інтерактивне завдання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296467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29.03.2022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822576" y="1250576"/>
            <a:ext cx="6064624" cy="5378824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b="1" dirty="0">
                <a:solidFill>
                  <a:srgbClr val="2F3242"/>
                </a:solidFill>
              </a:rPr>
              <a:t>Повторити тему на </a:t>
            </a:r>
            <a:r>
              <a:rPr lang="ru-RU" sz="3000" b="1" dirty="0" err="1">
                <a:solidFill>
                  <a:srgbClr val="2F3242"/>
                </a:solidFill>
              </a:rPr>
              <a:t>сторінках</a:t>
            </a:r>
            <a:r>
              <a:rPr lang="ru-RU" sz="3000" b="1" dirty="0">
                <a:solidFill>
                  <a:srgbClr val="2F3242"/>
                </a:solidFill>
              </a:rPr>
              <a:t> </a:t>
            </a:r>
          </a:p>
          <a:p>
            <a:pPr algn="ctr"/>
            <a:r>
              <a:rPr lang="ru-RU" sz="3000" b="1" dirty="0">
                <a:solidFill>
                  <a:srgbClr val="2F3242"/>
                </a:solidFill>
              </a:rPr>
              <a:t>69-73, </a:t>
            </a:r>
            <a:r>
              <a:rPr lang="ru-RU" sz="3000" b="1" dirty="0" err="1">
                <a:solidFill>
                  <a:srgbClr val="2F3242"/>
                </a:solidFill>
              </a:rPr>
              <a:t>пошукове</a:t>
            </a:r>
            <a:r>
              <a:rPr lang="ru-RU" sz="3000" b="1" dirty="0">
                <a:solidFill>
                  <a:srgbClr val="2F3242"/>
                </a:solidFill>
              </a:rPr>
              <a:t> </a:t>
            </a:r>
            <a:r>
              <a:rPr lang="ru-RU" sz="3000" b="1" dirty="0" err="1">
                <a:solidFill>
                  <a:srgbClr val="2F3242"/>
                </a:solidFill>
              </a:rPr>
              <a:t>завдання</a:t>
            </a:r>
            <a:r>
              <a:rPr lang="ru-RU" sz="3000" b="1" dirty="0">
                <a:solidFill>
                  <a:srgbClr val="2F3242"/>
                </a:solidFill>
              </a:rPr>
              <a:t>.</a:t>
            </a:r>
          </a:p>
          <a:p>
            <a:pPr algn="ctr"/>
            <a:endParaRPr lang="uk-UA" sz="3000" i="1" dirty="0">
              <a:solidFill>
                <a:srgbClr val="2F3242"/>
              </a:solidFill>
            </a:endParaRPr>
          </a:p>
          <a:p>
            <a:pPr algn="ctr"/>
            <a:r>
              <a:rPr lang="uk-UA" sz="3000" i="1" dirty="0">
                <a:solidFill>
                  <a:srgbClr val="2F3242"/>
                </a:solidFill>
              </a:rPr>
              <a:t>Короткий запис у щоденник</a:t>
            </a:r>
          </a:p>
          <a:p>
            <a:pPr algn="ctr"/>
            <a:r>
              <a:rPr lang="uk-UA" sz="3000" dirty="0">
                <a:solidFill>
                  <a:srgbClr val="2F3242"/>
                </a:solidFill>
              </a:rPr>
              <a:t>с.69-73, пошукове завдання.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9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29.03.2022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880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«ПОПС»</a:t>
            </a:r>
          </a:p>
        </p:txBody>
      </p:sp>
      <p:sp>
        <p:nvSpPr>
          <p:cNvPr id="2" name="Скругленная прямоугольная выноска 1"/>
          <p:cNvSpPr/>
          <p:nvPr/>
        </p:nvSpPr>
        <p:spPr>
          <a:xfrm>
            <a:off x="7262056" y="1765740"/>
            <a:ext cx="3787452" cy="1829297"/>
          </a:xfrm>
          <a:prstGeom prst="wedgeRoundRectCallout">
            <a:avLst>
              <a:gd name="adj1" fmla="val -67892"/>
              <a:gd name="adj2" fmla="val -31832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Я вважаю, що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Тому що …</a:t>
            </a:r>
          </a:p>
        </p:txBody>
      </p:sp>
      <p:pic>
        <p:nvPicPr>
          <p:cNvPr id="12290" name="Picture 2" descr="Певица — стоковый вектор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67" b="100000" l="0" r="100000">
                        <a14:foregroundMark x1="68496" y1="20333" x2="68496" y2="20333"/>
                        <a14:foregroundMark x1="76626" y1="17000" x2="76626" y2="17000"/>
                        <a14:foregroundMark x1="79878" y1="16000" x2="79878" y2="16000"/>
                        <a14:foregroundMark x1="81911" y1="21667" x2="81911" y2="21667"/>
                        <a14:foregroundMark x1="82317" y1="62833" x2="82317" y2="62833"/>
                        <a14:foregroundMark x1="83130" y1="91000" x2="83130" y2="91000"/>
                        <a14:foregroundMark x1="88618" y1="92667" x2="88618" y2="92667"/>
                        <a14:foregroundMark x1="76220" y1="92667" x2="76220" y2="92667"/>
                        <a14:foregroundMark x1="84350" y1="76167" x2="84350" y2="76167"/>
                        <a14:foregroundMark x1="82317" y1="44167" x2="82317" y2="44167"/>
                        <a14:foregroundMark x1="81504" y1="30667" x2="81504" y2="30667"/>
                        <a14:foregroundMark x1="43699" y1="27333" x2="43699" y2="27333"/>
                        <a14:foregroundMark x1="47764" y1="27333" x2="47764" y2="27333"/>
                        <a14:foregroundMark x1="36585" y1="29000" x2="36585" y2="29000"/>
                        <a14:foregroundMark x1="65650" y1="19000" x2="65650" y2="19000"/>
                        <a14:foregroundMark x1="70935" y1="17667" x2="70935" y2="17667"/>
                        <a14:foregroundMark x1="73780" y1="18667" x2="73780" y2="18667"/>
                        <a14:foregroundMark x1="72154" y1="21000" x2="72154" y2="21000"/>
                        <a14:foregroundMark x1="70528" y1="21000" x2="70528" y2="21000"/>
                        <a14:foregroundMark x1="67276" y1="22333" x2="67276" y2="22333"/>
                        <a14:foregroundMark x1="70935" y1="22333" x2="70935" y2="22333"/>
                        <a14:foregroundMark x1="83537" y1="14000" x2="83537" y2="14000"/>
                        <a14:foregroundMark x1="75813" y1="16333" x2="75813" y2="16333"/>
                        <a14:foregroundMark x1="77846" y1="14667" x2="77846" y2="14667"/>
                        <a14:foregroundMark x1="75000" y1="19333" x2="75000" y2="19333"/>
                        <a14:foregroundMark x1="81098" y1="18667" x2="81098" y2="18667"/>
                        <a14:foregroundMark x1="80691" y1="26667" x2="80691" y2="26667"/>
                        <a14:foregroundMark x1="82724" y1="39167" x2="82724" y2="39167"/>
                        <a14:foregroundMark x1="56707" y1="87333" x2="56707" y2="87333"/>
                        <a14:foregroundMark x1="52236" y1="87000" x2="52236" y2="87000"/>
                        <a14:foregroundMark x1="35366" y1="91000" x2="35366" y2="91000"/>
                        <a14:foregroundMark x1="35366" y1="87000" x2="35366" y2="87000"/>
                        <a14:foregroundMark x1="35366" y1="83333" x2="35366" y2="83333"/>
                        <a14:foregroundMark x1="53455" y1="83333" x2="53455" y2="83333"/>
                        <a14:foregroundMark x1="33740" y1="84333" x2="33740" y2="84333"/>
                        <a14:foregroundMark x1="49797" y1="84333" x2="49797" y2="84333"/>
                        <a14:foregroundMark x1="83943" y1="93333" x2="83943" y2="93333"/>
                        <a14:foregroundMark x1="82724" y1="83667" x2="82724" y2="83667"/>
                        <a14:foregroundMark x1="82724" y1="70167" x2="82724" y2="70167"/>
                        <a14:foregroundMark x1="82724" y1="57833" x2="82724" y2="57833"/>
                        <a14:foregroundMark x1="83130" y1="49833" x2="83130" y2="49833"/>
                        <a14:foregroundMark x1="81911" y1="36000" x2="81911" y2="36000"/>
                        <a14:foregroundMark x1="83537" y1="54167" x2="83537" y2="54167"/>
                        <a14:foregroundMark x1="76626" y1="18667" x2="76626" y2="18667"/>
                        <a14:foregroundMark x1="80691" y1="26000" x2="80691" y2="26000"/>
                        <a14:foregroundMark x1="81911" y1="66500" x2="81911" y2="66500"/>
                        <a14:foregroundMark x1="82317" y1="81333" x2="82317" y2="81333"/>
                        <a14:foregroundMark x1="82724" y1="72167" x2="82724" y2="72167"/>
                        <a14:foregroundMark x1="82317" y1="86333" x2="82317" y2="86333"/>
                        <a14:foregroundMark x1="78659" y1="94000" x2="78659" y2="94000"/>
                        <a14:foregroundMark x1="91870" y1="93333" x2="91870" y2="93333"/>
                        <a14:foregroundMark x1="72154" y1="94333" x2="72154" y2="94333"/>
                        <a14:foregroundMark x1="95528" y1="95000" x2="95528" y2="95000"/>
                        <a14:foregroundMark x1="42073" y1="28333" x2="42073" y2="28333"/>
                        <a14:foregroundMark x1="73374" y1="16667" x2="73374" y2="1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78468" y="1424184"/>
            <a:ext cx="1978752" cy="241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Пение Школа мальчик — стоковый вектор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500" l="2500" r="93167">
                        <a14:foregroundMark x1="46000" y1="30500" x2="46000" y2="30500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8405" r="18067"/>
          <a:stretch/>
        </p:blipFill>
        <p:spPr bwMode="auto">
          <a:xfrm>
            <a:off x="4541827" y="3099023"/>
            <a:ext cx="2215393" cy="348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Скругленная прямоугольная выноска 8"/>
          <p:cNvSpPr/>
          <p:nvPr/>
        </p:nvSpPr>
        <p:spPr>
          <a:xfrm>
            <a:off x="6919414" y="3755133"/>
            <a:ext cx="4312771" cy="2632019"/>
          </a:xfrm>
          <a:prstGeom prst="wedgeRoundRectCallout">
            <a:avLst>
              <a:gd name="adj1" fmla="val -67892"/>
              <a:gd name="adj2" fmla="val -31832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Я можу довести це на прикладі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Зважаючи на це, я роблю висновок про те, що …</a:t>
            </a:r>
          </a:p>
        </p:txBody>
      </p:sp>
      <p:sp>
        <p:nvSpPr>
          <p:cNvPr id="6" name="Овал 5"/>
          <p:cNvSpPr/>
          <p:nvPr/>
        </p:nvSpPr>
        <p:spPr>
          <a:xfrm>
            <a:off x="341194" y="1513437"/>
            <a:ext cx="1104533" cy="971308"/>
          </a:xfrm>
          <a:prstGeom prst="ellipse">
            <a:avLst/>
          </a:prstGeom>
          <a:solidFill>
            <a:srgbClr val="FFCCFF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tx2">
                    <a:lumMod val="75000"/>
                  </a:schemeClr>
                </a:solidFill>
              </a:rPr>
              <a:t>П</a:t>
            </a:r>
            <a:endParaRPr lang="ru-RU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41194" y="2783825"/>
            <a:ext cx="1104533" cy="971308"/>
          </a:xfrm>
          <a:prstGeom prst="ellipse">
            <a:avLst/>
          </a:prstGeom>
          <a:solidFill>
            <a:srgbClr val="FFCCFF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tx2">
                    <a:lumMod val="75000"/>
                  </a:schemeClr>
                </a:solidFill>
              </a:rPr>
              <a:t>О</a:t>
            </a:r>
            <a:endParaRPr lang="ru-RU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41194" y="4054213"/>
            <a:ext cx="1104533" cy="971308"/>
          </a:xfrm>
          <a:prstGeom prst="ellipse">
            <a:avLst/>
          </a:prstGeom>
          <a:solidFill>
            <a:srgbClr val="FFCCFF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tx2">
                    <a:lumMod val="75000"/>
                  </a:schemeClr>
                </a:solidFill>
              </a:rPr>
              <a:t>П</a:t>
            </a:r>
            <a:endParaRPr lang="ru-RU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341193" y="5290289"/>
            <a:ext cx="1104533" cy="971308"/>
          </a:xfrm>
          <a:prstGeom prst="ellipse">
            <a:avLst/>
          </a:prstGeom>
          <a:solidFill>
            <a:srgbClr val="FFCCFF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tx2">
                    <a:lumMod val="75000"/>
                  </a:schemeClr>
                </a:solidFill>
              </a:rPr>
              <a:t>С</a:t>
            </a:r>
            <a:endParaRPr lang="ru-RU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Прямая со стрелкой 7"/>
          <p:cNvCxnSpPr>
            <a:stCxn id="6" idx="6"/>
          </p:cNvCxnSpPr>
          <p:nvPr/>
        </p:nvCxnSpPr>
        <p:spPr>
          <a:xfrm>
            <a:off x="1445727" y="1999091"/>
            <a:ext cx="472985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1445727" y="3248701"/>
            <a:ext cx="472985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1445727" y="4539867"/>
            <a:ext cx="472985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1445727" y="5810255"/>
            <a:ext cx="472985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6" descr="ÐÐ°ÑÑÐ¸Ð½ÐºÐ¸ Ð¿Ð¾ Ð·Ð°Ð¿ÑÐ¾ÑÑ ÐºÐ»Ð¸Ð¿Ð°ÑÑ Ð²ÐµÑÐµÐ»ÑÐµ ÑÐºÐ¾Ð»ÑÐ½ÑÐµ ÑÑÑÐºÐ¸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0619170" y="4773300"/>
            <a:ext cx="1226030" cy="181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139952" y="1737481"/>
            <a:ext cx="1897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позиція</a:t>
            </a:r>
            <a:endParaRPr lang="ru-RU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39952" y="2967105"/>
            <a:ext cx="2476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обґрунтування</a:t>
            </a:r>
            <a:endParaRPr lang="ru-RU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39952" y="4278257"/>
            <a:ext cx="1897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приклад</a:t>
            </a:r>
            <a:endParaRPr lang="ru-RU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39952" y="5510657"/>
            <a:ext cx="1897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судження</a:t>
            </a:r>
            <a:endParaRPr lang="ru-RU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04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29.03.2022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BDD681-8BA8-4020-A1D3-D8A5C901DA8E}"/>
              </a:ext>
            </a:extLst>
          </p:cNvPr>
          <p:cNvSpPr txBox="1"/>
          <p:nvPr/>
        </p:nvSpPr>
        <p:spPr>
          <a:xfrm>
            <a:off x="1422857" y="1456402"/>
            <a:ext cx="7315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>
                <a:solidFill>
                  <a:srgbClr val="2F3242"/>
                </a:solidFill>
              </a:rPr>
              <a:t>Пролунав уже дзвінок,</a:t>
            </a:r>
          </a:p>
          <a:p>
            <a:r>
              <a:rPr lang="uk-UA" sz="4400" b="1" dirty="0">
                <a:solidFill>
                  <a:srgbClr val="2F3242"/>
                </a:solidFill>
              </a:rPr>
              <a:t>Нас покликав на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DDB418-2C92-46F5-BD07-574CECD5A1FB}"/>
              </a:ext>
            </a:extLst>
          </p:cNvPr>
          <p:cNvSpPr txBox="1"/>
          <p:nvPr/>
        </p:nvSpPr>
        <p:spPr>
          <a:xfrm>
            <a:off x="5577413" y="2133511"/>
            <a:ext cx="6246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b="1" dirty="0">
                <a:solidFill>
                  <a:srgbClr val="00B050"/>
                </a:solidFill>
              </a:rPr>
              <a:t>У</a:t>
            </a:r>
          </a:p>
          <a:p>
            <a:r>
              <a:rPr lang="uk-UA" sz="6600" b="1" dirty="0">
                <a:solidFill>
                  <a:srgbClr val="C00000"/>
                </a:solidFill>
              </a:rPr>
              <a:t>Р</a:t>
            </a:r>
            <a:r>
              <a:rPr lang="uk-UA" sz="6600" b="1" dirty="0">
                <a:solidFill>
                  <a:srgbClr val="FFC000"/>
                </a:solidFill>
              </a:rPr>
              <a:t>О</a:t>
            </a:r>
          </a:p>
          <a:p>
            <a:r>
              <a:rPr lang="uk-UA" sz="6600" b="1" dirty="0">
                <a:solidFill>
                  <a:srgbClr val="295FFF"/>
                </a:solidFill>
              </a:rPr>
              <a:t>К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2FB145F-7A9B-4F4C-8B85-A4812DFAEC6F}"/>
              </a:ext>
            </a:extLst>
          </p:cNvPr>
          <p:cNvSpPr/>
          <p:nvPr/>
        </p:nvSpPr>
        <p:spPr>
          <a:xfrm>
            <a:off x="6202126" y="2133511"/>
            <a:ext cx="25358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уважні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7785DAE-87C5-497F-957F-8E76F3D3E078}"/>
              </a:ext>
            </a:extLst>
          </p:cNvPr>
          <p:cNvSpPr/>
          <p:nvPr/>
        </p:nvSpPr>
        <p:spPr>
          <a:xfrm>
            <a:off x="6214737" y="3118396"/>
            <a:ext cx="28795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розумні</a:t>
            </a:r>
            <a:endParaRPr lang="uk-UA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78A290A-2F86-4D7C-A6C3-171C533E8029}"/>
              </a:ext>
            </a:extLst>
          </p:cNvPr>
          <p:cNvSpPr/>
          <p:nvPr/>
        </p:nvSpPr>
        <p:spPr>
          <a:xfrm>
            <a:off x="6309439" y="4134058"/>
            <a:ext cx="4231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організовані</a:t>
            </a:r>
            <a:endParaRPr lang="uk-UA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83E9847-ED53-47FB-A8E2-1C8A62844A78}"/>
              </a:ext>
            </a:extLst>
          </p:cNvPr>
          <p:cNvSpPr/>
          <p:nvPr/>
        </p:nvSpPr>
        <p:spPr>
          <a:xfrm>
            <a:off x="6240774" y="5194933"/>
            <a:ext cx="29617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кмітливі</a:t>
            </a:r>
            <a:endParaRPr lang="uk-UA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Новини НВК№1: Останній дзвоник 2015">
            <a:extLst>
              <a:ext uri="{FF2B5EF4-FFF2-40B4-BE49-F238E27FC236}">
                <a16:creationId xmlns:a16="http://schemas.microsoft.com/office/drawing/2014/main" id="{C8806CB6-7BFA-4479-BCE6-9851A5343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32715" y="2940587"/>
            <a:ext cx="3125787" cy="342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5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29.032022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Ранкове коло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1165" y="1082438"/>
            <a:ext cx="6045981" cy="564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3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29.03.2022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Програма «Як почуває себе ненька Україна?» в прямому ефірі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973D871-F8E9-49D2-B0F0-2844CCCC52B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3612" y="1273705"/>
            <a:ext cx="9644776" cy="542518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4EB3798-FD88-4C06-853A-DDD3032B46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2694" y="3033088"/>
            <a:ext cx="664369" cy="414962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4DF4143-1517-459E-BD87-61BD623184E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2477" y="3889659"/>
            <a:ext cx="3116472" cy="336578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BEBF752B-E74B-4974-88E2-607D0C7805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01314" y="4226524"/>
            <a:ext cx="2216372" cy="2366318"/>
          </a:xfrm>
          <a:prstGeom prst="rect">
            <a:avLst/>
          </a:prstGeom>
        </p:spPr>
      </p:pic>
      <p:sp>
        <p:nvSpPr>
          <p:cNvPr id="35" name="Прямокутник 34">
            <a:extLst>
              <a:ext uri="{FF2B5EF4-FFF2-40B4-BE49-F238E27FC236}">
                <a16:creationId xmlns:a16="http://schemas.microsoft.com/office/drawing/2014/main" id="{877B13A1-60DA-45AE-AA15-944A5F7E597F}"/>
              </a:ext>
            </a:extLst>
          </p:cNvPr>
          <p:cNvSpPr/>
          <p:nvPr/>
        </p:nvSpPr>
        <p:spPr>
          <a:xfrm>
            <a:off x="266700" y="6363471"/>
            <a:ext cx="11658600" cy="229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Прямокутник 36">
            <a:extLst>
              <a:ext uri="{FF2B5EF4-FFF2-40B4-BE49-F238E27FC236}">
                <a16:creationId xmlns:a16="http://schemas.microsoft.com/office/drawing/2014/main" id="{B85ABA71-FB8C-485A-89DE-104D54B4A742}"/>
              </a:ext>
            </a:extLst>
          </p:cNvPr>
          <p:cNvSpPr/>
          <p:nvPr/>
        </p:nvSpPr>
        <p:spPr>
          <a:xfrm>
            <a:off x="363592" y="6226573"/>
            <a:ext cx="655583" cy="450107"/>
          </a:xfrm>
          <a:prstGeom prst="rect">
            <a:avLst/>
          </a:prstGeom>
          <a:solidFill>
            <a:srgbClr val="FF53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Прямокутник 37">
            <a:extLst>
              <a:ext uri="{FF2B5EF4-FFF2-40B4-BE49-F238E27FC236}">
                <a16:creationId xmlns:a16="http://schemas.microsoft.com/office/drawing/2014/main" id="{31D0FF76-9E6F-4DD7-8951-8D7A59D6A5F9}"/>
              </a:ext>
            </a:extLst>
          </p:cNvPr>
          <p:cNvSpPr/>
          <p:nvPr/>
        </p:nvSpPr>
        <p:spPr>
          <a:xfrm>
            <a:off x="240024" y="1264024"/>
            <a:ext cx="1369476" cy="49794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LIVE</a:t>
            </a:r>
            <a:endParaRPr lang="uk-UA" sz="3200" b="1" dirty="0"/>
          </a:p>
        </p:txBody>
      </p:sp>
      <p:sp>
        <p:nvSpPr>
          <p:cNvPr id="39" name="Бульбашка прямої мови: прямокутна з округленими кутами 38">
            <a:extLst>
              <a:ext uri="{FF2B5EF4-FFF2-40B4-BE49-F238E27FC236}">
                <a16:creationId xmlns:a16="http://schemas.microsoft.com/office/drawing/2014/main" id="{4B21E80B-0553-4061-ABBB-97E9DE1F1BF0}"/>
              </a:ext>
            </a:extLst>
          </p:cNvPr>
          <p:cNvSpPr/>
          <p:nvPr/>
        </p:nvSpPr>
        <p:spPr>
          <a:xfrm>
            <a:off x="1784926" y="2105025"/>
            <a:ext cx="3358574" cy="1669615"/>
          </a:xfrm>
          <a:prstGeom prst="wedgeRoundRectCallout">
            <a:avLst>
              <a:gd name="adj1" fmla="val -35552"/>
              <a:gd name="adj2" fmla="val 7054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Привіт, друзі!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А яка зараз пора року?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Який місяць?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Яке сьогодні число?</a:t>
            </a:r>
          </a:p>
        </p:txBody>
      </p:sp>
      <p:sp>
        <p:nvSpPr>
          <p:cNvPr id="40" name="Бульбашка прямої мови: прямокутна з округленими кутами 39">
            <a:extLst>
              <a:ext uri="{FF2B5EF4-FFF2-40B4-BE49-F238E27FC236}">
                <a16:creationId xmlns:a16="http://schemas.microsoft.com/office/drawing/2014/main" id="{8473B87A-8FC6-499A-A4D1-0F4D70A28CF5}"/>
              </a:ext>
            </a:extLst>
          </p:cNvPr>
          <p:cNvSpPr/>
          <p:nvPr/>
        </p:nvSpPr>
        <p:spPr>
          <a:xfrm>
            <a:off x="7562850" y="2405761"/>
            <a:ext cx="4362450" cy="1669615"/>
          </a:xfrm>
          <a:prstGeom prst="wedgeRoundRectCallout">
            <a:avLst>
              <a:gd name="adj1" fmla="val -2654"/>
              <a:gd name="adj2" fmla="val 6597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Мої вітання!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Яким було вранці небо, коли ми йшли до школи?</a:t>
            </a:r>
          </a:p>
          <a:p>
            <a:pPr algn="ctr"/>
            <a:r>
              <a:rPr lang="uk-UA" sz="2000" b="1">
                <a:solidFill>
                  <a:schemeClr val="accent2">
                    <a:lumMod val="50000"/>
                  </a:schemeClr>
                </a:solidFill>
              </a:rPr>
              <a:t>Що стосовно опадів</a:t>
            </a:r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Кому відома температура повітря?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EA14DB0-14C2-4135-96D1-6330616A940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1685" y="1104742"/>
            <a:ext cx="621506" cy="62865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0C6E46C-1C8C-4CE7-A0E2-3D5534BEDF7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863" y="1196049"/>
            <a:ext cx="1034700" cy="56190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6088A31A-77BF-4574-BBF7-7FF4599864D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95683" y="1157129"/>
            <a:ext cx="1034700" cy="561908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E614D09-687C-42A4-9540-5D7D98A66C1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36451" y="1191586"/>
            <a:ext cx="1072847" cy="62865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44CE8BF4-934D-48D5-893B-4631C53F729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5376" y="1157129"/>
            <a:ext cx="907593" cy="62865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95308696-196C-4B58-9F95-8C9A282CEA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4185" y="1023713"/>
            <a:ext cx="1097280" cy="94023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964141BC-C1B7-44C4-97C1-B884BA08D7F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8612" y="3457731"/>
            <a:ext cx="3063304" cy="29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2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09883 -7.40741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83 -7.40741E-7 L 0.21055 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55 0.00093 L 0.38073 0.0018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73 0.00185 L 0.55326 0.0020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326 0.00208 L 0.7013 0.001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13 0.00185 L 0.82461 0.0023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8" grpId="0" animBg="1"/>
      <p:bldP spid="39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29.03.2022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Пригадуємо 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132862" y="5640686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3894" y="3516923"/>
            <a:ext cx="2348425" cy="3040805"/>
          </a:xfrm>
          <a:prstGeom prst="rect">
            <a:avLst/>
          </a:prstGeom>
        </p:spPr>
      </p:pic>
      <p:sp>
        <p:nvSpPr>
          <p:cNvPr id="11" name="Горизонтальный свиток 10"/>
          <p:cNvSpPr/>
          <p:nvPr/>
        </p:nvSpPr>
        <p:spPr>
          <a:xfrm>
            <a:off x="284284" y="1082842"/>
            <a:ext cx="9017979" cy="1697148"/>
          </a:xfrm>
          <a:prstGeom prst="horizontalScroll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/>
              <a:t>Як </a:t>
            </a:r>
            <a:r>
              <a:rPr lang="ru-RU" sz="3500" dirty="0" err="1"/>
              <a:t>рухається</a:t>
            </a:r>
            <a:r>
              <a:rPr lang="ru-RU" sz="3500" dirty="0"/>
              <a:t> наша планета?</a:t>
            </a:r>
            <a:endParaRPr lang="uk-UA" sz="3500" dirty="0"/>
          </a:p>
        </p:txBody>
      </p:sp>
      <p:sp>
        <p:nvSpPr>
          <p:cNvPr id="8" name="Горизонтальный свиток 7"/>
          <p:cNvSpPr/>
          <p:nvPr/>
        </p:nvSpPr>
        <p:spPr>
          <a:xfrm>
            <a:off x="284284" y="2811492"/>
            <a:ext cx="9017979" cy="1869365"/>
          </a:xfrm>
          <a:prstGeom prst="horizont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/>
              <a:t>Що є </a:t>
            </a:r>
            <a:r>
              <a:rPr lang="ru-RU" sz="3500" dirty="0" err="1"/>
              <a:t>наслідком</a:t>
            </a:r>
            <a:r>
              <a:rPr lang="ru-RU" sz="3500" dirty="0"/>
              <a:t> </a:t>
            </a:r>
            <a:r>
              <a:rPr lang="ru-RU" sz="3500" dirty="0" err="1"/>
              <a:t>обертання</a:t>
            </a:r>
            <a:r>
              <a:rPr lang="ru-RU" sz="3500" dirty="0"/>
              <a:t> </a:t>
            </a:r>
            <a:r>
              <a:rPr lang="ru-RU" sz="3500" dirty="0" err="1"/>
              <a:t>Землі</a:t>
            </a:r>
            <a:endParaRPr lang="ru-RU" sz="3500" dirty="0"/>
          </a:p>
          <a:p>
            <a:pPr algn="ctr"/>
            <a:r>
              <a:rPr lang="ru-RU" sz="3500" dirty="0" err="1"/>
              <a:t>навколо</a:t>
            </a:r>
            <a:r>
              <a:rPr lang="ru-RU" sz="3500" dirty="0"/>
              <a:t> </a:t>
            </a:r>
            <a:r>
              <a:rPr lang="ru-RU" sz="3500" dirty="0" err="1"/>
              <a:t>своєї</a:t>
            </a:r>
            <a:r>
              <a:rPr lang="ru-RU" sz="3500" dirty="0"/>
              <a:t> </a:t>
            </a:r>
            <a:r>
              <a:rPr lang="ru-RU" sz="3500" dirty="0" err="1"/>
              <a:t>осі</a:t>
            </a:r>
            <a:r>
              <a:rPr lang="ru-RU" sz="3500" dirty="0"/>
              <a:t>?</a:t>
            </a:r>
            <a:endParaRPr lang="uk-UA" sz="3500" dirty="0"/>
          </a:p>
        </p:txBody>
      </p:sp>
      <p:sp>
        <p:nvSpPr>
          <p:cNvPr id="9" name="Горизонтальный свиток 8"/>
          <p:cNvSpPr/>
          <p:nvPr/>
        </p:nvSpPr>
        <p:spPr>
          <a:xfrm>
            <a:off x="1359878" y="4712359"/>
            <a:ext cx="8329246" cy="1697148"/>
          </a:xfrm>
          <a:prstGeom prst="horizontalScroll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/>
              <a:t>Що </a:t>
            </a:r>
            <a:r>
              <a:rPr lang="ru-RU" sz="3500" dirty="0" err="1"/>
              <a:t>відбувається</a:t>
            </a:r>
            <a:r>
              <a:rPr lang="ru-RU" sz="3500" dirty="0"/>
              <a:t> </a:t>
            </a:r>
            <a:r>
              <a:rPr lang="ru-RU" sz="3500" dirty="0" err="1"/>
              <a:t>внаслідок</a:t>
            </a:r>
            <a:endParaRPr lang="ru-RU" sz="3500" dirty="0"/>
          </a:p>
          <a:p>
            <a:pPr algn="ctr"/>
            <a:r>
              <a:rPr lang="ru-RU" sz="3500" dirty="0" err="1"/>
              <a:t>обертання</a:t>
            </a:r>
            <a:r>
              <a:rPr lang="ru-RU" sz="3500" dirty="0"/>
              <a:t> </a:t>
            </a:r>
            <a:r>
              <a:rPr lang="ru-RU" sz="3500" dirty="0" err="1"/>
              <a:t>Землі</a:t>
            </a:r>
            <a:r>
              <a:rPr lang="ru-RU" sz="3500" dirty="0"/>
              <a:t> </a:t>
            </a:r>
            <a:r>
              <a:rPr lang="ru-RU" sz="3500" dirty="0" err="1"/>
              <a:t>навколо</a:t>
            </a:r>
            <a:r>
              <a:rPr lang="ru-RU" sz="3500" dirty="0"/>
              <a:t> </a:t>
            </a:r>
            <a:r>
              <a:rPr lang="ru-RU" sz="3500" dirty="0" err="1"/>
              <a:t>Сонця</a:t>
            </a:r>
            <a:r>
              <a:rPr lang="ru-RU" sz="35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3438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29.03.2022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3644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2500" b="1" dirty="0">
                <a:solidFill>
                  <a:schemeClr val="bg1"/>
                </a:solidFill>
              </a:rPr>
              <a:t>69-72</a:t>
            </a:r>
            <a:endParaRPr lang="ru-RU" sz="2500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Тренінгове заняття &amp;quot;Наш дружний 5-й клас&amp;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04646" y="1538654"/>
            <a:ext cx="8390535" cy="488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38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29.03.2022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Словникова робота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8C8CE9-DEEF-4DC6-9315-AA1EBFD4B6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389" y="1333364"/>
            <a:ext cx="11558273" cy="5452766"/>
          </a:xfrm>
          <a:prstGeom prst="rect">
            <a:avLst/>
          </a:prstGeom>
        </p:spPr>
      </p:pic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DA5A203C-42B0-4175-9103-135DDFC1F04F}"/>
              </a:ext>
            </a:extLst>
          </p:cNvPr>
          <p:cNvSpPr/>
          <p:nvPr/>
        </p:nvSpPr>
        <p:spPr>
          <a:xfrm>
            <a:off x="872689" y="2015983"/>
            <a:ext cx="7304157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700" b="1" dirty="0">
                <a:solidFill>
                  <a:srgbClr val="C00000"/>
                </a:solidFill>
              </a:rPr>
              <a:t>    </a:t>
            </a:r>
            <a:r>
              <a:rPr lang="ru-RU" sz="3700" b="1" dirty="0">
                <a:solidFill>
                  <a:srgbClr val="FF0000"/>
                </a:solidFill>
              </a:rPr>
              <a:t>Планета –</a:t>
            </a:r>
            <a:r>
              <a:rPr lang="ru-RU" sz="3700" b="1" dirty="0">
                <a:solidFill>
                  <a:srgbClr val="C00000"/>
                </a:solidFill>
              </a:rPr>
              <a:t> </a:t>
            </a:r>
            <a:r>
              <a:rPr lang="ru-RU" sz="3700" dirty="0"/>
              <a:t>велике </a:t>
            </a:r>
            <a:r>
              <a:rPr lang="ru-RU" sz="3700" dirty="0" err="1"/>
              <a:t>кулеподібне</a:t>
            </a:r>
            <a:r>
              <a:rPr lang="ru-RU" sz="3700" dirty="0"/>
              <a:t> </a:t>
            </a:r>
            <a:r>
              <a:rPr lang="ru-RU" sz="3700" dirty="0" err="1"/>
              <a:t>небесне</a:t>
            </a:r>
            <a:r>
              <a:rPr lang="ru-RU" sz="3700" dirty="0"/>
              <a:t> </a:t>
            </a:r>
            <a:r>
              <a:rPr lang="ru-RU" sz="3700" dirty="0" err="1"/>
              <a:t>тіло</a:t>
            </a:r>
            <a:r>
              <a:rPr lang="ru-RU" sz="3700" dirty="0"/>
              <a:t>, </a:t>
            </a:r>
            <a:r>
              <a:rPr lang="ru-RU" sz="3700" dirty="0" err="1"/>
              <a:t>що</a:t>
            </a:r>
            <a:r>
              <a:rPr lang="ru-RU" sz="3700" dirty="0"/>
              <a:t> </a:t>
            </a:r>
            <a:r>
              <a:rPr lang="ru-RU" sz="3700" dirty="0" err="1"/>
              <a:t>обертається</a:t>
            </a:r>
            <a:r>
              <a:rPr lang="ru-RU" sz="3700" dirty="0"/>
              <a:t> </a:t>
            </a:r>
            <a:r>
              <a:rPr lang="ru-RU" sz="3700" dirty="0" err="1"/>
              <a:t>навколо</a:t>
            </a:r>
            <a:r>
              <a:rPr lang="ru-RU" sz="3700" dirty="0"/>
              <a:t> </a:t>
            </a:r>
            <a:r>
              <a:rPr lang="ru-RU" sz="3700" dirty="0" err="1"/>
              <a:t>Сонця</a:t>
            </a:r>
            <a:r>
              <a:rPr lang="ru-RU" sz="3700" dirty="0"/>
              <a:t>.</a:t>
            </a:r>
          </a:p>
          <a:p>
            <a:pPr algn="just"/>
            <a:r>
              <a:rPr lang="ru-RU" sz="3700" dirty="0"/>
              <a:t>    Шлях, </a:t>
            </a:r>
            <a:r>
              <a:rPr lang="ru-RU" sz="3700" dirty="0" err="1"/>
              <a:t>яким</a:t>
            </a:r>
            <a:r>
              <a:rPr lang="ru-RU" sz="3700" dirty="0"/>
              <a:t> планета </a:t>
            </a:r>
            <a:r>
              <a:rPr lang="ru-RU" sz="3700" dirty="0" err="1"/>
              <a:t>рухається</a:t>
            </a:r>
            <a:r>
              <a:rPr lang="ru-RU" sz="3700" dirty="0"/>
              <a:t> </a:t>
            </a:r>
            <a:r>
              <a:rPr lang="ru-RU" sz="3700" dirty="0" err="1"/>
              <a:t>навколо</a:t>
            </a:r>
            <a:r>
              <a:rPr lang="ru-RU" sz="3700" dirty="0"/>
              <a:t> </a:t>
            </a:r>
            <a:r>
              <a:rPr lang="ru-RU" sz="3700" dirty="0" err="1"/>
              <a:t>Сонця</a:t>
            </a:r>
            <a:r>
              <a:rPr lang="ru-RU" sz="3700" dirty="0"/>
              <a:t>, </a:t>
            </a:r>
            <a:r>
              <a:rPr lang="ru-RU" sz="3700" dirty="0" err="1"/>
              <a:t>називають</a:t>
            </a:r>
            <a:r>
              <a:rPr lang="ru-RU" sz="3700" dirty="0"/>
              <a:t> </a:t>
            </a:r>
            <a:r>
              <a:rPr lang="ru-RU" sz="3700" b="1" dirty="0" err="1">
                <a:solidFill>
                  <a:srgbClr val="FF0000"/>
                </a:solidFill>
              </a:rPr>
              <a:t>орбітою</a:t>
            </a:r>
            <a:r>
              <a:rPr lang="ru-RU" sz="3700" b="1" dirty="0">
                <a:solidFill>
                  <a:srgbClr val="FF0000"/>
                </a:solidFill>
              </a:rPr>
              <a:t>.</a:t>
            </a:r>
            <a:endParaRPr lang="uk-UA" sz="3700" b="1" dirty="0">
              <a:solidFill>
                <a:srgbClr val="FF0000"/>
              </a:solidFill>
            </a:endParaRPr>
          </a:p>
        </p:txBody>
      </p:sp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1718" y="5653100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71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29.03.2022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39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Розгляньте малюнок. Назвіть планети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98612" y="562747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627" y="1456402"/>
            <a:ext cx="8499528" cy="3830454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pic>
        <p:nvPicPr>
          <p:cNvPr id="11" name="Picture 2" descr="Человечки, #Наушники, #Планета, #аватары, #картинки, #авы,  https://avatarko.ru/kartinka/15643 | Картинки, Иллюстрации, 3d персонаж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20554" y="3569473"/>
            <a:ext cx="2667108" cy="318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89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29.03.2022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39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Розгляньте </a:t>
            </a:r>
            <a:r>
              <a:rPr lang="ru-RU" sz="2000" b="1" dirty="0" err="1">
                <a:solidFill>
                  <a:schemeClr val="bg1"/>
                </a:solidFill>
              </a:rPr>
              <a:t>малюнок</a:t>
            </a:r>
            <a:r>
              <a:rPr lang="ru-RU" sz="2000" b="1" dirty="0">
                <a:solidFill>
                  <a:schemeClr val="bg1"/>
                </a:solidFill>
              </a:rPr>
              <a:t> на с. 69. </a:t>
            </a:r>
            <a:r>
              <a:rPr lang="ru-RU" sz="2000" b="1" dirty="0" err="1">
                <a:solidFill>
                  <a:schemeClr val="bg1"/>
                </a:solidFill>
              </a:rPr>
              <a:t>Поміркуйте</a:t>
            </a:r>
            <a:r>
              <a:rPr lang="ru-RU" sz="2000" b="1" dirty="0">
                <a:solidFill>
                  <a:schemeClr val="bg1"/>
                </a:solidFill>
              </a:rPr>
              <a:t>, яка планета </a:t>
            </a:r>
            <a:r>
              <a:rPr lang="ru-RU" sz="2000" b="1" dirty="0" err="1">
                <a:solidFill>
                  <a:schemeClr val="bg1"/>
                </a:solidFill>
              </a:rPr>
              <a:t>має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найдовшу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орбіту</a:t>
            </a:r>
            <a:r>
              <a:rPr lang="ru-RU" sz="2000" b="1" dirty="0">
                <a:solidFill>
                  <a:schemeClr val="bg1"/>
                </a:solidFill>
              </a:rPr>
              <a:t>, а яка – </a:t>
            </a:r>
            <a:r>
              <a:rPr lang="ru-RU" sz="2000" b="1" dirty="0" err="1">
                <a:solidFill>
                  <a:schemeClr val="bg1"/>
                </a:solidFill>
              </a:rPr>
              <a:t>найкоротшу</a:t>
            </a:r>
            <a:r>
              <a:rPr lang="ru-RU" sz="2000" b="1" dirty="0">
                <a:solidFill>
                  <a:schemeClr val="bg1"/>
                </a:solidFill>
              </a:rPr>
              <a:t>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98612" y="562747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627" y="1456402"/>
            <a:ext cx="8499528" cy="3830454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pic>
        <p:nvPicPr>
          <p:cNvPr id="11" name="Picture 2" descr="Человечки, #Наушники, #Планета, #аватары, #картинки, #авы,  https://avatarko.ru/kartinka/15643 | Картинки, Иллюстрации, 3d персонаж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20554" y="3569473"/>
            <a:ext cx="2667108" cy="318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47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6365</TotalTime>
  <Words>314</Words>
  <Application>Microsoft Office PowerPoint</Application>
  <PresentationFormat>Широкоэкранный</PresentationFormat>
  <Paragraphs>122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Monotype Corsiva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1975</cp:revision>
  <dcterms:created xsi:type="dcterms:W3CDTF">2018-01-05T16:38:53Z</dcterms:created>
  <dcterms:modified xsi:type="dcterms:W3CDTF">2022-03-30T05:20:18Z</dcterms:modified>
</cp:coreProperties>
</file>