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753" r:id="rId3"/>
    <p:sldId id="689" r:id="rId4"/>
    <p:sldId id="454" r:id="rId5"/>
    <p:sldId id="663" r:id="rId6"/>
    <p:sldId id="756" r:id="rId7"/>
    <p:sldId id="716" r:id="rId8"/>
    <p:sldId id="734" r:id="rId9"/>
    <p:sldId id="542" r:id="rId10"/>
    <p:sldId id="735" r:id="rId11"/>
    <p:sldId id="746" r:id="rId12"/>
    <p:sldId id="757" r:id="rId13"/>
    <p:sldId id="758" r:id="rId14"/>
    <p:sldId id="759" r:id="rId15"/>
    <p:sldId id="760" r:id="rId16"/>
    <p:sldId id="752" r:id="rId17"/>
    <p:sldId id="755" r:id="rId18"/>
    <p:sldId id="289" r:id="rId19"/>
    <p:sldId id="306" r:id="rId20"/>
    <p:sldId id="732" r:id="rId21"/>
    <p:sldId id="75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741"/>
    <a:srgbClr val="87BCE8"/>
    <a:srgbClr val="FFB441"/>
    <a:srgbClr val="DB4037"/>
    <a:srgbClr val="BB75A9"/>
    <a:srgbClr val="E24ED0"/>
    <a:srgbClr val="E34DB5"/>
    <a:srgbClr val="FAF225"/>
    <a:srgbClr val="E9912D"/>
    <a:srgbClr val="2F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10" Type="http://schemas.openxmlformats.org/officeDocument/2006/relationships/image" Target="../media/image48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jpe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038" y="2660821"/>
            <a:ext cx="1992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3324" y="5159291"/>
            <a:ext cx="8597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Чим корисна їжа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Магазин Здорове харчуванн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352" y="1555920"/>
            <a:ext cx="4424380" cy="342152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065" y="1456402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ст.82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82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Робота зі схемою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аціональне харчування дітей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789" y="1194996"/>
            <a:ext cx="6016753" cy="17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1032" y="3046326"/>
            <a:ext cx="6007608" cy="17511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789" y="4851733"/>
            <a:ext cx="601675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Вітаміни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5448" y="1280160"/>
            <a:ext cx="11850624" cy="1216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Вітаміни потрібні для збереження та зміцнення здоров'я. Майже всі продукти містять певну кількість вітамінів. Їх багато у фруктах і овочах. Вітаміни прискорюють різні процеси в організмі. За нестачі вітамінів людина відчуває втому і може захворіти.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1920" y="2529545"/>
            <a:ext cx="722376" cy="787455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155448" y="2575976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55448" y="3390152"/>
            <a:ext cx="4709160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Він необхідний для нормального розвитку і росту дитини. А ще він корисний для зору і робить нашу шкіру здоровою і еластичною.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34" y="4898912"/>
            <a:ext cx="2609850" cy="1752600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3" name="Скругленный прямоугольник 12"/>
          <p:cNvSpPr/>
          <p:nvPr/>
        </p:nvSpPr>
        <p:spPr>
          <a:xfrm>
            <a:off x="6644640" y="2575976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644640" y="3390152"/>
            <a:ext cx="5361432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Він потрібен для нормальної роботи всього організму. Також він допомагає залишатися нам здоровими і захищає від різних інфекцій.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01477" y="2516062"/>
            <a:ext cx="690780" cy="85434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1778" y="4898912"/>
            <a:ext cx="2387156" cy="18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83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Вітаміни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6888" y="1240845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6888" y="1956202"/>
            <a:ext cx="4709160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Він потрібен для нормального обміну речовин у нашому організмі та для роботи печінки і нервової системи.  Також він добре впливає на очі.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626352" y="1240845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626352" y="1936883"/>
            <a:ext cx="5361432" cy="143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Його ще називають “вітаміном сонця”, бо за умов достатнього перебування на сонці, він утворюється в шкірі під дією сонячних променів. Він потрібен для росту і укріплення кісток а також підтримує нашу імунну систему.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8903" y="1172511"/>
            <a:ext cx="469945" cy="735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97" y="3497833"/>
            <a:ext cx="2352406" cy="1569696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8934" y="1154522"/>
            <a:ext cx="700754" cy="75311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2319" y="3467302"/>
            <a:ext cx="2819644" cy="140982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19" name="Скругленный прямоугольник 18"/>
          <p:cNvSpPr/>
          <p:nvPr/>
        </p:nvSpPr>
        <p:spPr>
          <a:xfrm>
            <a:off x="3541776" y="3419113"/>
            <a:ext cx="3694020" cy="658368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Вітаміни групи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916936" y="4172214"/>
            <a:ext cx="5961887" cy="895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Сприяють росту, допомагають травленню, нормалізують роботу м’язів, серця, нервової системи, потрібні для краси нашої шкіри та волосся. </a:t>
            </a:r>
          </a:p>
        </p:txBody>
      </p:sp>
      <p:pic>
        <p:nvPicPr>
          <p:cNvPr id="1026" name="Picture 2" descr="Обои фрукты, буква, овощи, витамины картинки на рабочий стол, раздел еда -  скачать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6056" y="3410161"/>
            <a:ext cx="598661" cy="73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0908" y="5162263"/>
            <a:ext cx="2822448" cy="144650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825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065" y="1456402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595983" y="994737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ст.83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зі схемою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6452" y="1250881"/>
            <a:ext cx="7255484" cy="54624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8036" y="4520820"/>
            <a:ext cx="2251460" cy="21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19777" y="1074888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460105" y="3623610"/>
            <a:ext cx="6242458" cy="4114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2</a:t>
            </a: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91318" y="1601374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Вибери і познач      правильну відповідь.</a:t>
            </a:r>
          </a:p>
        </p:txBody>
      </p:sp>
      <p:pic>
        <p:nvPicPr>
          <p:cNvPr id="67" name="Рисунок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6" y="1699845"/>
            <a:ext cx="247685" cy="3048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14643" y="2145858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Прямоугольник 67"/>
          <p:cNvSpPr/>
          <p:nvPr/>
        </p:nvSpPr>
        <p:spPr>
          <a:xfrm>
            <a:off x="1314643" y="2511616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733068" y="2052273"/>
            <a:ext cx="7969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дає енергію і зігріває.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33069" y="2438199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прикрашає стіл.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314643" y="2877374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7" name="Прямоугольник 76"/>
          <p:cNvSpPr/>
          <p:nvPr/>
        </p:nvSpPr>
        <p:spPr>
          <a:xfrm>
            <a:off x="1311798" y="3243132"/>
            <a:ext cx="335186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733069" y="2823873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сприяє переїданню.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30224" y="3172319"/>
            <a:ext cx="879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збагачує організм поживними речовинами.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318" y="2508490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Їжа: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26" y="2133356"/>
            <a:ext cx="247685" cy="30484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25" y="3239881"/>
            <a:ext cx="247685" cy="304843"/>
          </a:xfrm>
          <a:prstGeom prst="rect">
            <a:avLst/>
          </a:prstGeom>
        </p:spPr>
      </p:pic>
      <p:sp>
        <p:nvSpPr>
          <p:cNvPr id="33" name="Скругленный прямоугольник 32"/>
          <p:cNvSpPr/>
          <p:nvPr/>
        </p:nvSpPr>
        <p:spPr>
          <a:xfrm>
            <a:off x="191318" y="4105913"/>
            <a:ext cx="11896344" cy="4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Обведи «зайве» в кожному ряду. Запиши, чим корисна ця їжа.</a:t>
            </a:r>
          </a:p>
        </p:txBody>
      </p:sp>
      <p:pic>
        <p:nvPicPr>
          <p:cNvPr id="8194" name="Picture 2" descr="Не тільки варена: як приготувати шалено смачну кукурудзу - ЗНАЙ ЮА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174" y="4637082"/>
            <a:ext cx="1616215" cy="909773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Фаршированная рыба. Ингредиенты: лук репчатый, лук репчатый, сливочное масло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8532" y="4631612"/>
            <a:ext cx="1168628" cy="9066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Горіхи: які і скільки?:) — Runda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4303" y="4631612"/>
            <a:ext cx="1376792" cy="91732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Хурма: что это за фрукт и зачем его едят | СК Маркет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8238" y="4631611"/>
            <a:ext cx="1367490" cy="912116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Таблиця калорій яєць - Bonduell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174" y="5693969"/>
            <a:ext cx="1401953" cy="93229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Как готовить стейк Денвер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1915" y="5693969"/>
            <a:ext cx="1518935" cy="930960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Усьому голова&quot;: ТОП найсмачніших рецептів домашнього хліба — 5 канал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5638" y="5693969"/>
            <a:ext cx="1404803" cy="935365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Як правильно зберігати сир в холодильнику | Блог METRO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229" y="5693969"/>
            <a:ext cx="1395741" cy="930959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8120780" y="4928616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8120780" y="5300472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8247888" y="6022848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8247888" y="6394704"/>
            <a:ext cx="3839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091068" y="4590551"/>
            <a:ext cx="3691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Фрукти й овочі багаті на поживні речовини.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194912" y="5627829"/>
            <a:ext cx="3691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/>
              <a:t>Ці продукти є джерелом білка, насичених жирів, вітаміну В</a:t>
            </a:r>
            <a:r>
              <a:rPr lang="uk-UA" sz="2400"/>
              <a:t>, фосфору.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67665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3" grpId="0" animBg="1"/>
      <p:bldP spid="15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419777" y="1049940"/>
            <a:ext cx="6242458" cy="417177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4</a:t>
            </a:r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221949" y="1505113"/>
            <a:ext cx="11637034" cy="668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З'єднай лініями групи продуктів харчування і на́зви тих речовин, яких у цих продуктах найбільше.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235" y="5631037"/>
            <a:ext cx="2425427" cy="11690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98906" y="2308324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/>
          <p:cNvSpPr/>
          <p:nvPr/>
        </p:nvSpPr>
        <p:spPr>
          <a:xfrm>
            <a:off x="1098907" y="3705085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Прямоугольник 20"/>
          <p:cNvSpPr/>
          <p:nvPr/>
        </p:nvSpPr>
        <p:spPr>
          <a:xfrm>
            <a:off x="1098907" y="5101846"/>
            <a:ext cx="6469811" cy="11386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8729932" y="2572067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ВУГЛЕВОДИ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29932" y="3667024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БІЛКИ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932" y="4761981"/>
            <a:ext cx="2268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ЖИРИ</a:t>
            </a:r>
          </a:p>
        </p:txBody>
      </p:sp>
      <p:pic>
        <p:nvPicPr>
          <p:cNvPr id="1026" name="Picture 2" descr="Кожен третій сир — підробка! — Високий Замок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4837" y="5223594"/>
            <a:ext cx="1797947" cy="9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بازرگانی خوشبین|واردات و صادرات بین المللی — بزرگترین صادرکننده  پسته،گردو،بادام،خرما و انواع مغزها به سرتاسر دنیا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7559" y="5144045"/>
            <a:ext cx="1692149" cy="10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ВА СПОСОБИ ЗАСОЛКИ ЧЕРВОНОЇ РИБИ | Смачно.укр :: Смачно по-українськи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78875" y="5156625"/>
            <a:ext cx="1176994" cy="104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сле ряда исследований ученые заявили о пользе свиного сала | Данкор  онлайн | Новости, события города Сумы и Сумского региона. Обзоры,  мероприятия, афиша, объявленния, блог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0466" y="3785973"/>
            <a:ext cx="1355397" cy="9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133" y="3785973"/>
            <a:ext cx="1802726" cy="1015620"/>
          </a:xfrm>
          <a:prstGeom prst="rect">
            <a:avLst/>
          </a:prstGeom>
        </p:spPr>
      </p:pic>
      <p:pic>
        <p:nvPicPr>
          <p:cNvPr id="1038" name="Picture 14" descr="Соняшникова олія - Koudijs - Ukraine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500" y="3727780"/>
            <a:ext cx="1186949" cy="105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Картошка PNG фото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2878" y="2344981"/>
            <a:ext cx="1496255" cy="106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R-group - Анализ рынка макаронных изделий в Украине 2016г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03472" y="2392041"/>
            <a:ext cx="1754469" cy="9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500" y="2392041"/>
            <a:ext cx="1258944" cy="1014101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6" idx="3"/>
            <a:endCxn id="8" idx="1"/>
          </p:cNvCxnSpPr>
          <p:nvPr/>
        </p:nvCxnSpPr>
        <p:spPr>
          <a:xfrm flipV="1">
            <a:off x="7568717" y="2864455"/>
            <a:ext cx="1161215" cy="13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24" idx="1"/>
          </p:cNvCxnSpPr>
          <p:nvPr/>
        </p:nvCxnSpPr>
        <p:spPr>
          <a:xfrm>
            <a:off x="7580794" y="4281035"/>
            <a:ext cx="1149138" cy="773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23" idx="1"/>
          </p:cNvCxnSpPr>
          <p:nvPr/>
        </p:nvCxnSpPr>
        <p:spPr>
          <a:xfrm flipV="1">
            <a:off x="7580794" y="3959412"/>
            <a:ext cx="1149138" cy="1718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92039" y="1154545"/>
            <a:ext cx="7156797" cy="5465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prstClr val="white"/>
                </a:solidFill>
              </a:rPr>
              <a:t>Для здорового харчування їжа має бути різноманітною та надходити в організм у достатній кількості. Правильне харчування забезпечує організм усіма поживними речовинами. Не слід переїдати. Фрукти та овочі є основою здорового харчування.</a:t>
            </a:r>
            <a:endParaRPr lang="uk-UA" sz="3600" dirty="0">
              <a:solidFill>
                <a:srgbClr val="FFFF00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Держпродспоживслужба продовжує вживати відповідні заходи щодо запобігання  та зниження рівня харчових отруєнь серед дітейГоловне управління  Держпродспоживслужби в Дніпропетровській області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43" y="1899088"/>
            <a:ext cx="4574570" cy="294723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768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знаєте ви, що…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782" y="1265380"/>
            <a:ext cx="8200690" cy="42210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/>
              <a:t>Моркву спочатку вирощували не заради солодкого кореня, а для отримання ароматної зелені та зерен, які використовували як ліки та спеції. Португальці, наприклад, виробляють і продають морквяний джем. Німці та французи вважають соуси із моркви делікатесними.</a:t>
            </a:r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Морква - дуже корисна для організму: 10 важливих властивостей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9183" y="2297524"/>
            <a:ext cx="3566033" cy="2674525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85" t="24634" r="1108" b="1155"/>
          <a:stretch/>
        </p:blipFill>
        <p:spPr>
          <a:xfrm>
            <a:off x="203317" y="1570006"/>
            <a:ext cx="6107502" cy="3994031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11" name="Скругленный прямоугольник 10"/>
          <p:cNvSpPr/>
          <p:nvPr/>
        </p:nvSpPr>
        <p:spPr>
          <a:xfrm>
            <a:off x="6435306" y="1456402"/>
            <a:ext cx="5572665" cy="44871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/>
              <a:t>Усміхнися всім навколо: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небу, сонцю, квітам, людям.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І тоді обов'язково</a:t>
            </a:r>
          </a:p>
          <a:p>
            <a:pPr algn="ctr"/>
            <a:endParaRPr lang="uk-UA" sz="3200" b="1" dirty="0"/>
          </a:p>
          <a:p>
            <a:pPr algn="ctr"/>
            <a:r>
              <a:rPr lang="uk-UA" sz="3200" b="1" dirty="0"/>
              <a:t>день тобі веселим буде!</a:t>
            </a:r>
          </a:p>
        </p:txBody>
      </p:sp>
    </p:spTree>
    <p:extLst>
      <p:ext uri="{BB962C8B-B14F-4D97-AF65-F5344CB8AC3E}">
        <p14:creationId xmlns:p14="http://schemas.microsoft.com/office/powerpoint/2010/main" val="42652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Повторити тему на сторінках 81-83</a:t>
            </a:r>
          </a:p>
          <a:p>
            <a:pPr algn="ctr"/>
            <a:endParaRPr lang="uk-UA" sz="4400" i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с.81-83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 «Все в твоїх руках»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77" t="1792" r="5671" b="934"/>
          <a:stretch/>
        </p:blipFill>
        <p:spPr>
          <a:xfrm>
            <a:off x="1191491" y="1290146"/>
            <a:ext cx="9812765" cy="5381868"/>
          </a:xfrm>
          <a:prstGeom prst="rect">
            <a:avLst/>
          </a:prstGeom>
          <a:ln w="57150">
            <a:solidFill>
              <a:schemeClr val="tx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09500" y="1304579"/>
            <a:ext cx="2447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/>
              <a:t>Яким був твій настрій? Яке завдання сподобалось </a:t>
            </a:r>
          </a:p>
          <a:p>
            <a:pPr algn="ctr"/>
            <a:r>
              <a:rPr lang="uk-UA" sz="1600" b="1" dirty="0"/>
              <a:t>найбільше?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43272" y="1290146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Чим ти сьогодні допоміг іншим? Чи покращилися сьогодні твої стосунки з оточуючими?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5710" y="3723928"/>
            <a:ext cx="267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Які труднощі ти сьогодні відчув? </a:t>
            </a:r>
          </a:p>
          <a:p>
            <a:pPr algn="ctr"/>
            <a:r>
              <a:rPr lang="uk-UA" b="1" dirty="0"/>
              <a:t>Над чим ще потрібно подумати?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496" y="2901891"/>
            <a:ext cx="257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Що ти сьогодні виконав? Яких результатів досяг?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9500" y="4836801"/>
            <a:ext cx="267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 що нове ти сьогодні дізнався? Які знання отримав?</a:t>
            </a:r>
          </a:p>
        </p:txBody>
      </p:sp>
    </p:spTree>
    <p:extLst>
      <p:ext uri="{BB962C8B-B14F-4D97-AF65-F5344CB8AC3E}">
        <p14:creationId xmlns:p14="http://schemas.microsoft.com/office/powerpoint/2010/main" val="59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Пригадайте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12143" y="1215155"/>
            <a:ext cx="11913080" cy="48249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Скільки разів на день ви споживаєте їжу? 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2143" y="1834286"/>
            <a:ext cx="11913080" cy="2671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Діти виявляють природну потребу їсти невеликими порціями («клювати» їжу) протягом дня. Однак по досягненні певного віку дитина звикає споживати їжу певним чином. На те, як багато, часто і що саме ми їмо впливає безліч чинників — від традицій сім’ї і країни, до генетики. Недавні дослідження вказують на частковий генетичний вплив на індивідуальну частоту прийомів їжі.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117" y="4642417"/>
            <a:ext cx="8039819" cy="20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Частота прийомів харчування залежить від наявності хвороб й особистих уподобань в їжі.</a:t>
            </a:r>
          </a:p>
        </p:txBody>
      </p:sp>
    </p:spTree>
    <p:extLst>
      <p:ext uri="{BB962C8B-B14F-4D97-AF65-F5344CB8AC3E}">
        <p14:creationId xmlns:p14="http://schemas.microsoft.com/office/powerpoint/2010/main" val="8283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4978" y="4707568"/>
            <a:ext cx="1432684" cy="200575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355596" y="494529"/>
            <a:ext cx="8732066" cy="5839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</a:t>
            </a:r>
          </a:p>
        </p:txBody>
      </p:sp>
      <p:sp>
        <p:nvSpPr>
          <p:cNvPr id="11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88188" y="1282153"/>
            <a:ext cx="11466560" cy="482493"/>
          </a:xfrm>
          <a:prstGeom prst="roundRect">
            <a:avLst/>
          </a:prstGeom>
          <a:solidFill>
            <a:srgbClr val="6CB7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Якій їжі віддаєте перевагу? Чому?</a:t>
            </a:r>
          </a:p>
        </p:txBody>
      </p:sp>
      <p:pic>
        <p:nvPicPr>
          <p:cNvPr id="1026" name="Picture 2" descr="Здорова їжа – це просто: поради від курахівчан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050" y="3213472"/>
            <a:ext cx="3446947" cy="1938908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593" y="2041245"/>
            <a:ext cx="1791419" cy="1194862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sp>
        <p:nvSpPr>
          <p:cNvPr id="4" name="Скругленный прямоугольник 3"/>
          <p:cNvSpPr/>
          <p:nvPr/>
        </p:nvSpPr>
        <p:spPr>
          <a:xfrm>
            <a:off x="437822" y="2270111"/>
            <a:ext cx="3925019" cy="51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Корисна їжа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51764" y="2269226"/>
            <a:ext cx="3925019" cy="51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Шкідлива їжа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5850" y="3212245"/>
            <a:ext cx="3449128" cy="1940135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2930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8D282-3C5B-4B10-9CF8-7B9B11BC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3785" y="1372976"/>
            <a:ext cx="7636971" cy="5154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Выноска-облако 8"/>
          <p:cNvSpPr/>
          <p:nvPr/>
        </p:nvSpPr>
        <p:spPr>
          <a:xfrm>
            <a:off x="6614271" y="980304"/>
            <a:ext cx="2521529" cy="13051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/>
              <a:t>Прочитайте параграф на ст.81</a:t>
            </a:r>
          </a:p>
        </p:txBody>
      </p:sp>
    </p:spTree>
    <p:extLst>
      <p:ext uri="{BB962C8B-B14F-4D97-AF65-F5344CB8AC3E}">
        <p14:creationId xmlns:p14="http://schemas.microsoft.com/office/powerpoint/2010/main" val="725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69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Поміркуйте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</a:rPr>
              <a:t>82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27050" y="1316198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Назвіть продукти, що мають рослинне походження.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27050" y="2137262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Які продукти мають тваринне походження?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27050" y="2958326"/>
            <a:ext cx="10610342" cy="666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Чому продукти саме так називають?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2148" y="3680336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Продукти рослинного походження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81061" y="3680336"/>
            <a:ext cx="210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Продукти тваринного походження</a:t>
            </a:r>
          </a:p>
        </p:txBody>
      </p:sp>
      <p:pic>
        <p:nvPicPr>
          <p:cNvPr id="2050" name="Picture 2" descr="Відтепер ввозити продукти рослинного походження до ЄС можна тільки із  сертифікатом | Нови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9431" y="4648848"/>
            <a:ext cx="3823106" cy="20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ланується розширення ринків збуту для продукції тваринного походження —  АГРОПОЛІТ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7079" y="4659324"/>
            <a:ext cx="3090545" cy="20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1" grpId="0" animBg="1"/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10600</TotalTime>
  <Words>757</Words>
  <Application>Microsoft Office PowerPoint</Application>
  <PresentationFormat>Широкоэкранный</PresentationFormat>
  <Paragraphs>169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2005</cp:revision>
  <dcterms:created xsi:type="dcterms:W3CDTF">2018-01-05T16:38:53Z</dcterms:created>
  <dcterms:modified xsi:type="dcterms:W3CDTF">2022-04-08T05:45:12Z</dcterms:modified>
</cp:coreProperties>
</file>