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695" r:id="rId3"/>
    <p:sldId id="2969" r:id="rId4"/>
    <p:sldId id="3001" r:id="rId5"/>
    <p:sldId id="3002" r:id="rId6"/>
    <p:sldId id="3003" r:id="rId7"/>
    <p:sldId id="3004" r:id="rId8"/>
    <p:sldId id="3005" r:id="rId9"/>
    <p:sldId id="3006" r:id="rId10"/>
    <p:sldId id="3007" r:id="rId11"/>
    <p:sldId id="3008" r:id="rId12"/>
    <p:sldId id="2394" r:id="rId13"/>
    <p:sldId id="2959" r:id="rId14"/>
    <p:sldId id="3012" r:id="rId15"/>
    <p:sldId id="3013" r:id="rId16"/>
    <p:sldId id="3018" r:id="rId17"/>
    <p:sldId id="3014" r:id="rId18"/>
    <p:sldId id="965" r:id="rId19"/>
    <p:sldId id="300" r:id="rId20"/>
    <p:sldId id="3017" r:id="rId21"/>
    <p:sldId id="3015" r:id="rId22"/>
    <p:sldId id="301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69"/>
            <p14:sldId id="3001"/>
            <p14:sldId id="3002"/>
            <p14:sldId id="3003"/>
            <p14:sldId id="3004"/>
            <p14:sldId id="3005"/>
            <p14:sldId id="3006"/>
            <p14:sldId id="3007"/>
            <p14:sldId id="3008"/>
            <p14:sldId id="2394"/>
            <p14:sldId id="2959"/>
            <p14:sldId id="3012"/>
            <p14:sldId id="3013"/>
            <p14:sldId id="3018"/>
            <p14:sldId id="3014"/>
          </p14:sldIdLst>
        </p14:section>
        <p14:section name="Раздел без заголовка" id="{AC9334F8-F988-4E78-9E68-3A8F16322EC6}">
          <p14:sldIdLst>
            <p14:sldId id="965"/>
            <p14:sldId id="300"/>
            <p14:sldId id="3017"/>
            <p14:sldId id="3015"/>
            <p14:sldId id="30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FF99FF"/>
    <a:srgbClr val="FFFF00"/>
    <a:srgbClr val="56B3DC"/>
    <a:srgbClr val="53AFDB"/>
    <a:srgbClr val="FF66FF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479361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Вправи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і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задачі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на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застосування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вивчених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випадків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арифметичних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58C778-E824-44BA-A388-71E7A47C5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7" b="11015"/>
          <a:stretch/>
        </p:blipFill>
        <p:spPr>
          <a:xfrm>
            <a:off x="6519458" y="709596"/>
            <a:ext cx="5275470" cy="3690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5673720" y="1283105"/>
            <a:ext cx="6133968" cy="469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3313720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5" y="4493706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70" y="5598758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0" y="5598758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4456239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8" y="4456239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384312" y="1541028"/>
            <a:ext cx="5888195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540:x=30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538392" y="450193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1355795" y="561986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3699257" y="566956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556939" y="451296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634217" y="4515765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2634217" y="333609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5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5673720" y="1283105"/>
            <a:ext cx="6133968" cy="469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3313720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5" y="4493706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70" y="5598758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0" y="5598758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4456239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8" y="4456239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384312" y="1541028"/>
            <a:ext cx="5888195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18∙x=880-790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538392" y="450193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1355795" y="561986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3699257" y="566956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556939" y="451296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634217" y="4515765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2634217" y="333609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7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r="67038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5999719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Запишіть числа на цеглинках </a:t>
            </a:r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LEGO 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у порядку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зростання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9B70ED0-AFD5-482C-B700-EFF7F06DAF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76" y="4424808"/>
            <a:ext cx="1890089" cy="6931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42318CD-C3B9-431D-9447-D81BCEED91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19" y="5305541"/>
            <a:ext cx="1890090" cy="6931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E9104D0-D608-4F47-93AD-A2CEDE3596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55" y="6042016"/>
            <a:ext cx="1890090" cy="6931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6B96A69-68DF-4C32-A69F-BA2A99A642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05" y="6042016"/>
            <a:ext cx="1890090" cy="6931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2B80BF8-9B0A-4818-A238-54FD958140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55" y="5268074"/>
            <a:ext cx="1890090" cy="69310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91281DD-5ABA-4736-AB0D-1D0B1D32065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372" y="5268074"/>
            <a:ext cx="1890090" cy="6931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7CA5DBE-CCDC-4C79-AF04-2C6E585FDE20}"/>
              </a:ext>
            </a:extLst>
          </p:cNvPr>
          <p:cNvSpPr txBox="1"/>
          <p:nvPr/>
        </p:nvSpPr>
        <p:spPr>
          <a:xfrm>
            <a:off x="10626566" y="531376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3A3758-CCA2-403F-AE71-BC7163C1C5D0}"/>
              </a:ext>
            </a:extLst>
          </p:cNvPr>
          <p:cNvSpPr txBox="1"/>
          <p:nvPr/>
        </p:nvSpPr>
        <p:spPr>
          <a:xfrm>
            <a:off x="7646580" y="606312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91E9AC-A17E-4158-BD5E-AC16CCD39307}"/>
              </a:ext>
            </a:extLst>
          </p:cNvPr>
          <p:cNvSpPr txBox="1"/>
          <p:nvPr/>
        </p:nvSpPr>
        <p:spPr>
          <a:xfrm>
            <a:off x="9990042" y="6112824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D270BA-39ED-42FC-93FF-C5BF4F5AE046}"/>
              </a:ext>
            </a:extLst>
          </p:cNvPr>
          <p:cNvSpPr txBox="1"/>
          <p:nvPr/>
        </p:nvSpPr>
        <p:spPr>
          <a:xfrm>
            <a:off x="6645113" y="532479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87A14D-4B93-4D5F-B997-1A483DB06D4F}"/>
              </a:ext>
            </a:extLst>
          </p:cNvPr>
          <p:cNvSpPr txBox="1"/>
          <p:nvPr/>
        </p:nvSpPr>
        <p:spPr>
          <a:xfrm>
            <a:off x="8722391" y="532760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20662E-83BD-4DC8-9D4D-901866EF5C36}"/>
              </a:ext>
            </a:extLst>
          </p:cNvPr>
          <p:cNvSpPr txBox="1"/>
          <p:nvPr/>
        </p:nvSpPr>
        <p:spPr>
          <a:xfrm>
            <a:off x="8871212" y="4447178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E307F70-A3D8-4037-9468-4C457BE45C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3" r="46859" b="-431"/>
          <a:stretch/>
        </p:blipFill>
        <p:spPr>
          <a:xfrm>
            <a:off x="1826577" y="3325404"/>
            <a:ext cx="406061" cy="86478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2" r="36180" b="-431"/>
          <a:stretch/>
        </p:blipFill>
        <p:spPr>
          <a:xfrm>
            <a:off x="2705087" y="3325404"/>
            <a:ext cx="406061" cy="8647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9CA7C4A-3762-4BBF-82D7-582C7392B7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1" r="2214" b="-431"/>
          <a:stretch/>
        </p:blipFill>
        <p:spPr>
          <a:xfrm>
            <a:off x="3546158" y="3325404"/>
            <a:ext cx="606742" cy="864786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F83F196-A590-4580-B9C4-183A3BDC28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4" r="80241" b="-431"/>
          <a:stretch/>
        </p:blipFill>
        <p:spPr>
          <a:xfrm>
            <a:off x="4409515" y="3325404"/>
            <a:ext cx="606742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2" r="13553" b="-431"/>
          <a:stretch/>
        </p:blipFill>
        <p:spPr>
          <a:xfrm>
            <a:off x="4866536" y="3325404"/>
            <a:ext cx="606742" cy="864786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4BF2C6D3-5ED5-48FE-A1CA-1E7E0732E8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r="74319" b="-431"/>
          <a:stretch/>
        </p:blipFill>
        <p:spPr>
          <a:xfrm>
            <a:off x="5840441" y="3359079"/>
            <a:ext cx="427724" cy="864786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6AE379C-A1BC-4EB4-9702-934A7E6698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 r="46678" b="-431"/>
          <a:stretch/>
        </p:blipFill>
        <p:spPr>
          <a:xfrm>
            <a:off x="6254856" y="3359079"/>
            <a:ext cx="427724" cy="8647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5010" y="984905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/>
      <p:bldP spid="54" grpId="0"/>
      <p:bldP spid="55" grpId="0"/>
      <p:bldP spid="56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19AD2-38A5-4B58-A9D0-4EA150C3F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"/>
          <a:stretch/>
        </p:blipFill>
        <p:spPr>
          <a:xfrm>
            <a:off x="143025" y="3934871"/>
            <a:ext cx="2246728" cy="255909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490EE088-D105-4038-83E4-864858EA3CE7}"/>
              </a:ext>
            </a:extLst>
          </p:cNvPr>
          <p:cNvSpPr/>
          <p:nvPr/>
        </p:nvSpPr>
        <p:spPr>
          <a:xfrm>
            <a:off x="2230931" y="1297375"/>
            <a:ext cx="6443050" cy="324044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иготовив - 100 д.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год  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12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 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uk-U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 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6781086" y="2850022"/>
            <a:ext cx="538385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6588825" y="2339779"/>
            <a:ext cx="1059680" cy="828942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якщо </a:t>
            </a:r>
            <a:r>
              <a:rPr lang="uk-UA" sz="2000" b="1" dirty="0">
                <a:solidFill>
                  <a:srgbClr val="FFFF00"/>
                </a:solidFill>
              </a:rPr>
              <a:t>а = 72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5" name="Скругленный прямоугольник 24">
            <a:extLst>
              <a:ext uri="{FF2B5EF4-FFF2-40B4-BE49-F238E27FC236}">
                <a16:creationId xmlns:a16="http://schemas.microsoft.com/office/drawing/2014/main" id="{71B23536-DA38-4C2D-884E-5C4A0B975364}"/>
              </a:ext>
            </a:extLst>
          </p:cNvPr>
          <p:cNvSpPr/>
          <p:nvPr/>
        </p:nvSpPr>
        <p:spPr>
          <a:xfrm>
            <a:off x="316195" y="1358210"/>
            <a:ext cx="4623274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а:12∙20 </a:t>
            </a:r>
          </a:p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Я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кщо а=72, то а : 12∙20 = 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Скругленный прямоугольник 24">
            <a:extLst>
              <a:ext uri="{FF2B5EF4-FFF2-40B4-BE49-F238E27FC236}">
                <a16:creationId xmlns:a16="http://schemas.microsoft.com/office/drawing/2014/main" id="{94559DE7-74F7-4112-B240-9F8FACC5754A}"/>
              </a:ext>
            </a:extLst>
          </p:cNvPr>
          <p:cNvSpPr/>
          <p:nvPr/>
        </p:nvSpPr>
        <p:spPr>
          <a:xfrm>
            <a:off x="4939469" y="1415004"/>
            <a:ext cx="2239585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72:12∙20 = </a:t>
            </a:r>
          </a:p>
        </p:txBody>
      </p:sp>
      <p:sp>
        <p:nvSpPr>
          <p:cNvPr id="57" name="Скругленный прямоугольник 24">
            <a:extLst>
              <a:ext uri="{FF2B5EF4-FFF2-40B4-BE49-F238E27FC236}">
                <a16:creationId xmlns:a16="http://schemas.microsoft.com/office/drawing/2014/main" id="{3F0DA4CD-B7FD-423F-9218-ECEA073895F5}"/>
              </a:ext>
            </a:extLst>
          </p:cNvPr>
          <p:cNvSpPr/>
          <p:nvPr/>
        </p:nvSpPr>
        <p:spPr>
          <a:xfrm>
            <a:off x="7179054" y="1410773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120</a:t>
            </a:r>
          </a:p>
        </p:txBody>
      </p:sp>
      <p:sp>
        <p:nvSpPr>
          <p:cNvPr id="58" name="Скругленный прямоугольник 24">
            <a:extLst>
              <a:ext uri="{FF2B5EF4-FFF2-40B4-BE49-F238E27FC236}">
                <a16:creationId xmlns:a16="http://schemas.microsoft.com/office/drawing/2014/main" id="{0C9DE262-1276-48E1-84AE-8D00F1CE2B47}"/>
              </a:ext>
            </a:extLst>
          </p:cNvPr>
          <p:cNvSpPr/>
          <p:nvPr/>
        </p:nvSpPr>
        <p:spPr>
          <a:xfrm>
            <a:off x="316196" y="2655974"/>
            <a:ext cx="496510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(а-63)∙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</a:p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Я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кщо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а=72,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то (а – 63) ∙ 7 = 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9" name="Скругленный прямоугольник 24">
            <a:extLst>
              <a:ext uri="{FF2B5EF4-FFF2-40B4-BE49-F238E27FC236}">
                <a16:creationId xmlns:a16="http://schemas.microsoft.com/office/drawing/2014/main" id="{BD2C894E-9FC5-4DEE-8E11-41EC09665B3B}"/>
              </a:ext>
            </a:extLst>
          </p:cNvPr>
          <p:cNvSpPr/>
          <p:nvPr/>
        </p:nvSpPr>
        <p:spPr>
          <a:xfrm>
            <a:off x="5312491" y="2711001"/>
            <a:ext cx="2239585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(72-63)∙7 = </a:t>
            </a:r>
          </a:p>
        </p:txBody>
      </p:sp>
      <p:sp>
        <p:nvSpPr>
          <p:cNvPr id="60" name="Скругленный прямоугольник 24">
            <a:extLst>
              <a:ext uri="{FF2B5EF4-FFF2-40B4-BE49-F238E27FC236}">
                <a16:creationId xmlns:a16="http://schemas.microsoft.com/office/drawing/2014/main" id="{D6686FF6-0237-4B51-BCD0-928BA2ED5616}"/>
              </a:ext>
            </a:extLst>
          </p:cNvPr>
          <p:cNvSpPr/>
          <p:nvPr/>
        </p:nvSpPr>
        <p:spPr>
          <a:xfrm>
            <a:off x="7583265" y="2717778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63</a:t>
            </a:r>
          </a:p>
        </p:txBody>
      </p:sp>
      <p:sp>
        <p:nvSpPr>
          <p:cNvPr id="61" name="Скругленный прямоугольник 24">
            <a:extLst>
              <a:ext uri="{FF2B5EF4-FFF2-40B4-BE49-F238E27FC236}">
                <a16:creationId xmlns:a16="http://schemas.microsoft.com/office/drawing/2014/main" id="{B7828F7C-0CF6-44E8-86CF-30F5A49E2B4F}"/>
              </a:ext>
            </a:extLst>
          </p:cNvPr>
          <p:cNvSpPr/>
          <p:nvPr/>
        </p:nvSpPr>
        <p:spPr>
          <a:xfrm>
            <a:off x="316195" y="4067330"/>
            <a:ext cx="4965107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а:24+18</a:t>
            </a:r>
          </a:p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Я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кщо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а=72,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то а : 24 + 18 = 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2" name="Скругленный прямоугольник 24">
            <a:extLst>
              <a:ext uri="{FF2B5EF4-FFF2-40B4-BE49-F238E27FC236}">
                <a16:creationId xmlns:a16="http://schemas.microsoft.com/office/drawing/2014/main" id="{4244524D-7C03-4DB1-9F2C-D929B13BC511}"/>
              </a:ext>
            </a:extLst>
          </p:cNvPr>
          <p:cNvSpPr/>
          <p:nvPr/>
        </p:nvSpPr>
        <p:spPr>
          <a:xfrm>
            <a:off x="5312491" y="4067329"/>
            <a:ext cx="2239585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72:24+18 = </a:t>
            </a:r>
          </a:p>
        </p:txBody>
      </p:sp>
      <p:sp>
        <p:nvSpPr>
          <p:cNvPr id="63" name="Скругленный прямоугольник 24">
            <a:extLst>
              <a:ext uri="{FF2B5EF4-FFF2-40B4-BE49-F238E27FC236}">
                <a16:creationId xmlns:a16="http://schemas.microsoft.com/office/drawing/2014/main" id="{2CAAAA71-8143-47F5-B50B-E5D5AF7A5C05}"/>
              </a:ext>
            </a:extLst>
          </p:cNvPr>
          <p:cNvSpPr/>
          <p:nvPr/>
        </p:nvSpPr>
        <p:spPr>
          <a:xfrm>
            <a:off x="7583265" y="4049768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6839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DA36EB1-273C-49CD-96BC-6A22437E53E6}"/>
              </a:ext>
            </a:extLst>
          </p:cNvPr>
          <p:cNvSpPr/>
          <p:nvPr/>
        </p:nvSpPr>
        <p:spPr>
          <a:xfrm>
            <a:off x="6530551" y="203065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36 см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FC034-4B66-46B3-8473-B86D9A3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9051" r="7759" b="15652"/>
          <a:stretch/>
        </p:blipFill>
        <p:spPr>
          <a:xfrm>
            <a:off x="294559" y="1456402"/>
            <a:ext cx="5158408" cy="516380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6A5C50BD-D132-47A8-958C-F791FBA352D3}"/>
              </a:ext>
            </a:extLst>
          </p:cNvPr>
          <p:cNvSpPr/>
          <p:nvPr/>
        </p:nvSpPr>
        <p:spPr>
          <a:xfrm>
            <a:off x="6293179" y="123550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 м 6 см : 12 = 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3ABFC576-DA95-4E24-A0B2-12AC38AD6F83}"/>
              </a:ext>
            </a:extLst>
          </p:cNvPr>
          <p:cNvSpPr/>
          <p:nvPr/>
        </p:nvSpPr>
        <p:spPr>
          <a:xfrm>
            <a:off x="9504800" y="123550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 см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2F0A0AF-995A-4F93-B7FB-F914AB5B59BA}"/>
              </a:ext>
            </a:extLst>
          </p:cNvPr>
          <p:cNvSpPr/>
          <p:nvPr/>
        </p:nvSpPr>
        <p:spPr>
          <a:xfrm>
            <a:off x="6530551" y="468820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48 ц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7135D2F-8D23-4003-B800-2C8DF51A21A5}"/>
              </a:ext>
            </a:extLst>
          </p:cNvPr>
          <p:cNvSpPr/>
          <p:nvPr/>
        </p:nvSpPr>
        <p:spPr>
          <a:xfrm>
            <a:off x="6293179" y="389305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 т 8 ц : 16 ц = 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2B164747-6FD4-4FDC-8B00-67A6ABE38BCC}"/>
              </a:ext>
            </a:extLst>
          </p:cNvPr>
          <p:cNvSpPr/>
          <p:nvPr/>
        </p:nvSpPr>
        <p:spPr>
          <a:xfrm>
            <a:off x="9504800" y="389305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4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DA36EB1-273C-49CD-96BC-6A22437E53E6}"/>
              </a:ext>
            </a:extLst>
          </p:cNvPr>
          <p:cNvSpPr/>
          <p:nvPr/>
        </p:nvSpPr>
        <p:spPr>
          <a:xfrm>
            <a:off x="6530551" y="203065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 год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FC034-4B66-46B3-8473-B86D9A3E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9051" r="7759" b="15652"/>
          <a:stretch/>
        </p:blipFill>
        <p:spPr>
          <a:xfrm>
            <a:off x="294559" y="1456402"/>
            <a:ext cx="5158408" cy="516380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6A5C50BD-D132-47A8-958C-F791FBA352D3}"/>
              </a:ext>
            </a:extLst>
          </p:cNvPr>
          <p:cNvSpPr/>
          <p:nvPr/>
        </p:nvSpPr>
        <p:spPr>
          <a:xfrm>
            <a:off x="6293179" y="123550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 доби : 12 = 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3ABFC576-DA95-4E24-A0B2-12AC38AD6F83}"/>
              </a:ext>
            </a:extLst>
          </p:cNvPr>
          <p:cNvSpPr/>
          <p:nvPr/>
        </p:nvSpPr>
        <p:spPr>
          <a:xfrm>
            <a:off x="9699843" y="123550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 год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2F0A0AF-995A-4F93-B7FB-F914AB5B59BA}"/>
              </a:ext>
            </a:extLst>
          </p:cNvPr>
          <p:cNvSpPr/>
          <p:nvPr/>
        </p:nvSpPr>
        <p:spPr>
          <a:xfrm>
            <a:off x="6530551" y="4688201"/>
            <a:ext cx="1896664" cy="93429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72 год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7135D2F-8D23-4003-B800-2C8DF51A21A5}"/>
              </a:ext>
            </a:extLst>
          </p:cNvPr>
          <p:cNvSpPr/>
          <p:nvPr/>
        </p:nvSpPr>
        <p:spPr>
          <a:xfrm>
            <a:off x="6293179" y="3893056"/>
            <a:ext cx="3609916" cy="9342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 доби – 18 год = 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2B164747-6FD4-4FDC-8B00-67A6ABE38BCC}"/>
              </a:ext>
            </a:extLst>
          </p:cNvPr>
          <p:cNvSpPr/>
          <p:nvPr/>
        </p:nvSpPr>
        <p:spPr>
          <a:xfrm>
            <a:off x="9699843" y="3893056"/>
            <a:ext cx="2086928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54 год</a:t>
            </a:r>
          </a:p>
        </p:txBody>
      </p:sp>
    </p:spTree>
    <p:extLst>
      <p:ext uri="{BB962C8B-B14F-4D97-AF65-F5344CB8AC3E}">
        <p14:creationId xmlns:p14="http://schemas.microsoft.com/office/powerpoint/2010/main" val="26563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9A3BF4EC-F1A0-4C6A-BC8C-F10E16C53203}"/>
              </a:ext>
            </a:extLst>
          </p:cNvPr>
          <p:cNvSpPr/>
          <p:nvPr/>
        </p:nvSpPr>
        <p:spPr>
          <a:xfrm>
            <a:off x="5068956" y="1297375"/>
            <a:ext cx="6940825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 кожної сторони шестикутника дорівнює </a:t>
            </a:r>
            <a:endParaRPr lang="uk-UA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uk-UA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см. Знайди довжину сторони квадрата, периметр якого дорівнює периметру шестикутника.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Шестикутник 5">
            <a:extLst>
              <a:ext uri="{FF2B5EF4-FFF2-40B4-BE49-F238E27FC236}">
                <a16:creationId xmlns:a16="http://schemas.microsoft.com/office/drawing/2014/main" id="{0F2EA4A7-382C-44F2-9CB5-BC0DB5E3734E}"/>
              </a:ext>
            </a:extLst>
          </p:cNvPr>
          <p:cNvSpPr/>
          <p:nvPr/>
        </p:nvSpPr>
        <p:spPr>
          <a:xfrm>
            <a:off x="1777696" y="1590677"/>
            <a:ext cx="2654452" cy="228832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D9AAB-6501-4064-943C-C6FB64B8C3B6}"/>
              </a:ext>
            </a:extLst>
          </p:cNvPr>
          <p:cNvSpPr txBox="1"/>
          <p:nvPr/>
        </p:nvSpPr>
        <p:spPr>
          <a:xfrm>
            <a:off x="2400332" y="1185892"/>
            <a:ext cx="1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1 </a:t>
            </a:r>
            <a:r>
              <a:rPr lang="uk-UA" b="1" dirty="0" err="1"/>
              <a:t>дм</a:t>
            </a:r>
            <a:r>
              <a:rPr lang="uk-UA" b="1" dirty="0"/>
              <a:t> 2 см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776D8ABD-3BB3-4CC8-856F-4DD381258C77}"/>
              </a:ext>
            </a:extLst>
          </p:cNvPr>
          <p:cNvSpPr/>
          <p:nvPr/>
        </p:nvSpPr>
        <p:spPr>
          <a:xfrm>
            <a:off x="1921848" y="4263445"/>
            <a:ext cx="2279359" cy="227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BEB1D-1975-4367-BE83-AC91115F0686}"/>
              </a:ext>
            </a:extLst>
          </p:cNvPr>
          <p:cNvSpPr txBox="1"/>
          <p:nvPr/>
        </p:nvSpPr>
        <p:spPr>
          <a:xfrm>
            <a:off x="2419925" y="1202862"/>
            <a:ext cx="1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12 см</a:t>
            </a:r>
          </a:p>
        </p:txBody>
      </p:sp>
    </p:spTree>
    <p:extLst>
      <p:ext uri="{BB962C8B-B14F-4D97-AF65-F5344CB8AC3E}">
        <p14:creationId xmlns:p14="http://schemas.microsoft.com/office/powerpoint/2010/main" val="29673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470531" y="1452159"/>
            <a:ext cx="5006613" cy="357276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</a:t>
            </a:r>
            <a:r>
              <a:rPr lang="uk-UA" sz="4400" b="1" dirty="0" smtClean="0">
                <a:solidFill>
                  <a:srgbClr val="2F3242"/>
                </a:solidFill>
              </a:rPr>
              <a:t>488,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</a:t>
            </a:r>
            <a:r>
              <a:rPr lang="uk-UA" sz="4400" b="1" dirty="0">
                <a:solidFill>
                  <a:srgbClr val="2F3242"/>
                </a:solidFill>
              </a:rPr>
              <a:t>489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178DA6-9F9C-4AE6-B94B-0ABE3A0B7F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451859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FFE915-456F-44AB-BB7B-2E941D1BC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389883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9CEE38-3837-4C38-91C7-BC3EB3B5CC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r="54704"/>
          <a:stretch/>
        </p:blipFill>
        <p:spPr>
          <a:xfrm>
            <a:off x="9010313" y="1670382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86526-A63B-4101-9DB2-28459B686EF0}"/>
              </a:ext>
            </a:extLst>
          </p:cNvPr>
          <p:cNvSpPr txBox="1"/>
          <p:nvPr/>
        </p:nvSpPr>
        <p:spPr>
          <a:xfrm>
            <a:off x="3810130" y="229224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6568035-F644-4C78-A47B-19985654E2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t="3628" r="79766" b="-3628"/>
          <a:stretch/>
        </p:blipFill>
        <p:spPr>
          <a:xfrm>
            <a:off x="4194694" y="2294869"/>
            <a:ext cx="443631" cy="6081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4D951F-C00F-4D18-BD38-11CF92F968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9" r="64409"/>
          <a:stretch/>
        </p:blipFill>
        <p:spPr>
          <a:xfrm>
            <a:off x="5712661" y="2268230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5295D0-1FE2-4C23-822C-803D6E60786B}"/>
              </a:ext>
            </a:extLst>
          </p:cNvPr>
          <p:cNvSpPr txBox="1"/>
          <p:nvPr/>
        </p:nvSpPr>
        <p:spPr>
          <a:xfrm>
            <a:off x="5349205" y="228483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C69FC-1FB7-4AAC-8B0C-ABD5EEF1BD1B}"/>
              </a:ext>
            </a:extLst>
          </p:cNvPr>
          <p:cNvSpPr txBox="1"/>
          <p:nvPr/>
        </p:nvSpPr>
        <p:spPr>
          <a:xfrm>
            <a:off x="6311329" y="230414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</a:t>
            </a:r>
            <a:r>
              <a:rPr lang="uk-UA" sz="3200" dirty="0" smtClean="0">
                <a:latin typeface="Monotype Corsiva" panose="03010101010201010101" pitchFamily="66" charset="0"/>
              </a:rPr>
              <a:t>спочатку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1485D-273D-439E-8935-532D382061A3}"/>
              </a:ext>
            </a:extLst>
          </p:cNvPr>
          <p:cNvSpPr txBox="1"/>
          <p:nvPr/>
        </p:nvSpPr>
        <p:spPr>
          <a:xfrm>
            <a:off x="3824820" y="4091515"/>
            <a:ext cx="825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4 години токар виготовляв по </a:t>
            </a:r>
            <a:endParaRPr lang="uk-UA" sz="3600" dirty="0" smtClean="0">
              <a:latin typeface="Monotype Corsiva" panose="03010101010201010101" pitchFamily="66" charset="0"/>
            </a:endParaRPr>
          </a:p>
          <a:p>
            <a:r>
              <a:rPr lang="uk-UA" sz="3600" dirty="0" smtClean="0">
                <a:latin typeface="Monotype Corsiva" panose="03010101010201010101" pitchFamily="66" charset="0"/>
              </a:rPr>
              <a:t>16 </a:t>
            </a:r>
            <a:r>
              <a:rPr lang="uk-UA" sz="3600" dirty="0">
                <a:latin typeface="Monotype Corsiva" panose="03010101010201010101" pitchFamily="66" charset="0"/>
              </a:rPr>
              <a:t>деталей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0D081-D9C5-46B2-97CE-D7EA7DB79553}"/>
              </a:ext>
            </a:extLst>
          </p:cNvPr>
          <p:cNvSpPr txBox="1"/>
          <p:nvPr/>
        </p:nvSpPr>
        <p:spPr>
          <a:xfrm>
            <a:off x="4806444" y="227703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598C418-01E3-437D-9C48-DA279AE11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1" r="73615"/>
          <a:stretch/>
        </p:blipFill>
        <p:spPr>
          <a:xfrm>
            <a:off x="4494504" y="2269511"/>
            <a:ext cx="363808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AB09A80-37AF-40E4-B2FB-4CC06F3470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3" r="13285"/>
          <a:stretch/>
        </p:blipFill>
        <p:spPr>
          <a:xfrm>
            <a:off x="9359195" y="1670382"/>
            <a:ext cx="44363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68A31E2-7177-4787-8D50-E775909AB7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1" r="71837"/>
          <a:stretch/>
        </p:blipFill>
        <p:spPr>
          <a:xfrm>
            <a:off x="9655690" y="1670382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CEA34F-0B2B-45D5-8AD3-F823C4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8" r="33850"/>
          <a:stretch/>
        </p:blipFill>
        <p:spPr>
          <a:xfrm>
            <a:off x="5982675" y="2279895"/>
            <a:ext cx="443631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D02A06-85BF-4589-A958-46BFB2D3282C}"/>
              </a:ext>
            </a:extLst>
          </p:cNvPr>
          <p:cNvSpPr txBox="1"/>
          <p:nvPr/>
        </p:nvSpPr>
        <p:spPr>
          <a:xfrm>
            <a:off x="3810130" y="2898648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DC9B614-5BC7-4E19-8A71-0866D9B6B1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r="79795"/>
          <a:stretch/>
        </p:blipFill>
        <p:spPr>
          <a:xfrm>
            <a:off x="4172132" y="2866072"/>
            <a:ext cx="44363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E83425-AD24-4FD6-A8D1-9BD6A6B34456}"/>
              </a:ext>
            </a:extLst>
          </p:cNvPr>
          <p:cNvSpPr txBox="1"/>
          <p:nvPr/>
        </p:nvSpPr>
        <p:spPr>
          <a:xfrm>
            <a:off x="5949816" y="28938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060FAD-C168-4321-A779-3662A2EC33E9}"/>
              </a:ext>
            </a:extLst>
          </p:cNvPr>
          <p:cNvSpPr txBox="1"/>
          <p:nvPr/>
        </p:nvSpPr>
        <p:spPr>
          <a:xfrm>
            <a:off x="6930872" y="2881686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потім.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6EC58-E63A-4CF6-B43B-E4E4F06A4961}"/>
              </a:ext>
            </a:extLst>
          </p:cNvPr>
          <p:cNvSpPr txBox="1"/>
          <p:nvPr/>
        </p:nvSpPr>
        <p:spPr>
          <a:xfrm>
            <a:off x="5098185" y="28442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11C799D-B180-4507-9758-0EA8C83E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" r="89132"/>
          <a:stretch/>
        </p:blipFill>
        <p:spPr>
          <a:xfrm>
            <a:off x="4442146" y="2877737"/>
            <a:ext cx="44363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33108E0-4BF8-4D10-A372-03837D466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5" r="34053"/>
          <a:stretch/>
        </p:blipFill>
        <p:spPr>
          <a:xfrm>
            <a:off x="6282275" y="2869404"/>
            <a:ext cx="443631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97D83BAE-E1A9-4D34-A690-C51FA8091B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631272" y="2891742"/>
            <a:ext cx="443631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6EE3A1-F23D-412C-8B36-2244C5DBB5FF}"/>
              </a:ext>
            </a:extLst>
          </p:cNvPr>
          <p:cNvSpPr txBox="1"/>
          <p:nvPr/>
        </p:nvSpPr>
        <p:spPr>
          <a:xfrm>
            <a:off x="3810130" y="349580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D49EE-7994-4FCE-811C-94C98CE16E8E}"/>
              </a:ext>
            </a:extLst>
          </p:cNvPr>
          <p:cNvSpPr txBox="1"/>
          <p:nvPr/>
        </p:nvSpPr>
        <p:spPr>
          <a:xfrm>
            <a:off x="5655536" y="3489513"/>
            <a:ext cx="39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57CD34-1170-409F-AEF7-DF801C2DCD9C}"/>
              </a:ext>
            </a:extLst>
          </p:cNvPr>
          <p:cNvSpPr txBox="1"/>
          <p:nvPr/>
        </p:nvSpPr>
        <p:spPr>
          <a:xfrm>
            <a:off x="6283350" y="349580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5B5FC9-8FF2-4960-86E0-7D25DFC813EC}"/>
              </a:ext>
            </a:extLst>
          </p:cNvPr>
          <p:cNvSpPr txBox="1"/>
          <p:nvPr/>
        </p:nvSpPr>
        <p:spPr>
          <a:xfrm>
            <a:off x="4777786" y="34504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9A51793-98A7-4510-A009-8208BE3CED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009988" y="3480365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163EB2F-4352-491B-95CB-6581DF0DB7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65173"/>
          <a:stretch/>
        </p:blipFill>
        <p:spPr>
          <a:xfrm>
            <a:off x="5088214" y="2271444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D2131C6-D318-4F82-BCDE-623E95FD04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" r="89132"/>
          <a:stretch/>
        </p:blipFill>
        <p:spPr>
          <a:xfrm>
            <a:off x="4749738" y="2877737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27C9B84-57D8-4895-BBED-A5FCFA11E9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9" r="64409"/>
          <a:stretch/>
        </p:blipFill>
        <p:spPr>
          <a:xfrm>
            <a:off x="5404520" y="2863695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38FF1CF-6D2C-45F1-82A5-3981AA5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8" r="33850"/>
          <a:stretch/>
        </p:blipFill>
        <p:spPr>
          <a:xfrm>
            <a:off x="5674534" y="2875360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A8B1AB0E-1179-46FE-AB24-71163484D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5" r="34053"/>
          <a:stretch/>
        </p:blipFill>
        <p:spPr>
          <a:xfrm>
            <a:off x="4165251" y="3465089"/>
            <a:ext cx="44363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9D90D0D-9904-4F49-BC35-4AB7D8BF4A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4514248" y="3487427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03B6A32B-258F-44AC-8B7B-122E28B64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5101982" y="3475762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748988B-C122-4872-9D4B-0A84983F4A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8" r="33850"/>
          <a:stretch/>
        </p:blipFill>
        <p:spPr>
          <a:xfrm>
            <a:off x="5371996" y="3478617"/>
            <a:ext cx="443631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7575" t="18042" r="28181" b="32120"/>
          <a:stretch/>
        </p:blipFill>
        <p:spPr>
          <a:xfrm>
            <a:off x="289162" y="2386369"/>
            <a:ext cx="3330691" cy="20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9" grpId="0"/>
      <p:bldP spid="34" grpId="0"/>
      <p:bldP spid="36" grpId="0"/>
      <p:bldP spid="37" grpId="0"/>
      <p:bldP spid="38" grpId="0"/>
      <p:bldP spid="43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Шестикутник 14">
            <a:extLst>
              <a:ext uri="{FF2B5EF4-FFF2-40B4-BE49-F238E27FC236}">
                <a16:creationId xmlns:a16="http://schemas.microsoft.com/office/drawing/2014/main" id="{8A49421B-75C9-4127-AD7D-71B5910D18CF}"/>
              </a:ext>
            </a:extLst>
          </p:cNvPr>
          <p:cNvSpPr/>
          <p:nvPr/>
        </p:nvSpPr>
        <p:spPr>
          <a:xfrm>
            <a:off x="1054100" y="1590677"/>
            <a:ext cx="2654452" cy="228832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507F-2D47-4DD5-B044-0D8352F2662B}"/>
              </a:ext>
            </a:extLst>
          </p:cNvPr>
          <p:cNvSpPr txBox="1"/>
          <p:nvPr/>
        </p:nvSpPr>
        <p:spPr>
          <a:xfrm>
            <a:off x="1676736" y="1185892"/>
            <a:ext cx="14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12 см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F75318F3-B86C-4417-8278-6BEF35D38392}"/>
              </a:ext>
            </a:extLst>
          </p:cNvPr>
          <p:cNvSpPr/>
          <p:nvPr/>
        </p:nvSpPr>
        <p:spPr>
          <a:xfrm>
            <a:off x="1198252" y="4263445"/>
            <a:ext cx="2279359" cy="227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Розв’яжи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1F85DB0-02FE-4F4B-8987-AC7C869D8E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7BBB8FB-62FB-4F6C-8F26-738B510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5B6D520-C498-459A-A057-1CAA43482E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r="54704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81D997-2CA5-493C-BB9E-B57E41E6249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8DF98A-B9C0-48C0-80EB-B6E6545E44C1}"/>
              </a:ext>
            </a:extLst>
          </p:cNvPr>
          <p:cNvSpPr txBox="1"/>
          <p:nvPr/>
        </p:nvSpPr>
        <p:spPr>
          <a:xfrm>
            <a:off x="3806590" y="3228105"/>
            <a:ext cx="825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18 см довжина сторони квадрата.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ADD212C-EC8C-418B-8958-98B1227A2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0" r="12998"/>
          <a:stretch/>
        </p:blipFill>
        <p:spPr>
          <a:xfrm>
            <a:off x="9359195" y="1435400"/>
            <a:ext cx="44363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F2B1B4D-B6B3-4E79-84E5-355E1EC0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9" r="32719"/>
          <a:stretch/>
        </p:blipFill>
        <p:spPr>
          <a:xfrm>
            <a:off x="9655690" y="1435400"/>
            <a:ext cx="443631" cy="6081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0770CA-78D7-439D-9E22-5F9D7CBDB406}"/>
              </a:ext>
            </a:extLst>
          </p:cNvPr>
          <p:cNvSpPr txBox="1"/>
          <p:nvPr/>
        </p:nvSpPr>
        <p:spPr>
          <a:xfrm>
            <a:off x="3810130" y="266366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1F1988-C795-4F65-929D-E1EED1AF1A73}"/>
              </a:ext>
            </a:extLst>
          </p:cNvPr>
          <p:cNvSpPr txBox="1"/>
          <p:nvPr/>
        </p:nvSpPr>
        <p:spPr>
          <a:xfrm>
            <a:off x="5331058" y="26589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4B86D1-08BB-4472-B94E-51ECE7CBFA28}"/>
              </a:ext>
            </a:extLst>
          </p:cNvPr>
          <p:cNvSpPr txBox="1"/>
          <p:nvPr/>
        </p:nvSpPr>
        <p:spPr>
          <a:xfrm>
            <a:off x="6267519" y="264332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(см)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35CF1-B034-484C-9EAC-DFA46E139CD2}"/>
              </a:ext>
            </a:extLst>
          </p:cNvPr>
          <p:cNvSpPr txBox="1"/>
          <p:nvPr/>
        </p:nvSpPr>
        <p:spPr>
          <a:xfrm>
            <a:off x="4788940" y="264203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FCC3956-1B13-43CF-8D8B-900BD337C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109242" y="2648227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936E4AD-BBAF-44CF-9480-285E6201D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r="79795"/>
          <a:stretch/>
        </p:blipFill>
        <p:spPr>
          <a:xfrm>
            <a:off x="4172132" y="2026798"/>
            <a:ext cx="443631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47D057-C1D0-4F39-ADB5-F02B7BCA1735}"/>
              </a:ext>
            </a:extLst>
          </p:cNvPr>
          <p:cNvSpPr txBox="1"/>
          <p:nvPr/>
        </p:nvSpPr>
        <p:spPr>
          <a:xfrm>
            <a:off x="5331058" y="205465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FC3758-7705-4454-9DAF-BAFE950B3D8F}"/>
              </a:ext>
            </a:extLst>
          </p:cNvPr>
          <p:cNvSpPr txBox="1"/>
          <p:nvPr/>
        </p:nvSpPr>
        <p:spPr>
          <a:xfrm>
            <a:off x="4788940" y="20377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478FD22-7E2B-4F3E-BDAF-7882B7F48F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4442146" y="2038463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0550A7E-0FF5-4DC6-AC88-13EE8C4E47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0" r="33008"/>
          <a:stretch/>
        </p:blipFill>
        <p:spPr>
          <a:xfrm>
            <a:off x="5088214" y="2038463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764C2AC-CE9B-4313-BD41-EB87CD78D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1" r="23757"/>
          <a:stretch/>
        </p:blipFill>
        <p:spPr>
          <a:xfrm>
            <a:off x="5702666" y="2038463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0435F00-D8A8-4F65-94E1-40BEA1251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5985093" y="2038463"/>
            <a:ext cx="443631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9C429B-424A-4349-B26D-057B2D101D3C}"/>
              </a:ext>
            </a:extLst>
          </p:cNvPr>
          <p:cNvSpPr txBox="1"/>
          <p:nvPr/>
        </p:nvSpPr>
        <p:spPr>
          <a:xfrm>
            <a:off x="6267518" y="2067405"/>
            <a:ext cx="521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(см) – периметр шестикутника.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AE406E37-3EF6-4B76-8E59-82C1C1083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1" r="23757"/>
          <a:stretch/>
        </p:blipFill>
        <p:spPr>
          <a:xfrm>
            <a:off x="4172132" y="2646170"/>
            <a:ext cx="44363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AAAB12D-ED92-497B-83CF-92E5DDAE7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r="72736"/>
          <a:stretch/>
        </p:blipFill>
        <p:spPr>
          <a:xfrm>
            <a:off x="4454559" y="2646170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E40D9A2-8A15-45CF-B0BA-339FD0292F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r="79795"/>
          <a:stretch/>
        </p:blipFill>
        <p:spPr>
          <a:xfrm>
            <a:off x="5702666" y="2631382"/>
            <a:ext cx="443631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C2505BC9-050E-4F6C-A956-E73ED61815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6" r="13182"/>
          <a:stretch/>
        </p:blipFill>
        <p:spPr>
          <a:xfrm>
            <a:off x="6002462" y="2643047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7" grpId="0"/>
      <p:bldP spid="39" grpId="0"/>
      <p:bldP spid="40" grpId="0"/>
      <p:bldP spid="41" grpId="0"/>
      <p:bldP spid="59" grpId="0"/>
      <p:bldP spid="60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05.04.2022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66" y="500559"/>
            <a:ext cx="1176755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Задача №489</a:t>
            </a:r>
          </a:p>
          <a:p>
            <a:r>
              <a:rPr lang="uk-UA" sz="3600" dirty="0">
                <a:solidFill>
                  <a:srgbClr val="7030A0"/>
                </a:solidFill>
              </a:rPr>
              <a:t>Було - ? м</a:t>
            </a:r>
          </a:p>
          <a:p>
            <a:r>
              <a:rPr lang="uk-UA" sz="3600" dirty="0">
                <a:solidFill>
                  <a:srgbClr val="7030A0"/>
                </a:solidFill>
              </a:rPr>
              <a:t>Відрізали – 5 шматків по 12 м - ? м</a:t>
            </a:r>
          </a:p>
          <a:p>
            <a:r>
              <a:rPr lang="uk-UA" sz="3600" dirty="0">
                <a:solidFill>
                  <a:srgbClr val="7030A0"/>
                </a:solidFill>
              </a:rPr>
              <a:t>Залишилося – 6 м</a:t>
            </a:r>
          </a:p>
          <a:p>
            <a:r>
              <a:rPr lang="uk-UA" sz="3600" dirty="0">
                <a:solidFill>
                  <a:srgbClr val="7030A0"/>
                </a:solidFill>
              </a:rPr>
              <a:t>Вийде - ? шматків по 11 </a:t>
            </a:r>
            <a:r>
              <a:rPr lang="uk-UA" sz="3600" dirty="0" smtClean="0">
                <a:solidFill>
                  <a:srgbClr val="7030A0"/>
                </a:solidFill>
              </a:rPr>
              <a:t>м</a:t>
            </a:r>
            <a:endParaRPr lang="uk-UA" sz="3600" dirty="0"/>
          </a:p>
          <a:p>
            <a:r>
              <a:rPr lang="uk-UA" sz="3600" u="sng" dirty="0">
                <a:solidFill>
                  <a:srgbClr val="0070C0"/>
                </a:solidFill>
              </a:rPr>
              <a:t>План розв'язку:</a:t>
            </a:r>
          </a:p>
          <a:p>
            <a:r>
              <a:rPr lang="uk-UA" sz="3600" dirty="0">
                <a:solidFill>
                  <a:srgbClr val="00B050"/>
                </a:solidFill>
              </a:rPr>
              <a:t>1) Скільки метрів дроту відрізали?</a:t>
            </a:r>
          </a:p>
          <a:p>
            <a:r>
              <a:rPr lang="uk-UA" sz="3600" dirty="0">
                <a:solidFill>
                  <a:srgbClr val="00B050"/>
                </a:solidFill>
              </a:rPr>
              <a:t>2) Скільки метрів дроту було?</a:t>
            </a:r>
          </a:p>
          <a:p>
            <a:r>
              <a:rPr lang="uk-UA" sz="3600" dirty="0">
                <a:solidFill>
                  <a:srgbClr val="00B050"/>
                </a:solidFill>
              </a:rPr>
              <a:t>3) Скільки шматків дроту вийде, якщо тепер </a:t>
            </a:r>
            <a:r>
              <a:rPr lang="uk-UA" sz="4400" dirty="0">
                <a:solidFill>
                  <a:srgbClr val="00B050"/>
                </a:solidFill>
              </a:rPr>
              <a:t>весь дріт </a:t>
            </a:r>
            <a:r>
              <a:rPr lang="uk-UA" sz="3600" dirty="0">
                <a:solidFill>
                  <a:srgbClr val="00B050"/>
                </a:solidFill>
              </a:rPr>
              <a:t>розрізати на шматки по 11 м?</a:t>
            </a:r>
          </a:p>
        </p:txBody>
      </p:sp>
    </p:spTree>
    <p:extLst>
      <p:ext uri="{BB962C8B-B14F-4D97-AF65-F5344CB8AC3E}">
        <p14:creationId xmlns:p14="http://schemas.microsoft.com/office/powerpoint/2010/main" val="360663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Завдання</a:t>
            </a:r>
            <a:r>
              <a:rPr lang="ru-RU" sz="2000" b="1" dirty="0">
                <a:solidFill>
                  <a:schemeClr val="bg1"/>
                </a:solidFill>
              </a:rPr>
              <a:t> з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цеглинками</a:t>
            </a:r>
            <a:r>
              <a:rPr lang="ru-RU" sz="2000" b="1" dirty="0">
                <a:solidFill>
                  <a:schemeClr val="bg1"/>
                </a:solidFill>
              </a:rPr>
              <a:t> (проголосуй </a:t>
            </a:r>
            <a:r>
              <a:rPr lang="ru-RU" sz="2000" b="1" dirty="0" err="1">
                <a:solidFill>
                  <a:schemeClr val="bg1"/>
                </a:solidFill>
              </a:rPr>
              <a:t>цеглинками</a:t>
            </a:r>
            <a:r>
              <a:rPr lang="ru-RU" sz="2000" b="1" dirty="0">
                <a:solidFill>
                  <a:schemeClr val="bg1"/>
                </a:solidFill>
              </a:rPr>
              <a:t> за </a:t>
            </a:r>
            <a:r>
              <a:rPr lang="ru-RU" sz="2000" b="1" dirty="0" err="1">
                <a:solidFill>
                  <a:schemeClr val="bg1"/>
                </a:solidFill>
              </a:rPr>
              <a:t>вірну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їхніх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рівності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ділення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число.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0" y="1311965"/>
            <a:ext cx="4969565" cy="18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008C-5AAA-414C-9934-B4CA700E32AC}"/>
              </a:ext>
            </a:extLst>
          </p:cNvPr>
          <p:cNvSpPr txBox="1"/>
          <p:nvPr/>
        </p:nvSpPr>
        <p:spPr>
          <a:xfrm>
            <a:off x="6715541" y="1948070"/>
            <a:ext cx="4465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∙ 3 = 72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3 = 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3 = 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24 =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: 24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: 72 = 3</a:t>
            </a: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1" y="3807623"/>
            <a:ext cx="4969564" cy="18223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ірка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0" y="2663687"/>
            <a:ext cx="4969565" cy="18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їхніх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рівності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ділення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число.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0" y="1311965"/>
            <a:ext cx="4969565" cy="18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008C-5AAA-414C-9934-B4CA700E32AC}"/>
              </a:ext>
            </a:extLst>
          </p:cNvPr>
          <p:cNvSpPr txBox="1"/>
          <p:nvPr/>
        </p:nvSpPr>
        <p:spPr>
          <a:xfrm>
            <a:off x="6715541" y="1948070"/>
            <a:ext cx="4465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∙ 2 = 68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 : 34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 : 2 = 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 : 34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: 68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 : 2 = 68</a:t>
            </a:r>
          </a:p>
        </p:txBody>
      </p:sp>
    </p:spTree>
    <p:extLst>
      <p:ext uri="{BB962C8B-B14F-4D97-AF65-F5344CB8AC3E}">
        <p14:creationId xmlns:p14="http://schemas.microsoft.com/office/powerpoint/2010/main" val="36497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12" y="3245745"/>
            <a:ext cx="4969568" cy="182235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ірка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15" y="2196547"/>
            <a:ext cx="4969565" cy="18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виразів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їхніх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рівності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ділення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двоцифрове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число.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0" y="1311965"/>
            <a:ext cx="4969565" cy="18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EF008C-5AAA-414C-9934-B4CA700E32AC}"/>
              </a:ext>
            </a:extLst>
          </p:cNvPr>
          <p:cNvSpPr txBox="1"/>
          <p:nvPr/>
        </p:nvSpPr>
        <p:spPr>
          <a:xfrm>
            <a:off x="6715541" y="1948070"/>
            <a:ext cx="4465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∙ 5 = 85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: 85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: 17 =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: 17 =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: 5 = 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: 5 = 85</a:t>
            </a:r>
          </a:p>
        </p:txBody>
      </p:sp>
    </p:spTree>
    <p:extLst>
      <p:ext uri="{BB962C8B-B14F-4D97-AF65-F5344CB8AC3E}">
        <p14:creationId xmlns:p14="http://schemas.microsoft.com/office/powerpoint/2010/main" val="190515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9AF39F-29E7-4FB8-99D9-ED665D8B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13" y="3292131"/>
            <a:ext cx="4969567" cy="182235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Завдання з </a:t>
            </a:r>
            <a:r>
              <a:rPr lang="en-US" sz="2000" b="1">
                <a:solidFill>
                  <a:schemeClr val="bg1"/>
                </a:solidFill>
              </a:rPr>
              <a:t>LEGO </a:t>
            </a:r>
            <a:r>
              <a:rPr lang="ru-RU" sz="2000" b="1">
                <a:solidFill>
                  <a:schemeClr val="bg1"/>
                </a:solidFill>
              </a:rPr>
              <a:t>цеглинками (проголосуй цеглинками за вірну відповідь)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4A0BDAAF-DA03-4114-8BD2-E9A0EC5D2FC7}"/>
              </a:ext>
            </a:extLst>
          </p:cNvPr>
          <p:cNvSpPr/>
          <p:nvPr/>
        </p:nvSpPr>
        <p:spPr>
          <a:xfrm>
            <a:off x="506896" y="1311965"/>
            <a:ext cx="4969565" cy="1470992"/>
          </a:xfrm>
          <a:prstGeom prst="wedgeRoundRectCallout">
            <a:avLst>
              <a:gd name="adj1" fmla="val -16833"/>
              <a:gd name="adj2" fmla="val 631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</a:t>
            </a:r>
            <a:r>
              <a:rPr lang="uk-UA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ірка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результату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15" y="2196547"/>
            <a:ext cx="4969565" cy="18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3A6E0-BF4F-460C-8CFC-7ECB4798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3342" r="13113" b="32464"/>
          <a:stretch/>
        </p:blipFill>
        <p:spPr>
          <a:xfrm>
            <a:off x="5673720" y="1283105"/>
            <a:ext cx="6133968" cy="469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BDDC07-121C-4A21-A8C0-361CE65B3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3313720"/>
            <a:ext cx="1890089" cy="69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B0ADAC-3891-47B1-81ED-1878780B5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5" y="4493706"/>
            <a:ext cx="1890090" cy="69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B77BE9-1AA6-4D40-A2FD-59EAF9B29B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70" y="5598758"/>
            <a:ext cx="1890090" cy="69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BE07E94-BC5D-49C7-8C16-23B86E9481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0" y="5598758"/>
            <a:ext cx="1890090" cy="69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1494D5-068C-487C-B7C9-58874B7A95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4456239"/>
            <a:ext cx="1890090" cy="693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B7628D-DAEE-469B-BCE9-98FD3CAF5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8" y="4456239"/>
            <a:ext cx="1890090" cy="693100"/>
          </a:xfrm>
          <a:prstGeom prst="rect">
            <a:avLst/>
          </a:prstGeom>
        </p:spPr>
      </p:pic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6A90A8D-BC49-47A9-BF96-C2EE470924D0}"/>
              </a:ext>
            </a:extLst>
          </p:cNvPr>
          <p:cNvSpPr/>
          <p:nvPr/>
        </p:nvSpPr>
        <p:spPr>
          <a:xfrm>
            <a:off x="384312" y="1541028"/>
            <a:ext cx="5888195" cy="110344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x∙16=350-270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320C-F0FF-44B3-AC51-BF39D2BC35C5}"/>
              </a:ext>
            </a:extLst>
          </p:cNvPr>
          <p:cNvSpPr txBox="1"/>
          <p:nvPr/>
        </p:nvSpPr>
        <p:spPr>
          <a:xfrm>
            <a:off x="4538392" y="450193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E0101-1CED-43CF-800F-3FD57E65067F}"/>
              </a:ext>
            </a:extLst>
          </p:cNvPr>
          <p:cNvSpPr txBox="1"/>
          <p:nvPr/>
        </p:nvSpPr>
        <p:spPr>
          <a:xfrm>
            <a:off x="1355795" y="5619863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C7AA7-056B-4AE9-AFF3-992270FD3E44}"/>
              </a:ext>
            </a:extLst>
          </p:cNvPr>
          <p:cNvSpPr txBox="1"/>
          <p:nvPr/>
        </p:nvSpPr>
        <p:spPr>
          <a:xfrm>
            <a:off x="3699257" y="5669566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4F4D9-BAAC-4C4A-A6FF-ED00A2CF2051}"/>
              </a:ext>
            </a:extLst>
          </p:cNvPr>
          <p:cNvSpPr txBox="1"/>
          <p:nvPr/>
        </p:nvSpPr>
        <p:spPr>
          <a:xfrm>
            <a:off x="556939" y="451296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28F5D-0B45-401E-9050-30DE15D1DBE3}"/>
              </a:ext>
            </a:extLst>
          </p:cNvPr>
          <p:cNvSpPr txBox="1"/>
          <p:nvPr/>
        </p:nvSpPr>
        <p:spPr>
          <a:xfrm>
            <a:off x="2634217" y="4515765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E8A93-995F-499B-87E1-F990947D84AC}"/>
              </a:ext>
            </a:extLst>
          </p:cNvPr>
          <p:cNvSpPr txBox="1"/>
          <p:nvPr/>
        </p:nvSpPr>
        <p:spPr>
          <a:xfrm>
            <a:off x="2634217" y="333609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4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38678</TotalTime>
  <Words>720</Words>
  <Application>Microsoft Office PowerPoint</Application>
  <PresentationFormat>Широкоэкранный</PresentationFormat>
  <Paragraphs>233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5872</cp:revision>
  <dcterms:created xsi:type="dcterms:W3CDTF">2018-01-05T16:38:53Z</dcterms:created>
  <dcterms:modified xsi:type="dcterms:W3CDTF">2022-04-05T08:12:49Z</dcterms:modified>
</cp:coreProperties>
</file>