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260" r:id="rId14"/>
    <p:sldId id="311" r:id="rId15"/>
    <p:sldId id="312" r:id="rId16"/>
    <p:sldId id="315" r:id="rId17"/>
    <p:sldId id="273" r:id="rId18"/>
    <p:sldId id="276" r:id="rId19"/>
    <p:sldId id="309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177"/>
    <a:srgbClr val="A40037"/>
    <a:srgbClr val="69BFFF"/>
    <a:srgbClr val="FFA3D1"/>
    <a:srgbClr val="85C2FF"/>
    <a:srgbClr val="C4E59F"/>
    <a:srgbClr val="CAAFFF"/>
    <a:srgbClr val="C40041"/>
    <a:srgbClr val="285398"/>
    <a:srgbClr val="CE2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7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889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3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64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2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3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1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0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48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61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3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856F-65B5-4EB7-8955-1355B7DE1956}" type="datetimeFigureOut">
              <a:rPr lang="uk-UA" smtClean="0"/>
              <a:pPr/>
              <a:t>21.04.2022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0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www.youtube.com/watch?v=soF98HYz6fQ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2464" y="5853553"/>
            <a:ext cx="4271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i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урок </a:t>
            </a:r>
            <a:r>
              <a:rPr lang="ru-RU" sz="1400" b="1" i="1" dirty="0" err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мистецтва</a:t>
            </a:r>
            <a:endParaRPr lang="ru-RU" sz="1400" b="1" i="1" dirty="0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eorgia"/>
              <a:cs typeface="Georgia"/>
            </a:endParaRPr>
          </a:p>
          <a:p>
            <a:pPr algn="r"/>
            <a:r>
              <a:rPr lang="ru-RU" sz="1400" b="1" i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у 9 </a:t>
            </a:r>
            <a:r>
              <a:rPr lang="ru-RU" sz="1400" b="1" i="1" dirty="0" err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класі</a:t>
            </a:r>
            <a:endParaRPr lang="ru-RU" sz="1400" b="1" i="1" dirty="0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eorgia"/>
              <a:cs typeface="Georgia"/>
            </a:endParaRPr>
          </a:p>
          <a:p>
            <a:pPr algn="r"/>
            <a:r>
              <a:rPr lang="ru-RU" sz="1400" b="1" i="1" dirty="0" err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Вчитель</a:t>
            </a:r>
            <a:r>
              <a:rPr lang="ru-RU" sz="1400" b="1" i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: </a:t>
            </a:r>
            <a:r>
              <a:rPr lang="ru-RU" sz="1400" b="1" i="1" dirty="0" err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Андрєєва</a:t>
            </a:r>
            <a:r>
              <a:rPr lang="ru-RU" sz="1400" b="1" i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/>
                <a:cs typeface="Georgia"/>
              </a:rPr>
              <a:t> Ж.В.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692696"/>
            <a:ext cx="64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4004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Georgia"/>
                <a:cs typeface="Georgia"/>
              </a:rPr>
              <a:t>«ЄВРОБАЧЕННЯ. </a:t>
            </a:r>
            <a:r>
              <a:rPr lang="ru-RU" sz="44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4004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Georgia"/>
                <a:cs typeface="Georgia"/>
              </a:rPr>
              <a:t>Переможці</a:t>
            </a:r>
            <a:r>
              <a:rPr lang="ru-RU" sz="4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4004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Georgia"/>
                <a:cs typeface="Georgia"/>
              </a:rPr>
              <a:t>»</a:t>
            </a:r>
          </a:p>
        </p:txBody>
      </p:sp>
      <p:pic>
        <p:nvPicPr>
          <p:cNvPr id="1026" name="Picture 2" descr="Eurovision Winners">
            <a:extLst>
              <a:ext uri="{FF2B5EF4-FFF2-40B4-BE49-F238E27FC236}">
                <a16:creationId xmlns:a16="http://schemas.microsoft.com/office/drawing/2014/main" id="{9591D38A-E8B8-3844-A04B-489074BA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5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98441"/>
            <a:ext cx="91440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чи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>
                <a:latin typeface="Georgia"/>
                <a:cs typeface="Georgia"/>
              </a:rPr>
              <a:t>5. </a:t>
            </a:r>
            <a:r>
              <a:rPr lang="ru-RU" sz="3000" i="1" dirty="0" err="1">
                <a:latin typeface="Georgia"/>
                <a:cs typeface="Georgia"/>
              </a:rPr>
              <a:t>Країну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можуть</a:t>
            </a:r>
            <a:r>
              <a:rPr lang="ru-RU" sz="3000" i="1" dirty="0">
                <a:latin typeface="Georgia"/>
                <a:cs typeface="Georgia"/>
              </a:rPr>
              <a:t> не </a:t>
            </a:r>
            <a:r>
              <a:rPr lang="ru-RU" sz="3000" i="1" dirty="0" err="1">
                <a:latin typeface="Georgia"/>
                <a:cs typeface="Georgia"/>
              </a:rPr>
              <a:t>допустити</a:t>
            </a:r>
            <a:r>
              <a:rPr lang="ru-RU" sz="3000" i="1" dirty="0">
                <a:latin typeface="Georgia"/>
                <a:cs typeface="Georgia"/>
              </a:rPr>
              <a:t> до конкурсу </a:t>
            </a:r>
            <a:r>
              <a:rPr lang="ru-RU" sz="3000" i="1" dirty="0" err="1">
                <a:latin typeface="Georgia"/>
                <a:cs typeface="Georgia"/>
              </a:rPr>
              <a:t>дискваліфікувавши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її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ще</a:t>
            </a:r>
            <a:r>
              <a:rPr lang="ru-RU" sz="3000" i="1" dirty="0">
                <a:latin typeface="Georgia"/>
                <a:cs typeface="Georgia"/>
              </a:rPr>
              <a:t> до початку конкурсу.  </a:t>
            </a:r>
          </a:p>
        </p:txBody>
      </p:sp>
    </p:spTree>
    <p:extLst>
      <p:ext uri="{BB962C8B-B14F-4D97-AF65-F5344CB8AC3E}">
        <p14:creationId xmlns:p14="http://schemas.microsoft.com/office/powerpoint/2010/main" val="57826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691680" y="692696"/>
            <a:ext cx="5904656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2708920"/>
            <a:ext cx="75608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i="1" dirty="0" err="1">
                <a:latin typeface="Georgia"/>
                <a:cs typeface="Georgia"/>
              </a:rPr>
              <a:t>Яскравий</a:t>
            </a:r>
            <a:r>
              <a:rPr lang="ru-RU" sz="2500" i="1" dirty="0">
                <a:latin typeface="Georgia"/>
                <a:cs typeface="Georgia"/>
              </a:rPr>
              <a:t> приклад </a:t>
            </a:r>
            <a:r>
              <a:rPr lang="mr-IN" sz="2500" i="1" dirty="0">
                <a:latin typeface="Georgia"/>
                <a:cs typeface="Georgia"/>
              </a:rPr>
              <a:t>–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минулорічна</a:t>
            </a:r>
            <a:r>
              <a:rPr lang="ru-RU" sz="2500" i="1" dirty="0">
                <a:latin typeface="Georgia"/>
                <a:cs typeface="Georgia"/>
              </a:rPr>
              <a:t> заявка </a:t>
            </a:r>
            <a:r>
              <a:rPr lang="ru-RU" sz="2500" i="1" dirty="0" err="1">
                <a:latin typeface="Georgia"/>
                <a:cs typeface="Georgia"/>
              </a:rPr>
              <a:t>від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Білорусі</a:t>
            </a:r>
            <a:r>
              <a:rPr lang="ru-RU" sz="2500" i="1" dirty="0">
                <a:latin typeface="Georgia"/>
                <a:cs typeface="Georgia"/>
              </a:rPr>
              <a:t> на конкурс. Через </a:t>
            </a:r>
            <a:r>
              <a:rPr lang="ru-RU" sz="2500" i="1" dirty="0" err="1">
                <a:latin typeface="Georgia"/>
                <a:cs typeface="Georgia"/>
              </a:rPr>
              <a:t>прихований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політичний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підтекст</a:t>
            </a:r>
            <a:r>
              <a:rPr lang="ru-RU" sz="2500" i="1" dirty="0">
                <a:latin typeface="Georgia"/>
                <a:cs typeface="Georgia"/>
              </a:rPr>
              <a:t>, </a:t>
            </a:r>
            <a:r>
              <a:rPr lang="ru-RU" sz="2500" i="1" dirty="0" err="1">
                <a:latin typeface="Georgia"/>
                <a:cs typeface="Georgia"/>
              </a:rPr>
              <a:t>організатори</a:t>
            </a:r>
            <a:r>
              <a:rPr lang="ru-RU" sz="2500" i="1" dirty="0">
                <a:latin typeface="Georgia"/>
                <a:cs typeface="Georgia"/>
              </a:rPr>
              <a:t> конкурсу не допустили </a:t>
            </a:r>
            <a:r>
              <a:rPr lang="ru-RU" sz="2500" i="1" dirty="0" err="1">
                <a:latin typeface="Georgia"/>
                <a:cs typeface="Georgia"/>
              </a:rPr>
              <a:t>країни</a:t>
            </a:r>
            <a:r>
              <a:rPr lang="ru-RU" sz="2500" i="1" dirty="0">
                <a:latin typeface="Georgia"/>
                <a:cs typeface="Georgia"/>
              </a:rPr>
              <a:t> до </a:t>
            </a:r>
            <a:r>
              <a:rPr lang="ru-RU" sz="2500" i="1" dirty="0" err="1">
                <a:latin typeface="Georgia"/>
                <a:cs typeface="Georgia"/>
              </a:rPr>
              <a:t>участі</a:t>
            </a:r>
            <a:r>
              <a:rPr lang="ru-RU" sz="2500" i="1" dirty="0">
                <a:latin typeface="Georgia"/>
                <a:cs typeface="Georgia"/>
              </a:rPr>
              <a:t>.</a:t>
            </a:r>
          </a:p>
          <a:p>
            <a:r>
              <a:rPr lang="ru-RU" sz="2500" i="1" dirty="0">
                <a:latin typeface="Georgia"/>
                <a:cs typeface="Georgia"/>
              </a:rPr>
              <a:t>Через </a:t>
            </a:r>
            <a:r>
              <a:rPr lang="ru-RU" sz="2500" i="1" dirty="0" err="1">
                <a:latin typeface="Georgia"/>
                <a:cs typeface="Georgia"/>
              </a:rPr>
              <a:t>вторгнення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Росії</a:t>
            </a:r>
            <a:r>
              <a:rPr lang="ru-RU" sz="2500" i="1" dirty="0">
                <a:latin typeface="Georgia"/>
                <a:cs typeface="Georgia"/>
              </a:rPr>
              <a:t> в </a:t>
            </a:r>
            <a:r>
              <a:rPr lang="ru-RU" sz="2500" i="1" dirty="0" err="1">
                <a:latin typeface="Georgia"/>
                <a:cs typeface="Georgia"/>
              </a:rPr>
              <a:t>Україну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країна</a:t>
            </a:r>
            <a:r>
              <a:rPr lang="ru-RU" sz="2500" i="1" dirty="0">
                <a:latin typeface="Georgia"/>
                <a:cs typeface="Georgia"/>
              </a:rPr>
              <a:t> агрессор </a:t>
            </a:r>
            <a:r>
              <a:rPr lang="ru-RU" sz="2500" i="1" dirty="0" err="1">
                <a:latin typeface="Georgia"/>
                <a:cs typeface="Georgia"/>
              </a:rPr>
              <a:t>теж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була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відсторонена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від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участі</a:t>
            </a:r>
            <a:r>
              <a:rPr lang="ru-RU" sz="2500" i="1">
                <a:latin typeface="Georgia"/>
                <a:cs typeface="Georgia"/>
              </a:rPr>
              <a:t>.</a:t>
            </a:r>
            <a:endParaRPr lang="ru-RU" sz="2500" i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81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691680" y="548680"/>
            <a:ext cx="5904656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Деякі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факти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про «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Євро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»</a:t>
            </a:r>
            <a:r>
              <a:rPr lang="mr-IN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…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95020"/>
            <a:ext cx="86044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Georgia"/>
                <a:cs typeface="Georgia"/>
              </a:rPr>
              <a:t>Максимальна </a:t>
            </a:r>
            <a:r>
              <a:rPr lang="ru-RU" sz="2000" dirty="0" err="1">
                <a:latin typeface="Georgia"/>
                <a:cs typeface="Georgia"/>
              </a:rPr>
              <a:t>тривалість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пісні</a:t>
            </a:r>
            <a:r>
              <a:rPr lang="ru-RU" sz="2000" dirty="0">
                <a:latin typeface="Georgia"/>
                <a:cs typeface="Georgia"/>
              </a:rPr>
              <a:t> повинна </a:t>
            </a:r>
            <a:r>
              <a:rPr lang="ru-RU" sz="2000" dirty="0" err="1">
                <a:latin typeface="Georgia"/>
                <a:cs typeface="Georgia"/>
              </a:rPr>
              <a:t>становити</a:t>
            </a:r>
            <a:r>
              <a:rPr lang="ru-RU" sz="2000" dirty="0">
                <a:latin typeface="Georgia"/>
                <a:cs typeface="Georgia"/>
              </a:rPr>
              <a:t> не </a:t>
            </a:r>
            <a:r>
              <a:rPr lang="ru-RU" sz="2000" dirty="0" err="1">
                <a:latin typeface="Georgia"/>
                <a:cs typeface="Georgia"/>
              </a:rPr>
              <a:t>більше</a:t>
            </a:r>
            <a:r>
              <a:rPr lang="ru-RU" sz="2000" dirty="0">
                <a:latin typeface="Georgia"/>
                <a:cs typeface="Georgia"/>
              </a:rPr>
              <a:t> 3 </a:t>
            </a:r>
            <a:r>
              <a:rPr lang="ru-RU" sz="2000" dirty="0" err="1">
                <a:latin typeface="Georgia"/>
                <a:cs typeface="Georgia"/>
              </a:rPr>
              <a:t>хвилин</a:t>
            </a:r>
            <a:r>
              <a:rPr lang="ru-RU" sz="2000" dirty="0">
                <a:latin typeface="Georgia"/>
                <a:cs typeface="Georgia"/>
              </a:rPr>
              <a:t>. </a:t>
            </a:r>
          </a:p>
          <a:p>
            <a:pPr marL="457200" indent="-457200">
              <a:buAutoNum type="arabicPeriod"/>
            </a:pPr>
            <a:r>
              <a:rPr lang="ru-RU" sz="2000" dirty="0" err="1">
                <a:latin typeface="Georgia"/>
                <a:cs typeface="Georgia"/>
              </a:rPr>
              <a:t>Під</a:t>
            </a:r>
            <a:r>
              <a:rPr lang="ru-RU" sz="2000" dirty="0">
                <a:latin typeface="Georgia"/>
                <a:cs typeface="Georgia"/>
              </a:rPr>
              <a:t> час </a:t>
            </a:r>
            <a:r>
              <a:rPr lang="ru-RU" sz="2000" dirty="0" err="1">
                <a:latin typeface="Georgia"/>
                <a:cs typeface="Georgia"/>
              </a:rPr>
              <a:t>виступу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учасників</a:t>
            </a:r>
            <a:r>
              <a:rPr lang="ru-RU" sz="2000" dirty="0">
                <a:latin typeface="Georgia"/>
                <a:cs typeface="Georgia"/>
              </a:rPr>
              <a:t> на </a:t>
            </a:r>
            <a:r>
              <a:rPr lang="ru-RU" sz="2000" dirty="0" err="1">
                <a:latin typeface="Georgia"/>
                <a:cs typeface="Georgia"/>
              </a:rPr>
              <a:t>сцені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може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перебувати</a:t>
            </a:r>
            <a:r>
              <a:rPr lang="ru-RU" sz="2000" dirty="0">
                <a:latin typeface="Georgia"/>
                <a:cs typeface="Georgia"/>
              </a:rPr>
              <a:t> максимум 6 </a:t>
            </a:r>
            <a:r>
              <a:rPr lang="ru-RU" sz="2000" dirty="0" err="1">
                <a:latin typeface="Georgia"/>
                <a:cs typeface="Georgia"/>
              </a:rPr>
              <a:t>чоловік</a:t>
            </a:r>
            <a:r>
              <a:rPr lang="ru-RU" sz="2000" dirty="0">
                <a:latin typeface="Georgia"/>
                <a:cs typeface="Georgia"/>
              </a:rPr>
              <a:t>. </a:t>
            </a:r>
          </a:p>
          <a:p>
            <a:pPr marL="457200" indent="-457200">
              <a:buAutoNum type="arabicPeriod"/>
            </a:pPr>
            <a:r>
              <a:rPr lang="ru-RU" sz="2000" dirty="0" err="1">
                <a:latin typeface="Georgia"/>
                <a:cs typeface="Georgia"/>
              </a:rPr>
              <a:t>Усім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виконавцям</a:t>
            </a:r>
            <a:r>
              <a:rPr lang="ru-RU" sz="2000" dirty="0">
                <a:latin typeface="Georgia"/>
                <a:cs typeface="Georgia"/>
              </a:rPr>
              <a:t> повинно бути </a:t>
            </a:r>
            <a:r>
              <a:rPr lang="ru-RU" sz="2000" dirty="0" err="1">
                <a:latin typeface="Georgia"/>
                <a:cs typeface="Georgia"/>
              </a:rPr>
              <a:t>мінімум</a:t>
            </a:r>
            <a:r>
              <a:rPr lang="ru-RU" sz="2000" dirty="0">
                <a:latin typeface="Georgia"/>
                <a:cs typeface="Georgia"/>
              </a:rPr>
              <a:t> 16 </a:t>
            </a:r>
            <a:r>
              <a:rPr lang="ru-RU" sz="2000" dirty="0" err="1">
                <a:latin typeface="Georgia"/>
                <a:cs typeface="Georgia"/>
              </a:rPr>
              <a:t>років</a:t>
            </a:r>
            <a:r>
              <a:rPr lang="ru-RU" sz="2000" dirty="0">
                <a:latin typeface="Georgia"/>
                <a:cs typeface="Georgia"/>
              </a:rPr>
              <a:t> на день </a:t>
            </a:r>
            <a:r>
              <a:rPr lang="ru-RU" sz="2000" dirty="0" err="1">
                <a:latin typeface="Georgia"/>
                <a:cs typeface="Georgia"/>
              </a:rPr>
              <a:t>проведення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кваліфікаційного</a:t>
            </a:r>
            <a:r>
              <a:rPr lang="ru-RU" sz="2000" dirty="0">
                <a:latin typeface="Georgia"/>
                <a:cs typeface="Georgia"/>
              </a:rPr>
              <a:t> раунду </a:t>
            </a:r>
            <a:r>
              <a:rPr lang="ru-RU" sz="2000" dirty="0" err="1">
                <a:latin typeface="Georgia"/>
                <a:cs typeface="Georgia"/>
              </a:rPr>
              <a:t>фіналу</a:t>
            </a:r>
            <a:r>
              <a:rPr lang="ru-RU" sz="2000" dirty="0">
                <a:latin typeface="Georgia"/>
                <a:cs typeface="Georgia"/>
              </a:rPr>
              <a:t> конкурсу «</a:t>
            </a:r>
            <a:r>
              <a:rPr lang="ru-RU" sz="2000" dirty="0" err="1">
                <a:latin typeface="Georgia"/>
                <a:cs typeface="Georgia"/>
              </a:rPr>
              <a:t>Євробачення</a:t>
            </a:r>
            <a:r>
              <a:rPr lang="ru-RU" sz="2000" dirty="0">
                <a:latin typeface="Georgia"/>
                <a:cs typeface="Georgia"/>
              </a:rPr>
              <a:t>».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Georgia"/>
                <a:cs typeface="Georgia"/>
              </a:rPr>
              <a:t>За правилами на </a:t>
            </a:r>
            <a:r>
              <a:rPr lang="ru-RU" sz="2000" dirty="0" err="1">
                <a:latin typeface="Georgia"/>
                <a:cs typeface="Georgia"/>
              </a:rPr>
              <a:t>конкурсі</a:t>
            </a:r>
            <a:r>
              <a:rPr lang="ru-RU" sz="2000" dirty="0">
                <a:latin typeface="Georgia"/>
                <a:cs typeface="Georgia"/>
              </a:rPr>
              <a:t> «</a:t>
            </a:r>
            <a:r>
              <a:rPr lang="ru-RU" sz="2000" dirty="0" err="1">
                <a:latin typeface="Georgia"/>
                <a:cs typeface="Georgia"/>
              </a:rPr>
              <a:t>Євробачення</a:t>
            </a:r>
            <a:r>
              <a:rPr lang="ru-RU" sz="2000" dirty="0">
                <a:latin typeface="Georgia"/>
                <a:cs typeface="Georgia"/>
              </a:rPr>
              <a:t>» все </a:t>
            </a:r>
            <a:r>
              <a:rPr lang="ru-RU" sz="2000" dirty="0" err="1">
                <a:latin typeface="Georgia"/>
                <a:cs typeface="Georgia"/>
              </a:rPr>
              <a:t>пісні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повинні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виконуватись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тільки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вживу</a:t>
            </a:r>
            <a:r>
              <a:rPr lang="ru-RU" sz="2000" dirty="0">
                <a:latin typeface="Georgia"/>
                <a:cs typeface="Georgia"/>
              </a:rPr>
              <a:t>, без </a:t>
            </a:r>
            <a:r>
              <a:rPr lang="ru-RU" sz="2000" dirty="0" err="1">
                <a:latin typeface="Georgia"/>
                <a:cs typeface="Georgia"/>
              </a:rPr>
              <a:t>фонограми</a:t>
            </a:r>
            <a:r>
              <a:rPr lang="ru-RU" sz="2000" dirty="0">
                <a:latin typeface="Georgia"/>
                <a:cs typeface="Georgia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Georgia"/>
                <a:cs typeface="Georgia"/>
              </a:rPr>
              <a:t>«</a:t>
            </a:r>
            <a:r>
              <a:rPr lang="ru-RU" sz="2000" b="1" dirty="0">
                <a:latin typeface="Georgia"/>
                <a:cs typeface="Georgia"/>
              </a:rPr>
              <a:t>Велика </a:t>
            </a:r>
            <a:r>
              <a:rPr lang="ru-RU" sz="2000" b="1" dirty="0" err="1">
                <a:latin typeface="Georgia"/>
                <a:cs typeface="Georgia"/>
              </a:rPr>
              <a:t>п'ятірка</a:t>
            </a:r>
            <a:r>
              <a:rPr lang="ru-RU" sz="2000" b="1" dirty="0">
                <a:latin typeface="Georgia"/>
                <a:cs typeface="Georgia"/>
              </a:rPr>
              <a:t>» </a:t>
            </a:r>
            <a:r>
              <a:rPr lang="ru-RU" sz="2000" dirty="0">
                <a:latin typeface="Georgia"/>
                <a:cs typeface="Georgia"/>
              </a:rPr>
              <a:t>- </a:t>
            </a:r>
            <a:r>
              <a:rPr lang="ru-RU" sz="2000" dirty="0" err="1">
                <a:latin typeface="Georgia"/>
                <a:cs typeface="Georgia"/>
              </a:rPr>
              <a:t>п'ять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країн-учасниць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пісенного</a:t>
            </a:r>
            <a:r>
              <a:rPr lang="ru-RU" sz="2000" dirty="0">
                <a:latin typeface="Georgia"/>
                <a:cs typeface="Georgia"/>
              </a:rPr>
              <a:t> конкурсу «</a:t>
            </a:r>
            <a:r>
              <a:rPr lang="ru-RU" sz="2000" dirty="0" err="1">
                <a:latin typeface="Georgia"/>
                <a:cs typeface="Georgia"/>
              </a:rPr>
              <a:t>Євробачення</a:t>
            </a:r>
            <a:r>
              <a:rPr lang="ru-RU" sz="2000" dirty="0">
                <a:latin typeface="Georgia"/>
                <a:cs typeface="Georgia"/>
              </a:rPr>
              <a:t>», </a:t>
            </a:r>
            <a:r>
              <a:rPr lang="ru-RU" sz="2000" dirty="0" err="1">
                <a:latin typeface="Georgia"/>
                <a:cs typeface="Georgia"/>
              </a:rPr>
              <a:t>які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вносять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найбільший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фінансовий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внесок</a:t>
            </a:r>
            <a:r>
              <a:rPr lang="ru-RU" sz="2000" dirty="0">
                <a:latin typeface="Georgia"/>
                <a:cs typeface="Georgia"/>
              </a:rPr>
              <a:t> в </a:t>
            </a:r>
            <a:r>
              <a:rPr lang="ru-RU" sz="2000" dirty="0" err="1">
                <a:latin typeface="Georgia"/>
                <a:cs typeface="Georgia"/>
              </a:rPr>
              <a:t>розвиток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Європейської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мовної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спілки</a:t>
            </a:r>
            <a:r>
              <a:rPr lang="ru-RU" sz="2000" dirty="0">
                <a:latin typeface="Georgia"/>
                <a:cs typeface="Georgia"/>
              </a:rPr>
              <a:t>. Члени «</a:t>
            </a:r>
            <a:r>
              <a:rPr lang="ru-RU" sz="2000" dirty="0" err="1">
                <a:latin typeface="Georgia"/>
                <a:cs typeface="Georgia"/>
              </a:rPr>
              <a:t>Великої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п'ятірки</a:t>
            </a:r>
            <a:r>
              <a:rPr lang="ru-RU" sz="2000" dirty="0">
                <a:latin typeface="Georgia"/>
                <a:cs typeface="Georgia"/>
              </a:rPr>
              <a:t>» автоматично </a:t>
            </a:r>
            <a:r>
              <a:rPr lang="ru-RU" sz="2000" dirty="0" err="1">
                <a:latin typeface="Georgia"/>
                <a:cs typeface="Georgia"/>
              </a:rPr>
              <a:t>потрапляють</a:t>
            </a:r>
            <a:r>
              <a:rPr lang="ru-RU" sz="2000" dirty="0">
                <a:latin typeface="Georgia"/>
                <a:cs typeface="Georgia"/>
              </a:rPr>
              <a:t> до </a:t>
            </a:r>
            <a:r>
              <a:rPr lang="ru-RU" sz="2000" dirty="0" err="1">
                <a:latin typeface="Georgia"/>
                <a:cs typeface="Georgia"/>
              </a:rPr>
              <a:t>фіналу</a:t>
            </a:r>
            <a:r>
              <a:rPr lang="ru-RU" sz="2000" dirty="0">
                <a:latin typeface="Georgia"/>
                <a:cs typeface="Georgia"/>
              </a:rPr>
              <a:t> конкурсу: </a:t>
            </a:r>
            <a:r>
              <a:rPr lang="ru-RU" sz="2000" b="1" dirty="0" err="1">
                <a:latin typeface="Georgia"/>
                <a:cs typeface="Georgia"/>
              </a:rPr>
              <a:t>Німеччина</a:t>
            </a:r>
            <a:r>
              <a:rPr lang="ru-RU" sz="2000" b="1" dirty="0">
                <a:latin typeface="Georgia"/>
                <a:cs typeface="Georgia"/>
              </a:rPr>
              <a:t>, </a:t>
            </a:r>
            <a:r>
              <a:rPr lang="ru-RU" sz="2000" b="1" dirty="0" err="1">
                <a:latin typeface="Georgia"/>
                <a:cs typeface="Georgia"/>
              </a:rPr>
              <a:t>Франція</a:t>
            </a:r>
            <a:r>
              <a:rPr lang="ru-RU" sz="2000" b="1" dirty="0">
                <a:latin typeface="Georgia"/>
                <a:cs typeface="Georgia"/>
              </a:rPr>
              <a:t>, </a:t>
            </a:r>
            <a:r>
              <a:rPr lang="ru-RU" sz="2000" b="1" dirty="0" err="1">
                <a:latin typeface="Georgia"/>
                <a:cs typeface="Georgia"/>
              </a:rPr>
              <a:t>Італія</a:t>
            </a:r>
            <a:r>
              <a:rPr lang="ru-RU" sz="2000" b="1" dirty="0">
                <a:latin typeface="Georgia"/>
                <a:cs typeface="Georgia"/>
              </a:rPr>
              <a:t>, </a:t>
            </a:r>
            <a:r>
              <a:rPr lang="ru-RU" sz="2000" b="1" dirty="0" err="1">
                <a:latin typeface="Georgia"/>
                <a:cs typeface="Georgia"/>
              </a:rPr>
              <a:t>Іспанія</a:t>
            </a:r>
            <a:r>
              <a:rPr lang="ru-RU" sz="2000" b="1" dirty="0">
                <a:latin typeface="Georgia"/>
                <a:cs typeface="Georgia"/>
              </a:rPr>
              <a:t>, </a:t>
            </a:r>
            <a:r>
              <a:rPr lang="ru-RU" sz="2000" b="1" dirty="0" err="1">
                <a:latin typeface="Georgia"/>
                <a:cs typeface="Georgia"/>
              </a:rPr>
              <a:t>Великобританія</a:t>
            </a:r>
            <a:r>
              <a:rPr lang="ru-RU" sz="2000" dirty="0">
                <a:latin typeface="Georgia"/>
                <a:cs typeface="Georgia"/>
              </a:rPr>
              <a:t>. </a:t>
            </a:r>
            <a:r>
              <a:rPr lang="ru-RU" sz="2000" dirty="0" err="1">
                <a:latin typeface="Georgia"/>
                <a:cs typeface="Georgia"/>
              </a:rPr>
              <a:t>Також</a:t>
            </a:r>
            <a:r>
              <a:rPr lang="ru-RU" sz="2000" dirty="0">
                <a:latin typeface="Georgia"/>
                <a:cs typeface="Georgia"/>
              </a:rPr>
              <a:t> до </a:t>
            </a:r>
            <a:r>
              <a:rPr lang="ru-RU" sz="2000" dirty="0" err="1">
                <a:latin typeface="Georgia"/>
                <a:cs typeface="Georgia"/>
              </a:rPr>
              <a:t>фіналу</a:t>
            </a:r>
            <a:r>
              <a:rPr lang="ru-RU" sz="2000" dirty="0">
                <a:latin typeface="Georgia"/>
                <a:cs typeface="Georgia"/>
              </a:rPr>
              <a:t> автоматично </a:t>
            </a:r>
            <a:r>
              <a:rPr lang="ru-RU" sz="2000" dirty="0" err="1">
                <a:latin typeface="Georgia"/>
                <a:cs typeface="Georgia"/>
              </a:rPr>
              <a:t>потрапляє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країна-переможець</a:t>
            </a:r>
            <a:r>
              <a:rPr lang="ru-RU" sz="2000" dirty="0">
                <a:latin typeface="Georgia"/>
                <a:cs typeface="Georgia"/>
              </a:rPr>
              <a:t> </a:t>
            </a:r>
            <a:r>
              <a:rPr lang="ru-RU" sz="2000" dirty="0" err="1">
                <a:latin typeface="Georgia"/>
                <a:cs typeface="Georgia"/>
              </a:rPr>
              <a:t>минулого</a:t>
            </a:r>
            <a:r>
              <a:rPr lang="ru-RU" sz="2000" dirty="0">
                <a:latin typeface="Georgia"/>
                <a:cs typeface="Georgia"/>
              </a:rPr>
              <a:t> року.</a:t>
            </a:r>
          </a:p>
        </p:txBody>
      </p:sp>
    </p:spTree>
    <p:extLst>
      <p:ext uri="{BB962C8B-B14F-4D97-AF65-F5344CB8AC3E}">
        <p14:creationId xmlns:p14="http://schemas.microsoft.com/office/powerpoint/2010/main" val="7236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971600" y="5537840"/>
            <a:ext cx="8280920" cy="1008112"/>
          </a:xfrm>
        </p:spPr>
        <p:txBody>
          <a:bodyPr>
            <a:noAutofit/>
          </a:bodyPr>
          <a:lstStyle/>
          <a:p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>Рекап пісень переможців з 2000 по 2021 рр.</a:t>
            </a:r>
            <a:b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</a:br>
            <a:r>
              <a:rPr lang="en" sz="2400" dirty="0">
                <a:solidFill>
                  <a:srgbClr val="A40037"/>
                </a:solidFill>
                <a:latin typeface="Georgia" panose="02040502050405020303" pitchFamily="18" charset="0"/>
                <a:hlinkClick r:id="rId2"/>
              </a:rPr>
              <a:t>https://www.youtube.com/watch?v=soF98HYz6fQ</a:t>
            </a:r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/>
            </a:r>
            <a:b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</a:br>
            <a:endParaRPr lang="uk-UA" sz="2400" dirty="0">
              <a:solidFill>
                <a:srgbClr val="A40037"/>
              </a:solidFill>
              <a:latin typeface="Georgia" panose="02040502050405020303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10277" y="1179592"/>
            <a:ext cx="5232378" cy="2249408"/>
          </a:xfrm>
        </p:spPr>
        <p:txBody>
          <a:bodyPr>
            <a:noAutofit/>
          </a:bodyPr>
          <a:lstStyle/>
          <a:p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Рекордсменом по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кількості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балів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є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b="1" dirty="0">
                <a:solidFill>
                  <a:srgbClr val="1F4177"/>
                </a:solidFill>
                <a:latin typeface="Georgia"/>
                <a:cs typeface="Georgia"/>
              </a:rPr>
              <a:t>Сальвадор Собрал </a:t>
            </a:r>
            <a:r>
              <a:rPr lang="mr-IN" sz="3300" dirty="0">
                <a:solidFill>
                  <a:srgbClr val="1F4177"/>
                </a:solidFill>
                <a:latin typeface="Georgia"/>
                <a:cs typeface="Georgia"/>
              </a:rPr>
              <a:t>–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представник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від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Португалії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у 2017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році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.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Він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одержав у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фіналі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рекордні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 758 </a:t>
            </a:r>
            <a:r>
              <a:rPr lang="ru-RU" sz="3300" dirty="0" err="1">
                <a:solidFill>
                  <a:srgbClr val="1F4177"/>
                </a:solidFill>
                <a:latin typeface="Georgia"/>
                <a:cs typeface="Georgia"/>
              </a:rPr>
              <a:t>балів</a:t>
            </a:r>
            <a:r>
              <a:rPr lang="ru-RU" sz="3300" dirty="0">
                <a:solidFill>
                  <a:srgbClr val="1F4177"/>
                </a:solidFill>
                <a:latin typeface="Georgia"/>
                <a:cs typeface="Georgia"/>
              </a:rPr>
              <a:t>.</a:t>
            </a:r>
            <a:endParaRPr lang="uk-UA" sz="3300" dirty="0">
              <a:solidFill>
                <a:srgbClr val="1F4177"/>
              </a:solidFill>
              <a:latin typeface="Georgia"/>
              <a:cs typeface="Georgi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1822E-798E-CA41-A3FC-C5AEB818AB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0769" y="1440200"/>
            <a:ext cx="3336032" cy="34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74848" y="64120"/>
            <a:ext cx="8229600" cy="1143000"/>
          </a:xfrm>
        </p:spPr>
        <p:txBody>
          <a:bodyPr/>
          <a:lstStyle/>
          <a:p>
            <a:r>
              <a:rPr lang="ru-RU" dirty="0" err="1">
                <a:latin typeface="Georgia"/>
                <a:cs typeface="Georgia"/>
              </a:rPr>
              <a:t>Зірки</a:t>
            </a:r>
            <a:r>
              <a:rPr lang="ru-RU" dirty="0">
                <a:latin typeface="Georgia"/>
                <a:cs typeface="Georgia"/>
              </a:rPr>
              <a:t> конкурсу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4509120"/>
            <a:ext cx="74168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latin typeface="Georgia"/>
                <a:cs typeface="Georgia"/>
              </a:rPr>
              <a:t>Конкурс </a:t>
            </a:r>
            <a:r>
              <a:rPr lang="ru-RU" sz="2700" dirty="0" err="1">
                <a:latin typeface="Georgia"/>
                <a:cs typeface="Georgia"/>
              </a:rPr>
              <a:t>відкрив</a:t>
            </a:r>
            <a:r>
              <a:rPr lang="ru-RU" sz="2700" dirty="0">
                <a:latin typeface="Georgia"/>
                <a:cs typeface="Georgia"/>
              </a:rPr>
              <a:t> </a:t>
            </a:r>
            <a:r>
              <a:rPr lang="ru-RU" sz="2700" dirty="0" err="1">
                <a:latin typeface="Georgia"/>
                <a:cs typeface="Georgia"/>
              </a:rPr>
              <a:t>світу</a:t>
            </a:r>
            <a:r>
              <a:rPr lang="ru-RU" sz="2700" dirty="0">
                <a:latin typeface="Georgia"/>
                <a:cs typeface="Georgia"/>
              </a:rPr>
              <a:t> таких </a:t>
            </a:r>
            <a:r>
              <a:rPr lang="ru-RU" sz="2700" dirty="0" err="1">
                <a:latin typeface="Georgia"/>
                <a:cs typeface="Georgia"/>
              </a:rPr>
              <a:t>зірок</a:t>
            </a:r>
            <a:r>
              <a:rPr lang="ru-RU" sz="2700" dirty="0">
                <a:latin typeface="Georgia"/>
                <a:cs typeface="Georgia"/>
              </a:rPr>
              <a:t>, як «ABBA», </a:t>
            </a:r>
            <a:r>
              <a:rPr lang="ru-RU" sz="2700" dirty="0" err="1">
                <a:latin typeface="Georgia"/>
                <a:cs typeface="Georgia"/>
              </a:rPr>
              <a:t>Селін</a:t>
            </a:r>
            <a:r>
              <a:rPr lang="ru-RU" sz="2700" dirty="0">
                <a:latin typeface="Georgia"/>
                <a:cs typeface="Georgia"/>
              </a:rPr>
              <a:t> </a:t>
            </a:r>
            <a:r>
              <a:rPr lang="ru-RU" sz="2700" dirty="0" err="1">
                <a:latin typeface="Georgia"/>
                <a:cs typeface="Georgia"/>
              </a:rPr>
              <a:t>Діон</a:t>
            </a:r>
            <a:r>
              <a:rPr lang="ru-RU" sz="2700" dirty="0">
                <a:latin typeface="Georgia"/>
                <a:cs typeface="Georgia"/>
              </a:rPr>
              <a:t>, </a:t>
            </a:r>
            <a:r>
              <a:rPr lang="ru-RU" sz="2700" dirty="0" err="1">
                <a:latin typeface="Georgia"/>
                <a:cs typeface="Georgia"/>
              </a:rPr>
              <a:t>Тото</a:t>
            </a:r>
            <a:r>
              <a:rPr lang="ru-RU" sz="2700" dirty="0">
                <a:latin typeface="Georgia"/>
                <a:cs typeface="Georgia"/>
              </a:rPr>
              <a:t> </a:t>
            </a:r>
            <a:r>
              <a:rPr lang="ru-RU" sz="2700" dirty="0" err="1">
                <a:latin typeface="Georgia"/>
                <a:cs typeface="Georgia"/>
              </a:rPr>
              <a:t>Котуньо</a:t>
            </a:r>
            <a:r>
              <a:rPr lang="ru-RU" sz="2700" dirty="0">
                <a:latin typeface="Georgia"/>
                <a:cs typeface="Georgia"/>
              </a:rPr>
              <a:t>, Аль </a:t>
            </a:r>
            <a:r>
              <a:rPr lang="ru-RU" sz="2700" dirty="0" err="1">
                <a:latin typeface="Georgia"/>
                <a:cs typeface="Georgia"/>
              </a:rPr>
              <a:t>Бано</a:t>
            </a:r>
            <a:r>
              <a:rPr lang="ru-RU" sz="2700" dirty="0">
                <a:latin typeface="Georgia"/>
                <a:cs typeface="Georgia"/>
              </a:rPr>
              <a:t> і </a:t>
            </a:r>
            <a:r>
              <a:rPr lang="ru-RU" sz="2700" dirty="0" err="1">
                <a:latin typeface="Georgia"/>
                <a:cs typeface="Georgia"/>
              </a:rPr>
              <a:t>Роміна</a:t>
            </a:r>
            <a:r>
              <a:rPr lang="ru-RU" sz="2700" dirty="0">
                <a:latin typeface="Georgia"/>
                <a:cs typeface="Georgia"/>
              </a:rPr>
              <a:t> </a:t>
            </a:r>
            <a:r>
              <a:rPr lang="ru-RU" sz="2700" dirty="0" err="1">
                <a:latin typeface="Georgia"/>
                <a:cs typeface="Georgia"/>
              </a:rPr>
              <a:t>Пауер</a:t>
            </a:r>
            <a:r>
              <a:rPr lang="ru-RU" sz="2700" dirty="0">
                <a:latin typeface="Georgia"/>
                <a:cs typeface="Georgia"/>
              </a:rPr>
              <a:t>, </a:t>
            </a:r>
            <a:r>
              <a:rPr lang="ru-RU" sz="2700" dirty="0" err="1">
                <a:latin typeface="Georgia"/>
                <a:cs typeface="Georgia"/>
              </a:rPr>
              <a:t>Рафаель</a:t>
            </a:r>
            <a:r>
              <a:rPr lang="ru-RU" sz="2700" dirty="0">
                <a:latin typeface="Georgia"/>
                <a:cs typeface="Georgia"/>
              </a:rPr>
              <a:t>, </a:t>
            </a:r>
            <a:r>
              <a:rPr lang="ru-RU" sz="2700" dirty="0" err="1">
                <a:latin typeface="Georgia"/>
                <a:cs typeface="Georgia"/>
              </a:rPr>
              <a:t>Хуліо</a:t>
            </a:r>
            <a:r>
              <a:rPr lang="ru-RU" sz="2700" dirty="0">
                <a:latin typeface="Georgia"/>
                <a:cs typeface="Georgia"/>
              </a:rPr>
              <a:t> </a:t>
            </a:r>
            <a:r>
              <a:rPr lang="ru-RU" sz="2700" dirty="0" err="1">
                <a:latin typeface="Georgia"/>
                <a:cs typeface="Georgia"/>
              </a:rPr>
              <a:t>Іглесіас</a:t>
            </a:r>
            <a:r>
              <a:rPr lang="ru-RU" sz="2700" dirty="0">
                <a:latin typeface="Georgia"/>
                <a:cs typeface="Georgia"/>
              </a:rPr>
              <a:t>.</a:t>
            </a:r>
          </a:p>
        </p:txBody>
      </p:sp>
      <p:pic>
        <p:nvPicPr>
          <p:cNvPr id="3074" name="Picture 2" descr="EBU and DR team up to archive Eurovision history | EBU">
            <a:extLst>
              <a:ext uri="{FF2B5EF4-FFF2-40B4-BE49-F238E27FC236}">
                <a16:creationId xmlns:a16="http://schemas.microsoft.com/office/drawing/2014/main" id="{551D726F-D53D-EC4D-9B74-4A5098E7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0" y="1207120"/>
            <a:ext cx="5842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Georgia"/>
                <a:cs typeface="Georgia"/>
              </a:rPr>
              <a:t>Чемпіон</a:t>
            </a:r>
            <a:r>
              <a:rPr lang="ru-RU" dirty="0">
                <a:latin typeface="Georgia"/>
                <a:cs typeface="Georgia"/>
              </a:rPr>
              <a:t> конкурсу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293096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 err="1">
                <a:latin typeface="Georgia"/>
                <a:cs typeface="Georgia"/>
              </a:rPr>
              <a:t>Ірландець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b="1" dirty="0" err="1">
                <a:latin typeface="Georgia"/>
                <a:cs typeface="Georgia"/>
              </a:rPr>
              <a:t>Джонні</a:t>
            </a:r>
            <a:r>
              <a:rPr lang="ru-RU" sz="2100" b="1" dirty="0">
                <a:latin typeface="Georgia"/>
                <a:cs typeface="Georgia"/>
              </a:rPr>
              <a:t> </a:t>
            </a:r>
            <a:r>
              <a:rPr lang="ru-RU" sz="2100" b="1" dirty="0" err="1">
                <a:latin typeface="Georgia"/>
                <a:cs typeface="Georgia"/>
              </a:rPr>
              <a:t>Логан</a:t>
            </a:r>
            <a:r>
              <a:rPr lang="ru-RU" sz="2100" b="1" dirty="0">
                <a:latin typeface="Georgia"/>
                <a:cs typeface="Georgia"/>
              </a:rPr>
              <a:t> </a:t>
            </a:r>
            <a:r>
              <a:rPr lang="ru-RU" sz="2100" dirty="0">
                <a:latin typeface="Georgia"/>
                <a:cs typeface="Georgia"/>
              </a:rPr>
              <a:t>- </a:t>
            </a:r>
            <a:r>
              <a:rPr lang="ru-RU" sz="2100" dirty="0" err="1">
                <a:latin typeface="Georgia"/>
                <a:cs typeface="Georgia"/>
              </a:rPr>
              <a:t>єдиний</a:t>
            </a:r>
            <a:r>
              <a:rPr lang="ru-RU" sz="2100" dirty="0">
                <a:latin typeface="Georgia"/>
                <a:cs typeface="Georgia"/>
              </a:rPr>
              <a:t>, </a:t>
            </a:r>
            <a:r>
              <a:rPr lang="ru-RU" sz="2100" dirty="0" err="1">
                <a:latin typeface="Georgia"/>
                <a:cs typeface="Georgia"/>
              </a:rPr>
              <a:t>хто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двічі</a:t>
            </a:r>
            <a:r>
              <a:rPr lang="ru-RU" sz="2100" dirty="0">
                <a:latin typeface="Georgia"/>
                <a:cs typeface="Georgia"/>
              </a:rPr>
              <a:t> ставав </a:t>
            </a:r>
            <a:r>
              <a:rPr lang="ru-RU" sz="2100" dirty="0" err="1">
                <a:latin typeface="Georgia"/>
                <a:cs typeface="Georgia"/>
              </a:rPr>
              <a:t>переможцем</a:t>
            </a:r>
            <a:r>
              <a:rPr lang="ru-RU" sz="2100" dirty="0">
                <a:latin typeface="Georgia"/>
                <a:cs typeface="Georgia"/>
              </a:rPr>
              <a:t> «</a:t>
            </a:r>
            <a:r>
              <a:rPr lang="ru-RU" sz="2100" dirty="0" err="1">
                <a:latin typeface="Georgia"/>
                <a:cs typeface="Georgia"/>
              </a:rPr>
              <a:t>Євробачення</a:t>
            </a:r>
            <a:r>
              <a:rPr lang="ru-RU" sz="2100" dirty="0">
                <a:latin typeface="Georgia"/>
                <a:cs typeface="Georgia"/>
              </a:rPr>
              <a:t>». </a:t>
            </a:r>
            <a:r>
              <a:rPr lang="ru-RU" sz="2100" dirty="0" err="1">
                <a:latin typeface="Georgia"/>
                <a:cs typeface="Georgia"/>
              </a:rPr>
              <a:t>Вперше</a:t>
            </a:r>
            <a:r>
              <a:rPr lang="ru-RU" sz="2100" dirty="0">
                <a:latin typeface="Georgia"/>
                <a:cs typeface="Georgia"/>
              </a:rPr>
              <a:t> - в 1980 </a:t>
            </a:r>
            <a:r>
              <a:rPr lang="ru-RU" sz="2100" dirty="0" err="1">
                <a:latin typeface="Georgia"/>
                <a:cs typeface="Georgia"/>
              </a:rPr>
              <a:t>році</a:t>
            </a:r>
            <a:r>
              <a:rPr lang="ru-RU" sz="2100" dirty="0">
                <a:latin typeface="Georgia"/>
                <a:cs typeface="Georgia"/>
              </a:rPr>
              <a:t>, повторно - в 1987. </a:t>
            </a:r>
          </a:p>
          <a:p>
            <a:pPr algn="just"/>
            <a:r>
              <a:rPr lang="ru-RU" sz="2100" dirty="0">
                <a:latin typeface="Georgia"/>
                <a:cs typeface="Georgia"/>
              </a:rPr>
              <a:t>А в 1992 </a:t>
            </a:r>
            <a:r>
              <a:rPr lang="ru-RU" sz="2100" dirty="0" err="1">
                <a:latin typeface="Georgia"/>
                <a:cs typeface="Georgia"/>
              </a:rPr>
              <a:t>році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його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пісня</a:t>
            </a:r>
            <a:r>
              <a:rPr lang="ru-RU" sz="2100" dirty="0">
                <a:latin typeface="Georgia"/>
                <a:cs typeface="Georgia"/>
              </a:rPr>
              <a:t> «</a:t>
            </a:r>
            <a:r>
              <a:rPr lang="ru-RU" sz="2100" dirty="0" err="1">
                <a:latin typeface="Georgia"/>
                <a:cs typeface="Georgia"/>
              </a:rPr>
              <a:t>Why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Me</a:t>
            </a:r>
            <a:r>
              <a:rPr lang="ru-RU" sz="2100" dirty="0">
                <a:latin typeface="Georgia"/>
                <a:cs typeface="Georgia"/>
              </a:rPr>
              <a:t>», написана для конкурсантки </a:t>
            </a:r>
            <a:r>
              <a:rPr lang="ru-RU" sz="2100" dirty="0" err="1">
                <a:latin typeface="Georgia"/>
                <a:cs typeface="Georgia"/>
              </a:rPr>
              <a:t>Лінди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Мартін</a:t>
            </a:r>
            <a:r>
              <a:rPr lang="ru-RU" sz="2100" dirty="0">
                <a:latin typeface="Georgia"/>
                <a:cs typeface="Georgia"/>
              </a:rPr>
              <a:t>, </a:t>
            </a:r>
            <a:r>
              <a:rPr lang="ru-RU" sz="2100" dirty="0" err="1">
                <a:latin typeface="Georgia"/>
                <a:cs typeface="Georgia"/>
              </a:rPr>
              <a:t>також</a:t>
            </a:r>
            <a:r>
              <a:rPr lang="ru-RU" sz="2100" dirty="0">
                <a:latin typeface="Georgia"/>
                <a:cs typeface="Georgia"/>
              </a:rPr>
              <a:t> принесла «золото», </a:t>
            </a:r>
            <a:r>
              <a:rPr lang="ru-RU" sz="2100" dirty="0" err="1">
                <a:latin typeface="Georgia"/>
                <a:cs typeface="Georgia"/>
              </a:rPr>
              <a:t>що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зробило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Логана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єдиним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піснярем</a:t>
            </a:r>
            <a:r>
              <a:rPr lang="ru-RU" sz="2100" dirty="0">
                <a:latin typeface="Georgia"/>
                <a:cs typeface="Georgia"/>
              </a:rPr>
              <a:t>, </a:t>
            </a:r>
            <a:r>
              <a:rPr lang="ru-RU" sz="2100" dirty="0" err="1">
                <a:latin typeface="Georgia"/>
                <a:cs typeface="Georgia"/>
              </a:rPr>
              <a:t>чиї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хіти</a:t>
            </a:r>
            <a:r>
              <a:rPr lang="ru-RU" sz="2100" dirty="0">
                <a:latin typeface="Georgia"/>
                <a:cs typeface="Georgia"/>
              </a:rPr>
              <a:t> </a:t>
            </a:r>
            <a:r>
              <a:rPr lang="ru-RU" sz="2100" dirty="0" err="1">
                <a:latin typeface="Georgia"/>
                <a:cs typeface="Georgia"/>
              </a:rPr>
              <a:t>перемагали</a:t>
            </a:r>
            <a:r>
              <a:rPr lang="ru-RU" sz="2100" dirty="0">
                <a:latin typeface="Georgia"/>
                <a:cs typeface="Georgia"/>
              </a:rPr>
              <a:t> на «</a:t>
            </a:r>
            <a:r>
              <a:rPr lang="ru-RU" sz="2100" dirty="0" err="1">
                <a:latin typeface="Georgia"/>
                <a:cs typeface="Georgia"/>
              </a:rPr>
              <a:t>Євробаченні</a:t>
            </a:r>
            <a:r>
              <a:rPr lang="ru-RU" sz="2100" dirty="0">
                <a:latin typeface="Georgia"/>
                <a:cs typeface="Georgia"/>
              </a:rPr>
              <a:t>» </a:t>
            </a:r>
            <a:r>
              <a:rPr lang="ru-RU" sz="2100" dirty="0" err="1">
                <a:latin typeface="Georgia"/>
                <a:cs typeface="Georgia"/>
              </a:rPr>
              <a:t>тричі</a:t>
            </a:r>
            <a:r>
              <a:rPr lang="ru-RU" sz="2100" dirty="0">
                <a:latin typeface="Georgia"/>
                <a:cs typeface="Georgia"/>
              </a:rPr>
              <a:t>.</a:t>
            </a:r>
          </a:p>
        </p:txBody>
      </p:sp>
      <p:pic>
        <p:nvPicPr>
          <p:cNvPr id="4098" name="Picture 2" descr="Johnny Logan - Ireland - The Hague 1980 - Eurovision Song Contest">
            <a:extLst>
              <a:ext uri="{FF2B5EF4-FFF2-40B4-BE49-F238E27FC236}">
                <a16:creationId xmlns:a16="http://schemas.microsoft.com/office/drawing/2014/main" id="{0E0AD7F7-964A-8D49-A683-B5960A9B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964" y="1268760"/>
            <a:ext cx="3588048" cy="27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ld me now - Ireland 1987 - Eurovision songs with live orchestra - YouTube">
            <a:extLst>
              <a:ext uri="{FF2B5EF4-FFF2-40B4-BE49-F238E27FC236}">
                <a16:creationId xmlns:a16="http://schemas.microsoft.com/office/drawing/2014/main" id="{738F1C2B-397A-6D48-9218-9F68981C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6658" y="1299100"/>
            <a:ext cx="3689406" cy="27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Georgia"/>
                <a:cs typeface="Georgia"/>
              </a:rPr>
              <a:t>Ейфоричний</a:t>
            </a:r>
            <a:r>
              <a:rPr lang="ru-RU" dirty="0">
                <a:latin typeface="Georgia"/>
                <a:cs typeface="Georgia"/>
              </a:rPr>
              <a:t> </a:t>
            </a:r>
            <a:r>
              <a:rPr lang="ru-RU" dirty="0" err="1">
                <a:latin typeface="Georgia"/>
                <a:cs typeface="Georgia"/>
              </a:rPr>
              <a:t>хіт</a:t>
            </a:r>
            <a:r>
              <a:rPr lang="ru-RU" dirty="0">
                <a:latin typeface="Georgia"/>
                <a:cs typeface="Georgia"/>
              </a:rPr>
              <a:t> на </a:t>
            </a:r>
            <a:r>
              <a:rPr lang="ru-RU" dirty="0" err="1">
                <a:latin typeface="Georgia"/>
                <a:cs typeface="Georgia"/>
              </a:rPr>
              <a:t>всі</a:t>
            </a:r>
            <a:r>
              <a:rPr lang="ru-RU" dirty="0">
                <a:latin typeface="Georgia"/>
                <a:cs typeface="Georgia"/>
              </a:rPr>
              <a:t> </a:t>
            </a:r>
            <a:r>
              <a:rPr lang="ru-RU" dirty="0" err="1">
                <a:latin typeface="Georgia"/>
                <a:cs typeface="Georgia"/>
              </a:rPr>
              <a:t>часи</a:t>
            </a:r>
            <a:endParaRPr lang="ru-RU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>
                <a:latin typeface="Georgia"/>
                <a:cs typeface="Georgia"/>
              </a:rPr>
              <a:t>Беззаперечно</a:t>
            </a:r>
            <a:r>
              <a:rPr lang="ru-RU" sz="2500" dirty="0">
                <a:latin typeface="Georgia"/>
                <a:cs typeface="Georgia"/>
              </a:rPr>
              <a:t>, </a:t>
            </a:r>
            <a:r>
              <a:rPr lang="ru-RU" sz="2500" dirty="0" err="1">
                <a:latin typeface="Georgia"/>
                <a:cs typeface="Georgia"/>
              </a:rPr>
              <a:t>найвідомішою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dirty="0" err="1">
                <a:latin typeface="Georgia"/>
                <a:cs typeface="Georgia"/>
              </a:rPr>
              <a:t>піснею-переможницею</a:t>
            </a:r>
            <a:r>
              <a:rPr lang="ru-RU" sz="2500" dirty="0">
                <a:latin typeface="Georgia"/>
                <a:cs typeface="Georgia"/>
              </a:rPr>
              <a:t> на </a:t>
            </a:r>
            <a:r>
              <a:rPr lang="ru-RU" sz="2500" dirty="0" err="1">
                <a:latin typeface="Georgia"/>
                <a:cs typeface="Georgia"/>
              </a:rPr>
              <a:t>сьогоднішній</a:t>
            </a:r>
            <a:r>
              <a:rPr lang="ru-RU" sz="2500" dirty="0">
                <a:latin typeface="Georgia"/>
                <a:cs typeface="Georgia"/>
              </a:rPr>
              <a:t> день </a:t>
            </a:r>
            <a:r>
              <a:rPr lang="ru-RU" sz="2500" dirty="0" err="1">
                <a:latin typeface="Georgia"/>
                <a:cs typeface="Georgia"/>
              </a:rPr>
              <a:t>є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b="1" dirty="0">
                <a:latin typeface="Georgia"/>
                <a:cs typeface="Georgia"/>
              </a:rPr>
              <a:t>«</a:t>
            </a:r>
            <a:r>
              <a:rPr lang="ru-RU" sz="2500" b="1" dirty="0" err="1">
                <a:latin typeface="Georgia"/>
                <a:cs typeface="Georgia"/>
              </a:rPr>
              <a:t>Euphoria</a:t>
            </a:r>
            <a:r>
              <a:rPr lang="ru-RU" sz="2500" b="1" dirty="0">
                <a:latin typeface="Georgia"/>
                <a:cs typeface="Georgia"/>
              </a:rPr>
              <a:t>» </a:t>
            </a:r>
            <a:r>
              <a:rPr lang="ru-RU" sz="2500" dirty="0">
                <a:latin typeface="Georgia"/>
                <a:cs typeface="Georgia"/>
              </a:rPr>
              <a:t>у </a:t>
            </a:r>
            <a:r>
              <a:rPr lang="ru-RU" sz="2500" dirty="0" err="1">
                <a:latin typeface="Georgia"/>
                <a:cs typeface="Georgia"/>
              </a:rPr>
              <a:t>виконанні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dirty="0" err="1">
                <a:latin typeface="Georgia"/>
                <a:cs typeface="Georgia"/>
              </a:rPr>
              <a:t>шведської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dirty="0" err="1">
                <a:latin typeface="Georgia"/>
                <a:cs typeface="Georgia"/>
              </a:rPr>
              <a:t>співачки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b="1" dirty="0" err="1">
                <a:latin typeface="Georgia"/>
                <a:cs typeface="Georgia"/>
              </a:rPr>
              <a:t>Лорін</a:t>
            </a:r>
            <a:r>
              <a:rPr lang="ru-RU" sz="2500" dirty="0">
                <a:latin typeface="Georgia"/>
                <a:cs typeface="Georgia"/>
              </a:rPr>
              <a:t>, яка у 2012 </a:t>
            </a:r>
            <a:r>
              <a:rPr lang="ru-RU" sz="2500" dirty="0" err="1">
                <a:latin typeface="Georgia"/>
                <a:cs typeface="Georgia"/>
              </a:rPr>
              <a:t>році</a:t>
            </a:r>
            <a:r>
              <a:rPr lang="ru-RU" sz="2500" dirty="0">
                <a:latin typeface="Georgia"/>
                <a:cs typeface="Georgia"/>
              </a:rPr>
              <a:t> </a:t>
            </a:r>
            <a:r>
              <a:rPr lang="ru-RU" sz="2500" dirty="0" err="1">
                <a:latin typeface="Georgia"/>
                <a:cs typeface="Georgia"/>
              </a:rPr>
              <a:t>посіла</a:t>
            </a:r>
            <a:r>
              <a:rPr lang="ru-RU" sz="2500" dirty="0">
                <a:latin typeface="Georgia"/>
                <a:cs typeface="Georgia"/>
              </a:rPr>
              <a:t> 1 </a:t>
            </a:r>
            <a:r>
              <a:rPr lang="ru-RU" sz="2500" dirty="0" err="1">
                <a:latin typeface="Georgia"/>
                <a:cs typeface="Georgia"/>
              </a:rPr>
              <a:t>місце</a:t>
            </a:r>
            <a:r>
              <a:rPr lang="ru-RU" sz="2500" dirty="0">
                <a:latin typeface="Georgia"/>
                <a:cs typeface="Georgia"/>
              </a:rPr>
              <a:t> на </a:t>
            </a:r>
            <a:r>
              <a:rPr lang="ru-RU" sz="2500" dirty="0" err="1">
                <a:latin typeface="Georgia"/>
                <a:cs typeface="Georgia"/>
              </a:rPr>
              <a:t>конкурсі</a:t>
            </a:r>
            <a:r>
              <a:rPr lang="ru-RU" sz="2500" dirty="0">
                <a:latin typeface="Georgia"/>
                <a:cs typeface="Georgia"/>
              </a:rPr>
              <a:t>.</a:t>
            </a:r>
          </a:p>
        </p:txBody>
      </p:sp>
      <p:pic>
        <p:nvPicPr>
          <p:cNvPr id="5122" name="Picture 2" descr="Loreen (Singer) HD Обои | Фоны">
            <a:extLst>
              <a:ext uri="{FF2B5EF4-FFF2-40B4-BE49-F238E27FC236}">
                <a16:creationId xmlns:a16="http://schemas.microsoft.com/office/drawing/2014/main" id="{2CDDFB7B-8956-474D-ABA9-39B65D7C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5980" y="1340768"/>
            <a:ext cx="4932040" cy="304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3960440"/>
          </a:xfrm>
        </p:spPr>
        <p:txBody>
          <a:bodyPr>
            <a:noAutofit/>
          </a:bodyPr>
          <a:lstStyle/>
          <a:p>
            <a:pPr lvl="0" algn="l"/>
            <a:endParaRPr lang="uk-UA" sz="20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endParaRPr lang="uk-UA" sz="20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3366FF"/>
                </a:solidFill>
                <a:latin typeface="Georgia"/>
                <a:cs typeface="Georgia"/>
              </a:rPr>
              <a:t>Перегляньте відео з живих виступів переможців “Евробачення” останніх років. </a:t>
            </a: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endParaRPr lang="uk-UA" sz="2000" dirty="0">
              <a:solidFill>
                <a:srgbClr val="3366FF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FF0000"/>
                </a:solidFill>
                <a:latin typeface="Georgia"/>
                <a:cs typeface="Georgia"/>
              </a:rPr>
              <a:t>Хто з переможців вам запам’ятався найбільше?</a:t>
            </a:r>
          </a:p>
          <a:p>
            <a:pPr lvl="0" algn="l"/>
            <a:endParaRPr lang="uk-UA" sz="2000" dirty="0">
              <a:solidFill>
                <a:srgbClr val="A4003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3366FF"/>
                </a:solidFill>
                <a:latin typeface="Georgia"/>
                <a:cs typeface="Georgia"/>
              </a:rPr>
              <a:t>Які пісні ви чули раніше?</a:t>
            </a:r>
          </a:p>
          <a:p>
            <a:pPr lvl="0" algn="l"/>
            <a:endParaRPr lang="uk-UA" sz="20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FF0000"/>
                </a:solidFill>
                <a:latin typeface="Georgia"/>
                <a:cs typeface="Georgia"/>
              </a:rPr>
              <a:t>Чи додали ви якісь пісні у свій плейліст? </a:t>
            </a:r>
          </a:p>
          <a:p>
            <a:pPr lvl="0" algn="l"/>
            <a:endParaRPr lang="uk-UA" sz="2000" dirty="0">
              <a:solidFill>
                <a:srgbClr val="A4003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3366FF"/>
                </a:solidFill>
                <a:latin typeface="Georgia"/>
                <a:cs typeface="Georgia"/>
              </a:rPr>
              <a:t>Спробуйте визначити трійку (або п’ятірку) найкращих пісень.</a:t>
            </a:r>
          </a:p>
          <a:p>
            <a:pPr lvl="0" algn="l"/>
            <a:endParaRPr lang="uk-UA" sz="2000" dirty="0">
              <a:solidFill>
                <a:srgbClr val="1F417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2000" dirty="0">
                <a:solidFill>
                  <a:srgbClr val="FF0000"/>
                </a:solidFill>
                <a:latin typeface="Georgia"/>
                <a:cs typeface="Georgia"/>
              </a:rPr>
              <a:t>Які номери та артисти найбільше вас вразили?</a:t>
            </a: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Самостійна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робота</a:t>
            </a:r>
          </a:p>
        </p:txBody>
      </p:sp>
    </p:spTree>
    <p:extLst>
      <p:ext uri="{BB962C8B-B14F-4D97-AF65-F5344CB8AC3E}">
        <p14:creationId xmlns:p14="http://schemas.microsoft.com/office/powerpoint/2010/main" val="9207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Домашнє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завдання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060848"/>
            <a:ext cx="79928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2600" dirty="0">
                <a:latin typeface="Georgia"/>
                <a:cs typeface="Georgia"/>
              </a:rPr>
              <a:t>(</a:t>
            </a:r>
            <a:r>
              <a:rPr lang="ru-RU" sz="2600" dirty="0" err="1">
                <a:latin typeface="Georgia"/>
                <a:cs typeface="Georgia"/>
              </a:rPr>
              <a:t>Усно</a:t>
            </a:r>
            <a:r>
              <a:rPr lang="ru-RU" sz="2600" dirty="0">
                <a:latin typeface="Georgia"/>
                <a:cs typeface="Georgia"/>
              </a:rPr>
              <a:t>). </a:t>
            </a:r>
            <a:r>
              <a:rPr lang="ru-RU" sz="2600" dirty="0" err="1">
                <a:latin typeface="Georgia"/>
                <a:cs typeface="Georgia"/>
              </a:rPr>
              <a:t>Опитайте</a:t>
            </a:r>
            <a:r>
              <a:rPr lang="ru-RU" sz="2600" dirty="0">
                <a:latin typeface="Georgia"/>
                <a:cs typeface="Georgia"/>
              </a:rPr>
              <a:t> ваших </a:t>
            </a:r>
            <a:r>
              <a:rPr lang="ru-RU" sz="2600" dirty="0" err="1">
                <a:latin typeface="Georgia"/>
                <a:cs typeface="Georgia"/>
              </a:rPr>
              <a:t>знайомих</a:t>
            </a:r>
            <a:r>
              <a:rPr lang="ru-RU" sz="2600" dirty="0">
                <a:latin typeface="Georgia"/>
                <a:cs typeface="Georgia"/>
              </a:rPr>
              <a:t>, </a:t>
            </a:r>
            <a:r>
              <a:rPr lang="ru-RU" sz="2600" dirty="0" err="1">
                <a:latin typeface="Georgia"/>
                <a:cs typeface="Georgia"/>
              </a:rPr>
              <a:t>друзів</a:t>
            </a:r>
            <a:r>
              <a:rPr lang="ru-RU" sz="2600" dirty="0">
                <a:latin typeface="Georgia"/>
                <a:cs typeface="Georgia"/>
              </a:rPr>
              <a:t>, </a:t>
            </a:r>
            <a:r>
              <a:rPr lang="ru-RU" sz="2600" dirty="0" err="1">
                <a:latin typeface="Georgia"/>
                <a:cs typeface="Georgia"/>
              </a:rPr>
              <a:t>родичів</a:t>
            </a:r>
            <a:r>
              <a:rPr lang="ru-RU" sz="2600" dirty="0">
                <a:latin typeface="Georgia"/>
                <a:cs typeface="Georgia"/>
              </a:rPr>
              <a:t>. </a:t>
            </a:r>
            <a:r>
              <a:rPr lang="ru-RU" sz="2600" dirty="0" err="1">
                <a:latin typeface="Georgia"/>
                <a:cs typeface="Georgia"/>
              </a:rPr>
              <a:t>Які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пісні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переможців</a:t>
            </a:r>
            <a:r>
              <a:rPr lang="ru-RU" sz="2600" dirty="0">
                <a:latin typeface="Georgia"/>
                <a:cs typeface="Georgia"/>
              </a:rPr>
              <a:t> конкурсу вони </a:t>
            </a:r>
            <a:r>
              <a:rPr lang="ru-RU" sz="2600" dirty="0" err="1">
                <a:latin typeface="Georgia"/>
                <a:cs typeface="Georgia"/>
              </a:rPr>
              <a:t>чули</a:t>
            </a:r>
            <a:r>
              <a:rPr lang="ru-RU" sz="2600" dirty="0">
                <a:latin typeface="Georgia"/>
                <a:cs typeface="Georgia"/>
              </a:rPr>
              <a:t>? (</a:t>
            </a:r>
            <a:r>
              <a:rPr lang="ru-RU" sz="2600" dirty="0" err="1">
                <a:latin typeface="Georgia"/>
                <a:cs typeface="Georgia"/>
              </a:rPr>
              <a:t>Письмово</a:t>
            </a:r>
            <a:r>
              <a:rPr lang="ru-RU" sz="2600" dirty="0">
                <a:latin typeface="Georgia"/>
                <a:cs typeface="Georgia"/>
              </a:rPr>
              <a:t>) </a:t>
            </a:r>
            <a:r>
              <a:rPr lang="ru-RU" sz="2600" dirty="0" err="1">
                <a:latin typeface="Georgia"/>
                <a:cs typeface="Georgia"/>
              </a:rPr>
              <a:t>Результати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запишіть</a:t>
            </a:r>
            <a:r>
              <a:rPr lang="ru-RU" sz="2600" dirty="0">
                <a:latin typeface="Georgia"/>
                <a:cs typeface="Georgia"/>
              </a:rPr>
              <a:t> у </a:t>
            </a:r>
            <a:r>
              <a:rPr lang="ru-RU" sz="2600" dirty="0" err="1">
                <a:latin typeface="Georgia"/>
                <a:cs typeface="Georgia"/>
              </a:rPr>
              <a:t>зошит</a:t>
            </a:r>
            <a:r>
              <a:rPr lang="ru-RU" sz="2600" dirty="0">
                <a:latin typeface="Georgia"/>
                <a:cs typeface="Georgi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ru-RU" sz="2600" dirty="0" err="1">
                <a:latin typeface="Georgia"/>
                <a:cs typeface="Georgia"/>
              </a:rPr>
              <a:t>Складіть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свій</a:t>
            </a:r>
            <a:r>
              <a:rPr lang="ru-RU" sz="2600" dirty="0">
                <a:latin typeface="Georgia"/>
                <a:cs typeface="Georgia"/>
              </a:rPr>
              <a:t> топ </a:t>
            </a:r>
            <a:r>
              <a:rPr lang="ru-RU" sz="2600" dirty="0" err="1">
                <a:latin typeface="Georgia"/>
                <a:cs typeface="Georgia"/>
              </a:rPr>
              <a:t>переможців</a:t>
            </a:r>
            <a:r>
              <a:rPr lang="ru-RU" sz="2600" dirty="0">
                <a:latin typeface="Georgia"/>
                <a:cs typeface="Georgia"/>
              </a:rPr>
              <a:t> «</a:t>
            </a:r>
            <a:r>
              <a:rPr lang="ru-RU" sz="2600" dirty="0" err="1">
                <a:latin typeface="Georgia"/>
                <a:cs typeface="Georgia"/>
              </a:rPr>
              <a:t>Евробачення</a:t>
            </a:r>
            <a:r>
              <a:rPr lang="ru-RU" sz="2600" dirty="0">
                <a:latin typeface="Georgia"/>
                <a:cs typeface="Georgia"/>
              </a:rPr>
              <a:t>» </a:t>
            </a:r>
            <a:r>
              <a:rPr lang="ru-RU" sz="2600" dirty="0" err="1">
                <a:latin typeface="Georgia"/>
                <a:cs typeface="Georgia"/>
              </a:rPr>
              <a:t>останнього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десятиліття</a:t>
            </a:r>
            <a:r>
              <a:rPr lang="ru-RU" sz="2600" dirty="0">
                <a:latin typeface="Georgia"/>
                <a:cs typeface="Georgia"/>
              </a:rPr>
              <a:t>. </a:t>
            </a:r>
            <a:r>
              <a:rPr lang="ru-RU" sz="2600" dirty="0" err="1">
                <a:latin typeface="Georgia"/>
                <a:cs typeface="Georgia"/>
              </a:rPr>
              <a:t>Результати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оформіть</a:t>
            </a:r>
            <a:r>
              <a:rPr lang="ru-RU" sz="2600" dirty="0">
                <a:latin typeface="Georgia"/>
                <a:cs typeface="Georgia"/>
              </a:rPr>
              <a:t> </a:t>
            </a:r>
            <a:r>
              <a:rPr lang="ru-RU" sz="2600" dirty="0" err="1">
                <a:latin typeface="Georgia"/>
                <a:cs typeface="Georgia"/>
              </a:rPr>
              <a:t>письмово</a:t>
            </a:r>
            <a:r>
              <a:rPr lang="ru-RU" sz="2600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1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Пишіть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мені</a:t>
            </a:r>
            <a:r>
              <a:rPr lang="mr-IN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…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2204864"/>
            <a:ext cx="7776864" cy="30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3300" dirty="0">
                <a:latin typeface="Georgia"/>
                <a:cs typeface="Georgia"/>
              </a:rPr>
              <a:t>У </a:t>
            </a:r>
            <a:r>
              <a:rPr lang="ru-RU" sz="3300" dirty="0" err="1">
                <a:latin typeface="Georgia"/>
                <a:cs typeface="Georgia"/>
              </a:rPr>
              <a:t>Human</a:t>
            </a:r>
            <a:r>
              <a:rPr lang="ru-RU" sz="3300" dirty="0">
                <a:latin typeface="Georgia"/>
                <a:cs typeface="Georgia"/>
              </a:rPr>
              <a:t> в </a:t>
            </a:r>
            <a:r>
              <a:rPr lang="ru-RU" sz="3300" dirty="0" err="1">
                <a:latin typeface="Georgia"/>
                <a:cs typeface="Georgia"/>
              </a:rPr>
              <a:t>чаті</a:t>
            </a:r>
            <a:r>
              <a:rPr lang="ru-RU" sz="3300" dirty="0">
                <a:latin typeface="Georgia"/>
                <a:cs typeface="Georgia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ru-RU" sz="3300" i="1" dirty="0">
                <a:latin typeface="Georgia"/>
                <a:cs typeface="Georgia"/>
              </a:rPr>
              <a:t> На </a:t>
            </a:r>
            <a:r>
              <a:rPr lang="ru-RU" sz="3300" i="1" dirty="0" err="1">
                <a:latin typeface="Georgia"/>
                <a:cs typeface="Georgia"/>
              </a:rPr>
              <a:t>Вайбер</a:t>
            </a:r>
            <a:r>
              <a:rPr lang="ru-RU" sz="3300" i="1" dirty="0">
                <a:latin typeface="Georgia"/>
                <a:cs typeface="Georgia"/>
              </a:rPr>
              <a:t> за номером: 0984971546.</a:t>
            </a:r>
          </a:p>
          <a:p>
            <a:pPr marL="457200" indent="-457200" algn="just">
              <a:buAutoNum type="arabicPeriod"/>
            </a:pPr>
            <a:r>
              <a:rPr lang="ru-RU" sz="3300" i="1" dirty="0">
                <a:latin typeface="Georgia"/>
                <a:cs typeface="Georgia"/>
              </a:rPr>
              <a:t>На </a:t>
            </a:r>
            <a:r>
              <a:rPr lang="ru-RU" sz="3300" i="1" dirty="0" err="1">
                <a:latin typeface="Georgia"/>
                <a:cs typeface="Georgia"/>
              </a:rPr>
              <a:t>електронну</a:t>
            </a:r>
            <a:r>
              <a:rPr lang="ru-RU" sz="3300" i="1" dirty="0">
                <a:latin typeface="Georgia"/>
                <a:cs typeface="Georgia"/>
              </a:rPr>
              <a:t> </a:t>
            </a:r>
            <a:r>
              <a:rPr lang="ru-RU" sz="3300" i="1" dirty="0" err="1">
                <a:latin typeface="Georgia"/>
                <a:cs typeface="Georgia"/>
              </a:rPr>
              <a:t>пошту</a:t>
            </a:r>
            <a:r>
              <a:rPr lang="ru-RU" sz="3300" i="1" dirty="0">
                <a:latin typeface="Georgia"/>
                <a:cs typeface="Georgia"/>
              </a:rPr>
              <a:t>: zhannaandreeva95@ukr.net</a:t>
            </a:r>
          </a:p>
          <a:p>
            <a:endParaRPr lang="ru-RU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чи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2852936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>
                <a:latin typeface="Georgia"/>
                <a:cs typeface="Georgia"/>
              </a:rPr>
              <a:t>1. На «</a:t>
            </a:r>
            <a:r>
              <a:rPr lang="ru-RU" sz="3000" i="1" dirty="0" err="1">
                <a:latin typeface="Georgia"/>
                <a:cs typeface="Georgia"/>
              </a:rPr>
              <a:t>Євробаченні</a:t>
            </a:r>
            <a:r>
              <a:rPr lang="ru-RU" sz="3000" i="1" dirty="0">
                <a:latin typeface="Georgia"/>
                <a:cs typeface="Georgia"/>
              </a:rPr>
              <a:t>» дозволено </a:t>
            </a:r>
            <a:r>
              <a:rPr lang="ru-RU" sz="3000" i="1" dirty="0" err="1">
                <a:latin typeface="Georgia"/>
                <a:cs typeface="Georgia"/>
              </a:rPr>
              <a:t>виконувати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пісні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лише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англійською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мовою</a:t>
            </a:r>
            <a:r>
              <a:rPr lang="ru-RU" sz="30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475656" y="692696"/>
            <a:ext cx="6552728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2177322"/>
            <a:ext cx="74888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i="1" dirty="0">
                <a:latin typeface="Georgia"/>
                <a:cs typeface="Georgia"/>
              </a:rPr>
              <a:t>На «</a:t>
            </a:r>
            <a:r>
              <a:rPr lang="ru-RU" sz="2900" i="1" dirty="0" err="1">
                <a:latin typeface="Georgia"/>
                <a:cs typeface="Georgia"/>
              </a:rPr>
              <a:t>Євробаченні</a:t>
            </a:r>
            <a:r>
              <a:rPr lang="ru-RU" sz="2900" i="1" dirty="0">
                <a:latin typeface="Georgia"/>
                <a:cs typeface="Georgia"/>
              </a:rPr>
              <a:t>» дозволено </a:t>
            </a:r>
            <a:r>
              <a:rPr lang="ru-RU" sz="2900" i="1" dirty="0" err="1">
                <a:latin typeface="Georgia"/>
                <a:cs typeface="Georgia"/>
              </a:rPr>
              <a:t>виконувати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пісні</a:t>
            </a:r>
            <a:r>
              <a:rPr lang="ru-RU" sz="2900" i="1" dirty="0">
                <a:latin typeface="Georgia"/>
                <a:cs typeface="Georgia"/>
              </a:rPr>
              <a:t> будь-</a:t>
            </a:r>
            <a:r>
              <a:rPr lang="ru-RU" sz="2900" i="1" dirty="0" err="1">
                <a:latin typeface="Georgia"/>
                <a:cs typeface="Georgia"/>
              </a:rPr>
              <a:t>якою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мовою</a:t>
            </a:r>
            <a:r>
              <a:rPr lang="ru-RU" sz="2900" i="1" dirty="0">
                <a:latin typeface="Georgia"/>
                <a:cs typeface="Georgia"/>
              </a:rPr>
              <a:t>, </a:t>
            </a:r>
            <a:r>
              <a:rPr lang="ru-RU" sz="2900" i="1" dirty="0" err="1">
                <a:latin typeface="Georgia"/>
                <a:cs typeface="Georgia"/>
              </a:rPr>
              <a:t>проте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більшість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представників</a:t>
            </a:r>
            <a:r>
              <a:rPr lang="ru-RU" sz="2900" i="1" dirty="0">
                <a:latin typeface="Georgia"/>
                <a:cs typeface="Georgia"/>
              </a:rPr>
              <a:t> все ж таки </a:t>
            </a:r>
            <a:r>
              <a:rPr lang="ru-RU" sz="2900" i="1" dirty="0" err="1">
                <a:latin typeface="Georgia"/>
                <a:cs typeface="Georgia"/>
              </a:rPr>
              <a:t>виконують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англомовні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пісні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або</a:t>
            </a:r>
            <a:r>
              <a:rPr lang="ru-RU" sz="2900" i="1" dirty="0">
                <a:latin typeface="Georgia"/>
                <a:cs typeface="Georgia"/>
              </a:rPr>
              <a:t> ж </a:t>
            </a:r>
            <a:r>
              <a:rPr lang="ru-RU" sz="2900" i="1" dirty="0" err="1">
                <a:latin typeface="Georgia"/>
                <a:cs typeface="Georgia"/>
              </a:rPr>
              <a:t>комбінують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англійську</a:t>
            </a:r>
            <a:r>
              <a:rPr lang="ru-RU" sz="2900" i="1" dirty="0">
                <a:latin typeface="Georgia"/>
                <a:cs typeface="Georgia"/>
              </a:rPr>
              <a:t> та </a:t>
            </a:r>
            <a:r>
              <a:rPr lang="ru-RU" sz="2900" i="1" dirty="0" err="1">
                <a:latin typeface="Georgia"/>
                <a:cs typeface="Georgia"/>
              </a:rPr>
              <a:t>рідну</a:t>
            </a:r>
            <a:r>
              <a:rPr lang="ru-RU" sz="2900" i="1" dirty="0">
                <a:latin typeface="Georgia"/>
                <a:cs typeface="Georgia"/>
              </a:rPr>
              <a:t> </a:t>
            </a:r>
            <a:r>
              <a:rPr lang="ru-RU" sz="2900" i="1" dirty="0" err="1">
                <a:latin typeface="Georgia"/>
                <a:cs typeface="Georgia"/>
              </a:rPr>
              <a:t>мови</a:t>
            </a:r>
            <a:r>
              <a:rPr lang="ru-RU" sz="29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9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чи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>
                <a:latin typeface="Georgia"/>
                <a:cs typeface="Georgia"/>
              </a:rPr>
              <a:t>2. </a:t>
            </a:r>
            <a:r>
              <a:rPr lang="ru-RU" sz="3000" i="1" dirty="0" err="1">
                <a:latin typeface="Georgia"/>
                <a:cs typeface="Georgia"/>
              </a:rPr>
              <a:t>Австралія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бере</a:t>
            </a:r>
            <a:r>
              <a:rPr lang="ru-RU" sz="3000" i="1" dirty="0">
                <a:latin typeface="Georgia"/>
                <a:cs typeface="Georgia"/>
              </a:rPr>
              <a:t> участь у «</a:t>
            </a:r>
            <a:r>
              <a:rPr lang="ru-RU" sz="3000" i="1" dirty="0" err="1">
                <a:latin typeface="Georgia"/>
                <a:cs typeface="Georgia"/>
              </a:rPr>
              <a:t>Євробаченні</a:t>
            </a:r>
            <a:r>
              <a:rPr lang="ru-RU" sz="3000" i="1" dirty="0">
                <a:latin typeface="Georgia"/>
                <a:cs typeface="Georgia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2874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899592" y="692696"/>
            <a:ext cx="7344816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276872"/>
            <a:ext cx="7488832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i="1" dirty="0" err="1">
                <a:latin typeface="Georgia"/>
                <a:cs typeface="Georgia"/>
              </a:rPr>
              <a:t>Австралія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вперше</a:t>
            </a:r>
            <a:r>
              <a:rPr lang="ru-RU" sz="2600" i="1" dirty="0">
                <a:latin typeface="Georgia"/>
                <a:cs typeface="Georgia"/>
              </a:rPr>
              <a:t> взяла участь у </a:t>
            </a:r>
            <a:r>
              <a:rPr lang="ru-RU" sz="2600" i="1" dirty="0" err="1">
                <a:latin typeface="Georgia"/>
                <a:cs typeface="Georgia"/>
              </a:rPr>
              <a:t>Пісенному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конкурсі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Євробачення</a:t>
            </a:r>
            <a:r>
              <a:rPr lang="ru-RU" sz="2600" i="1" dirty="0">
                <a:latin typeface="Georgia"/>
                <a:cs typeface="Georgia"/>
              </a:rPr>
              <a:t> в 2015 </a:t>
            </a:r>
            <a:r>
              <a:rPr lang="ru-RU" sz="2600" i="1" dirty="0" err="1">
                <a:latin typeface="Georgia"/>
                <a:cs typeface="Georgia"/>
              </a:rPr>
              <a:t>році</a:t>
            </a:r>
            <a:r>
              <a:rPr lang="ru-RU" sz="2600" i="1" dirty="0">
                <a:latin typeface="Georgia"/>
                <a:cs typeface="Georgia"/>
              </a:rPr>
              <a:t>. </a:t>
            </a:r>
            <a:r>
              <a:rPr lang="ru-RU" sz="2600" i="1" dirty="0" err="1">
                <a:latin typeface="Georgia"/>
                <a:cs typeface="Georgia"/>
              </a:rPr>
              <a:t>Австралія</a:t>
            </a:r>
            <a:r>
              <a:rPr lang="ru-RU" sz="2600" i="1" dirty="0">
                <a:latin typeface="Georgia"/>
                <a:cs typeface="Georgia"/>
              </a:rPr>
              <a:t> стала </a:t>
            </a:r>
            <a:r>
              <a:rPr lang="ru-RU" sz="2600" i="1" dirty="0" err="1">
                <a:latin typeface="Georgia"/>
                <a:cs typeface="Georgia"/>
              </a:rPr>
              <a:t>першою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країною</a:t>
            </a:r>
            <a:r>
              <a:rPr lang="ru-RU" sz="2600" i="1" dirty="0">
                <a:latin typeface="Georgia"/>
                <a:cs typeface="Georgia"/>
              </a:rPr>
              <a:t> з </a:t>
            </a:r>
            <a:r>
              <a:rPr lang="ru-RU" sz="2600" i="1" dirty="0" err="1">
                <a:latin typeface="Georgia"/>
                <a:cs typeface="Georgia"/>
              </a:rPr>
              <a:t>Океанії</a:t>
            </a:r>
            <a:r>
              <a:rPr lang="ru-RU" sz="2600" i="1" dirty="0">
                <a:latin typeface="Georgia"/>
                <a:cs typeface="Georgia"/>
              </a:rPr>
              <a:t>, </a:t>
            </a:r>
            <a:r>
              <a:rPr lang="ru-RU" sz="2600" i="1" dirty="0" err="1">
                <a:latin typeface="Georgia"/>
                <a:cs typeface="Georgia"/>
              </a:rPr>
              <a:t>що</a:t>
            </a:r>
            <a:r>
              <a:rPr lang="ru-RU" sz="2600" i="1" dirty="0">
                <a:latin typeface="Georgia"/>
                <a:cs typeface="Georgia"/>
              </a:rPr>
              <a:t> взяла участь у </a:t>
            </a:r>
            <a:r>
              <a:rPr lang="ru-RU" sz="2600" i="1" dirty="0" err="1">
                <a:latin typeface="Georgia"/>
                <a:cs typeface="Georgia"/>
              </a:rPr>
              <a:t>конкурсі</a:t>
            </a:r>
            <a:r>
              <a:rPr lang="ru-RU" sz="2600" i="1" dirty="0">
                <a:latin typeface="Georgia"/>
                <a:cs typeface="Georgia"/>
              </a:rPr>
              <a:t>. </a:t>
            </a:r>
            <a:r>
              <a:rPr lang="ru-RU" sz="2600" i="1" dirty="0" err="1">
                <a:latin typeface="Georgia"/>
                <a:cs typeface="Georgia"/>
              </a:rPr>
              <a:t>Її</a:t>
            </a:r>
            <a:r>
              <a:rPr lang="ru-RU" sz="2600" i="1" dirty="0">
                <a:latin typeface="Georgia"/>
                <a:cs typeface="Georgia"/>
              </a:rPr>
              <a:t> представив </a:t>
            </a:r>
            <a:r>
              <a:rPr lang="ru-RU" sz="2600" i="1" dirty="0" err="1">
                <a:latin typeface="Georgia"/>
                <a:cs typeface="Georgia"/>
              </a:rPr>
              <a:t>співак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b="1" i="1" dirty="0">
                <a:latin typeface="Georgia"/>
                <a:cs typeface="Georgia"/>
              </a:rPr>
              <a:t>Гай </a:t>
            </a:r>
            <a:r>
              <a:rPr lang="ru-RU" sz="2600" b="1" i="1" dirty="0" err="1">
                <a:latin typeface="Georgia"/>
                <a:cs typeface="Georgia"/>
              </a:rPr>
              <a:t>Себастіан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із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піснею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b="1" i="1" dirty="0">
                <a:latin typeface="Georgia"/>
                <a:cs typeface="Georgia"/>
              </a:rPr>
              <a:t>«</a:t>
            </a:r>
            <a:r>
              <a:rPr lang="ru-RU" sz="2600" b="1" i="1" dirty="0" err="1">
                <a:latin typeface="Georgia"/>
                <a:cs typeface="Georgia"/>
              </a:rPr>
              <a:t>Tonight</a:t>
            </a:r>
            <a:r>
              <a:rPr lang="ru-RU" sz="2600" b="1" i="1" dirty="0">
                <a:latin typeface="Georgia"/>
                <a:cs typeface="Georgia"/>
              </a:rPr>
              <a:t> </a:t>
            </a:r>
            <a:r>
              <a:rPr lang="ru-RU" sz="2600" b="1" i="1" dirty="0" err="1">
                <a:latin typeface="Georgia"/>
                <a:cs typeface="Georgia"/>
              </a:rPr>
              <a:t>Again</a:t>
            </a:r>
            <a:r>
              <a:rPr lang="ru-RU" sz="2600" b="1" i="1" dirty="0">
                <a:latin typeface="Georgia"/>
                <a:cs typeface="Georgia"/>
              </a:rPr>
              <a:t>»</a:t>
            </a:r>
            <a:r>
              <a:rPr lang="ru-RU" sz="2600" i="1" dirty="0">
                <a:latin typeface="Georgia"/>
                <a:cs typeface="Georgia"/>
              </a:rPr>
              <a:t>, і в </a:t>
            </a:r>
            <a:r>
              <a:rPr lang="ru-RU" sz="2600" i="1" dirty="0" err="1">
                <a:latin typeface="Georgia"/>
                <a:cs typeface="Georgia"/>
              </a:rPr>
              <a:t>результаті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посів</a:t>
            </a:r>
            <a:r>
              <a:rPr lang="ru-RU" sz="2600" i="1" dirty="0">
                <a:latin typeface="Georgia"/>
                <a:cs typeface="Georgia"/>
              </a:rPr>
              <a:t> 5-те </a:t>
            </a:r>
            <a:r>
              <a:rPr lang="ru-RU" sz="2600" i="1" dirty="0" err="1">
                <a:latin typeface="Georgia"/>
                <a:cs typeface="Georgia"/>
              </a:rPr>
              <a:t>місце</a:t>
            </a:r>
            <a:r>
              <a:rPr lang="ru-RU" sz="2600" i="1" dirty="0">
                <a:latin typeface="Georgia"/>
                <a:cs typeface="Georgia"/>
              </a:rPr>
              <a:t>, </a:t>
            </a:r>
            <a:r>
              <a:rPr lang="ru-RU" sz="2600" i="1" dirty="0" err="1">
                <a:latin typeface="Georgia"/>
                <a:cs typeface="Georgia"/>
              </a:rPr>
              <a:t>отримавши</a:t>
            </a:r>
            <a:r>
              <a:rPr lang="ru-RU" sz="2600" i="1" dirty="0">
                <a:latin typeface="Georgia"/>
                <a:cs typeface="Georgia"/>
              </a:rPr>
              <a:t> 196 </a:t>
            </a:r>
            <a:r>
              <a:rPr lang="ru-RU" sz="2600" i="1" dirty="0" err="1">
                <a:latin typeface="Georgia"/>
                <a:cs typeface="Georgia"/>
              </a:rPr>
              <a:t>балів</a:t>
            </a:r>
            <a:r>
              <a:rPr lang="ru-RU" sz="2600" i="1" dirty="0">
                <a:latin typeface="Georgia"/>
                <a:cs typeface="Georgia"/>
              </a:rPr>
              <a:t>. </a:t>
            </a:r>
            <a:r>
              <a:rPr lang="ru-RU" sz="2600" i="1" dirty="0" err="1">
                <a:latin typeface="Georgia"/>
                <a:cs typeface="Georgia"/>
              </a:rPr>
              <a:t>Відразу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після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ґранд-фіналу</a:t>
            </a:r>
            <a:r>
              <a:rPr lang="ru-RU" sz="2600" i="1" dirty="0">
                <a:latin typeface="Georgia"/>
                <a:cs typeface="Georgia"/>
              </a:rPr>
              <a:t>, </a:t>
            </a:r>
            <a:r>
              <a:rPr lang="ru-RU" sz="2600" i="1" dirty="0" err="1">
                <a:latin typeface="Georgia"/>
                <a:cs typeface="Georgia"/>
              </a:rPr>
              <a:t>Австралія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виявила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зацікавленість</a:t>
            </a:r>
            <a:r>
              <a:rPr lang="ru-RU" sz="2600" i="1" dirty="0">
                <a:latin typeface="Georgia"/>
                <a:cs typeface="Georgia"/>
              </a:rPr>
              <a:t> в </a:t>
            </a:r>
            <a:r>
              <a:rPr lang="ru-RU" sz="2600" i="1" dirty="0" err="1">
                <a:latin typeface="Georgia"/>
                <a:cs typeface="Georgia"/>
              </a:rPr>
              <a:t>участі</a:t>
            </a:r>
            <a:r>
              <a:rPr lang="ru-RU" sz="2600" i="1" dirty="0">
                <a:latin typeface="Georgia"/>
                <a:cs typeface="Georgia"/>
              </a:rPr>
              <a:t> в </a:t>
            </a:r>
            <a:r>
              <a:rPr lang="ru-RU" sz="2600" i="1" dirty="0" err="1">
                <a:latin typeface="Georgia"/>
                <a:cs typeface="Georgia"/>
              </a:rPr>
              <a:t>конкурсі</a:t>
            </a:r>
            <a:r>
              <a:rPr lang="ru-RU" sz="2600" i="1" dirty="0">
                <a:latin typeface="Georgia"/>
                <a:cs typeface="Georgia"/>
              </a:rPr>
              <a:t> в </a:t>
            </a:r>
            <a:r>
              <a:rPr lang="ru-RU" sz="2600" i="1" dirty="0" err="1">
                <a:latin typeface="Georgia"/>
                <a:cs typeface="Georgia"/>
              </a:rPr>
              <a:t>наступному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році</a:t>
            </a:r>
            <a:r>
              <a:rPr lang="ru-RU" sz="26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3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чи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>
                <a:latin typeface="Georgia"/>
                <a:cs typeface="Georgia"/>
              </a:rPr>
              <a:t>3. </a:t>
            </a:r>
            <a:r>
              <a:rPr lang="ru-RU" sz="3000" i="1" dirty="0" err="1">
                <a:latin typeface="Georgia"/>
                <a:cs typeface="Georgia"/>
              </a:rPr>
              <a:t>Країна</a:t>
            </a:r>
            <a:r>
              <a:rPr lang="ru-RU" sz="3000" i="1" dirty="0">
                <a:latin typeface="Georgia"/>
                <a:cs typeface="Georgia"/>
              </a:rPr>
              <a:t> не </a:t>
            </a:r>
            <a:r>
              <a:rPr lang="ru-RU" sz="3000" i="1" dirty="0" err="1">
                <a:latin typeface="Georgia"/>
                <a:cs typeface="Georgia"/>
              </a:rPr>
              <a:t>може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голосувати</a:t>
            </a:r>
            <a:r>
              <a:rPr lang="ru-RU" sz="3000" i="1" dirty="0">
                <a:latin typeface="Georgia"/>
                <a:cs typeface="Georgia"/>
              </a:rPr>
              <a:t> за себе.</a:t>
            </a:r>
          </a:p>
        </p:txBody>
      </p:sp>
    </p:spTree>
    <p:extLst>
      <p:ext uri="{BB962C8B-B14F-4D97-AF65-F5344CB8AC3E}">
        <p14:creationId xmlns:p14="http://schemas.microsoft.com/office/powerpoint/2010/main" val="144151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259632" y="764704"/>
            <a:ext cx="6912768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276872"/>
            <a:ext cx="74888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i="1" dirty="0" err="1">
                <a:latin typeface="Georgia"/>
                <a:cs typeface="Georgia"/>
              </a:rPr>
              <a:t>Якщо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ти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проживаєш</a:t>
            </a:r>
            <a:r>
              <a:rPr lang="ru-RU" sz="2600" i="1" dirty="0">
                <a:latin typeface="Georgia"/>
                <a:cs typeface="Georgia"/>
              </a:rPr>
              <a:t> в </a:t>
            </a:r>
            <a:r>
              <a:rPr lang="ru-RU" sz="2600" i="1" dirty="0" err="1">
                <a:latin typeface="Georgia"/>
                <a:cs typeface="Georgia"/>
              </a:rPr>
              <a:t>Україні</a:t>
            </a:r>
            <a:r>
              <a:rPr lang="ru-RU" sz="2600" i="1" dirty="0">
                <a:latin typeface="Georgia"/>
                <a:cs typeface="Georgia"/>
              </a:rPr>
              <a:t> на момент </a:t>
            </a:r>
            <a:r>
              <a:rPr lang="ru-RU" sz="2600" i="1" dirty="0" err="1">
                <a:latin typeface="Georgia"/>
                <a:cs typeface="Georgia"/>
              </a:rPr>
              <a:t>голосування</a:t>
            </a:r>
            <a:r>
              <a:rPr lang="ru-RU" sz="2600" i="1" dirty="0">
                <a:latin typeface="Georgia"/>
                <a:cs typeface="Georgia"/>
              </a:rPr>
              <a:t> та </a:t>
            </a:r>
            <a:r>
              <a:rPr lang="ru-RU" sz="2600" i="1" dirty="0" err="1">
                <a:latin typeface="Georgia"/>
                <a:cs typeface="Georgia"/>
              </a:rPr>
              <a:t>віддаєш</a:t>
            </a:r>
            <a:r>
              <a:rPr lang="ru-RU" sz="2600" i="1" dirty="0">
                <a:latin typeface="Georgia"/>
                <a:cs typeface="Georgia"/>
              </a:rPr>
              <a:t> голос за </a:t>
            </a:r>
            <a:r>
              <a:rPr lang="ru-RU" sz="2600" i="1" dirty="0" err="1">
                <a:latin typeface="Georgia"/>
                <a:cs typeface="Georgia"/>
              </a:rPr>
              <a:t>представника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України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mr-IN" sz="2600" i="1" dirty="0">
                <a:latin typeface="Georgia"/>
                <a:cs typeface="Georgia"/>
              </a:rPr>
              <a:t>–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твій</a:t>
            </a:r>
            <a:r>
              <a:rPr lang="ru-RU" sz="2600" i="1" dirty="0">
                <a:latin typeface="Georgia"/>
                <a:cs typeface="Georgia"/>
              </a:rPr>
              <a:t> голос не </a:t>
            </a:r>
            <a:r>
              <a:rPr lang="ru-RU" sz="2600" i="1" dirty="0" err="1">
                <a:latin typeface="Georgia"/>
                <a:cs typeface="Georgia"/>
              </a:rPr>
              <a:t>зараховується</a:t>
            </a:r>
            <a:r>
              <a:rPr lang="ru-RU" sz="2600" i="1" dirty="0">
                <a:latin typeface="Georgia"/>
                <a:cs typeface="Georgia"/>
              </a:rPr>
              <a:t>. </a:t>
            </a:r>
            <a:r>
              <a:rPr lang="ru-RU" sz="2600" i="1" dirty="0" err="1">
                <a:latin typeface="Georgia"/>
                <a:cs typeface="Georgia"/>
              </a:rPr>
              <a:t>Проте</a:t>
            </a:r>
            <a:r>
              <a:rPr lang="ru-RU" sz="2600" i="1" dirty="0">
                <a:latin typeface="Georgia"/>
                <a:cs typeface="Georgia"/>
              </a:rPr>
              <a:t>, </a:t>
            </a:r>
            <a:r>
              <a:rPr lang="ru-RU" sz="2600" i="1" dirty="0" err="1">
                <a:latin typeface="Georgia"/>
                <a:cs typeface="Georgia"/>
              </a:rPr>
              <a:t>якщо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ти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громадянин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України</a:t>
            </a:r>
            <a:r>
              <a:rPr lang="ru-RU" sz="2600" i="1" dirty="0">
                <a:latin typeface="Georgia"/>
                <a:cs typeface="Georgia"/>
              </a:rPr>
              <a:t> та </a:t>
            </a:r>
            <a:r>
              <a:rPr lang="ru-RU" sz="2600" i="1" dirty="0" err="1">
                <a:latin typeface="Georgia"/>
                <a:cs typeface="Georgia"/>
              </a:rPr>
              <a:t>знаходишся</a:t>
            </a:r>
            <a:r>
              <a:rPr lang="ru-RU" sz="2600" i="1" dirty="0">
                <a:latin typeface="Georgia"/>
                <a:cs typeface="Georgia"/>
              </a:rPr>
              <a:t> в </a:t>
            </a:r>
            <a:r>
              <a:rPr lang="ru-RU" sz="2600" i="1" dirty="0" err="1">
                <a:latin typeface="Georgia"/>
                <a:cs typeface="Georgia"/>
              </a:rPr>
              <a:t>іншій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країні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mr-IN" sz="2600" i="1" dirty="0">
                <a:latin typeface="Georgia"/>
                <a:cs typeface="Georgia"/>
              </a:rPr>
              <a:t>–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ти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можеш</a:t>
            </a:r>
            <a:r>
              <a:rPr lang="ru-RU" sz="2600" i="1" dirty="0">
                <a:latin typeface="Georgia"/>
                <a:cs typeface="Georgia"/>
              </a:rPr>
              <a:t> </a:t>
            </a:r>
            <a:r>
              <a:rPr lang="ru-RU" sz="2600" i="1" dirty="0" err="1">
                <a:latin typeface="Georgia"/>
                <a:cs typeface="Georgia"/>
              </a:rPr>
              <a:t>проголосувати</a:t>
            </a:r>
            <a:r>
              <a:rPr lang="ru-RU" sz="2600" i="1" dirty="0">
                <a:latin typeface="Georgia"/>
                <a:cs typeface="Georgia"/>
              </a:rPr>
              <a:t> за </a:t>
            </a:r>
            <a:r>
              <a:rPr lang="ru-RU" sz="2600" i="1" dirty="0" err="1">
                <a:latin typeface="Georgia"/>
                <a:cs typeface="Georgia"/>
              </a:rPr>
              <a:t>Україну</a:t>
            </a:r>
            <a:r>
              <a:rPr lang="ru-RU" sz="26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55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Правда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чи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i="1" dirty="0">
                <a:latin typeface="Georgia"/>
                <a:cs typeface="Georgia"/>
              </a:rPr>
              <a:t>4. </a:t>
            </a:r>
            <a:r>
              <a:rPr lang="ru-RU" sz="3000" i="1" dirty="0" err="1">
                <a:latin typeface="Georgia"/>
                <a:cs typeface="Georgia"/>
              </a:rPr>
              <a:t>Країна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стає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переможцем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якщо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отримає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найбільшу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кількість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голосів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від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глядачів</a:t>
            </a:r>
            <a:r>
              <a:rPr lang="ru-RU" sz="3000" i="1" dirty="0">
                <a:latin typeface="Georgia"/>
                <a:cs typeface="Georgia"/>
              </a:rPr>
              <a:t> та </a:t>
            </a:r>
            <a:r>
              <a:rPr lang="ru-RU" sz="3000" i="1" dirty="0" err="1">
                <a:latin typeface="Georgia"/>
                <a:cs typeface="Georgia"/>
              </a:rPr>
              <a:t>від</a:t>
            </a:r>
            <a:r>
              <a:rPr lang="ru-RU" sz="3000" i="1" dirty="0">
                <a:latin typeface="Georgia"/>
                <a:cs typeface="Georgia"/>
              </a:rPr>
              <a:t> </a:t>
            </a:r>
            <a:r>
              <a:rPr lang="ru-RU" sz="3000" i="1" dirty="0" err="1">
                <a:latin typeface="Georgia"/>
                <a:cs typeface="Georgia"/>
              </a:rPr>
              <a:t>жюрі</a:t>
            </a:r>
            <a:r>
              <a:rPr lang="ru-RU" sz="30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331640" y="692696"/>
            <a:ext cx="6480720" cy="8640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Вигадка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2132856"/>
            <a:ext cx="705678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i="1" dirty="0">
                <a:latin typeface="Georgia"/>
                <a:cs typeface="Georgia"/>
              </a:rPr>
              <a:t>Бали, </a:t>
            </a:r>
            <a:r>
              <a:rPr lang="ru-RU" sz="2500" i="1" dirty="0" err="1">
                <a:latin typeface="Georgia"/>
                <a:cs typeface="Georgia"/>
              </a:rPr>
              <a:t>отримані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від</a:t>
            </a:r>
            <a:r>
              <a:rPr lang="ru-RU" sz="2500" i="1" dirty="0">
                <a:latin typeface="Georgia"/>
                <a:cs typeface="Georgia"/>
              </a:rPr>
              <a:t> народного </a:t>
            </a:r>
            <a:r>
              <a:rPr lang="ru-RU" sz="2500" i="1" dirty="0" err="1">
                <a:latin typeface="Georgia"/>
                <a:cs typeface="Georgia"/>
              </a:rPr>
              <a:t>голосування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підсумовуються</a:t>
            </a:r>
            <a:r>
              <a:rPr lang="ru-RU" sz="2500" i="1" dirty="0">
                <a:latin typeface="Georgia"/>
                <a:cs typeface="Georgia"/>
              </a:rPr>
              <a:t> разом </a:t>
            </a:r>
            <a:r>
              <a:rPr lang="ru-RU" sz="2500" i="1" dirty="0" err="1">
                <a:latin typeface="Georgia"/>
                <a:cs typeface="Georgia"/>
              </a:rPr>
              <a:t>із</a:t>
            </a:r>
            <a:r>
              <a:rPr lang="ru-RU" sz="2500" i="1" dirty="0">
                <a:latin typeface="Georgia"/>
                <a:cs typeface="Georgia"/>
              </a:rPr>
              <a:t> балами </a:t>
            </a:r>
            <a:r>
              <a:rPr lang="ru-RU" sz="2500" i="1" dirty="0" err="1">
                <a:latin typeface="Georgia"/>
                <a:cs typeface="Georgia"/>
              </a:rPr>
              <a:t>від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жюрі</a:t>
            </a:r>
            <a:r>
              <a:rPr lang="ru-RU" sz="2500" i="1" dirty="0">
                <a:latin typeface="Georgia"/>
                <a:cs typeface="Georgia"/>
              </a:rPr>
              <a:t> перед </a:t>
            </a:r>
            <a:r>
              <a:rPr lang="ru-RU" sz="2500" i="1" dirty="0" err="1">
                <a:latin typeface="Georgia"/>
                <a:cs typeface="Georgia"/>
              </a:rPr>
              <a:t>тим</a:t>
            </a:r>
            <a:r>
              <a:rPr lang="ru-RU" sz="2500" i="1" dirty="0">
                <a:latin typeface="Georgia"/>
                <a:cs typeface="Georgia"/>
              </a:rPr>
              <a:t>, як бути </a:t>
            </a:r>
            <a:r>
              <a:rPr lang="ru-RU" sz="2500" i="1" dirty="0" err="1">
                <a:latin typeface="Georgia"/>
                <a:cs typeface="Georgia"/>
              </a:rPr>
              <a:t>оголошеними</a:t>
            </a:r>
            <a:r>
              <a:rPr lang="ru-RU" sz="2500" i="1" dirty="0">
                <a:latin typeface="Georgia"/>
                <a:cs typeface="Georgia"/>
              </a:rPr>
              <a:t>, </a:t>
            </a:r>
            <a:r>
              <a:rPr lang="ru-RU" sz="2500" i="1" dirty="0" err="1">
                <a:latin typeface="Georgia"/>
                <a:cs typeface="Georgia"/>
              </a:rPr>
              <a:t>що</a:t>
            </a:r>
            <a:r>
              <a:rPr lang="ru-RU" sz="2500" i="1" dirty="0">
                <a:latin typeface="Georgia"/>
                <a:cs typeface="Georgia"/>
              </a:rPr>
              <a:t> практично </a:t>
            </a:r>
            <a:r>
              <a:rPr lang="ru-RU" sz="2500" i="1" dirty="0" err="1">
                <a:latin typeface="Georgia"/>
                <a:cs typeface="Georgia"/>
              </a:rPr>
              <a:t>подвоює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кількість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балів</a:t>
            </a:r>
            <a:r>
              <a:rPr lang="ru-RU" sz="2500" i="1" dirty="0">
                <a:latin typeface="Georgia"/>
                <a:cs typeface="Georgia"/>
              </a:rPr>
              <a:t>, </a:t>
            </a:r>
            <a:r>
              <a:rPr lang="ru-RU" sz="2500" i="1" dirty="0" err="1">
                <a:latin typeface="Georgia"/>
                <a:cs typeface="Georgia"/>
              </a:rPr>
              <a:t>що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присуджуються</a:t>
            </a:r>
            <a:r>
              <a:rPr lang="ru-RU" sz="2500" i="1" dirty="0">
                <a:latin typeface="Georgia"/>
                <a:cs typeface="Georgia"/>
              </a:rPr>
              <a:t> в </a:t>
            </a:r>
            <a:r>
              <a:rPr lang="ru-RU" sz="2500" i="1" dirty="0" err="1">
                <a:latin typeface="Georgia"/>
                <a:cs typeface="Georgia"/>
              </a:rPr>
              <a:t>цілому</a:t>
            </a:r>
            <a:r>
              <a:rPr lang="ru-RU" sz="2500" i="1" dirty="0">
                <a:latin typeface="Georgia"/>
                <a:cs typeface="Georgia"/>
              </a:rPr>
              <a:t>. </a:t>
            </a:r>
          </a:p>
          <a:p>
            <a:r>
              <a:rPr lang="ru-RU" sz="2500" i="1" dirty="0">
                <a:latin typeface="Georgia"/>
                <a:cs typeface="Georgia"/>
              </a:rPr>
              <a:t>Так, в 2019 </a:t>
            </a:r>
            <a:r>
              <a:rPr lang="ru-RU" sz="2500" i="1" dirty="0" err="1">
                <a:latin typeface="Georgia"/>
                <a:cs typeface="Georgia"/>
              </a:rPr>
              <a:t>Північна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Македонія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посіла</a:t>
            </a:r>
            <a:r>
              <a:rPr lang="ru-RU" sz="2500" i="1" dirty="0">
                <a:latin typeface="Georgia"/>
                <a:cs typeface="Georgia"/>
              </a:rPr>
              <a:t> 1 </a:t>
            </a:r>
            <a:r>
              <a:rPr lang="ru-RU" sz="2500" i="1" dirty="0" err="1">
                <a:latin typeface="Georgia"/>
                <a:cs typeface="Georgia"/>
              </a:rPr>
              <a:t>місце</a:t>
            </a:r>
            <a:r>
              <a:rPr lang="ru-RU" sz="2500" i="1" dirty="0">
                <a:latin typeface="Georgia"/>
                <a:cs typeface="Georgia"/>
              </a:rPr>
              <a:t> у </a:t>
            </a:r>
            <a:r>
              <a:rPr lang="ru-RU" sz="2500" i="1" dirty="0" err="1">
                <a:latin typeface="Georgia"/>
                <a:cs typeface="Georgia"/>
              </a:rPr>
              <a:t>жюрі</a:t>
            </a:r>
            <a:r>
              <a:rPr lang="ru-RU" sz="2500" i="1" dirty="0">
                <a:latin typeface="Georgia"/>
                <a:cs typeface="Georgia"/>
              </a:rPr>
              <a:t> набравши 247 </a:t>
            </a:r>
            <a:r>
              <a:rPr lang="ru-RU" sz="2500" i="1" dirty="0" err="1">
                <a:latin typeface="Georgia"/>
                <a:cs typeface="Georgia"/>
              </a:rPr>
              <a:t>балів</a:t>
            </a:r>
            <a:r>
              <a:rPr lang="ru-RU" sz="2500" i="1" dirty="0">
                <a:latin typeface="Georgia"/>
                <a:cs typeface="Georgia"/>
              </a:rPr>
              <a:t>, </a:t>
            </a:r>
            <a:r>
              <a:rPr lang="ru-RU" sz="2500" i="1" dirty="0" err="1">
                <a:latin typeface="Georgia"/>
                <a:cs typeface="Georgia"/>
              </a:rPr>
              <a:t>проте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від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глядачів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отримала</a:t>
            </a:r>
            <a:r>
              <a:rPr lang="ru-RU" sz="2500" i="1" dirty="0">
                <a:latin typeface="Georgia"/>
                <a:cs typeface="Georgia"/>
              </a:rPr>
              <a:t> </a:t>
            </a:r>
            <a:r>
              <a:rPr lang="ru-RU" sz="2500" i="1" dirty="0" err="1">
                <a:latin typeface="Georgia"/>
                <a:cs typeface="Georgia"/>
              </a:rPr>
              <a:t>лише</a:t>
            </a:r>
            <a:r>
              <a:rPr lang="ru-RU" sz="2500" i="1" dirty="0">
                <a:latin typeface="Georgia"/>
                <a:cs typeface="Georgia"/>
              </a:rPr>
              <a:t> 58 та </a:t>
            </a:r>
            <a:r>
              <a:rPr lang="ru-RU" sz="2500" i="1" dirty="0" err="1">
                <a:latin typeface="Georgia"/>
                <a:cs typeface="Georgia"/>
              </a:rPr>
              <a:t>опинилася</a:t>
            </a:r>
            <a:r>
              <a:rPr lang="ru-RU" sz="2500" i="1" dirty="0">
                <a:latin typeface="Georgia"/>
                <a:cs typeface="Georgia"/>
              </a:rPr>
              <a:t> на 8 </a:t>
            </a:r>
            <a:r>
              <a:rPr lang="ru-RU" sz="2500" i="1" dirty="0" err="1">
                <a:latin typeface="Georgia"/>
                <a:cs typeface="Georgia"/>
              </a:rPr>
              <a:t>місці</a:t>
            </a:r>
            <a:r>
              <a:rPr lang="ru-RU" sz="2500" i="1" dirty="0">
                <a:latin typeface="Georgia"/>
                <a:cs typeface="Georgia"/>
              </a:rPr>
              <a:t> у </a:t>
            </a:r>
            <a:r>
              <a:rPr lang="ru-RU" sz="2500" i="1" dirty="0" err="1">
                <a:latin typeface="Georgia"/>
                <a:cs typeface="Georgia"/>
              </a:rPr>
              <a:t>підсумку</a:t>
            </a:r>
            <a:r>
              <a:rPr lang="ru-RU" sz="2500" i="1" dirty="0"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93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722</Words>
  <Application>Microsoft Office PowerPoint</Application>
  <PresentationFormat>Экран (4:3)</PresentationFormat>
  <Paragraphs>62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Рекап пісень переможців з 2000 по 2021 рр. https://www.youtube.com/watch?v=soF98HYz6fQ </vt:lpstr>
      <vt:lpstr>Зірки конкурсу</vt:lpstr>
      <vt:lpstr>Чемпіон конкурсу</vt:lpstr>
      <vt:lpstr>Ейфоричний хіт на всі часи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клас</dc:title>
  <dc:creator>Грицина О.М.</dc:creator>
  <dc:description>Копіювати та розповсюджувати без письмової згоди автора заборонено</dc:description>
  <cp:lastModifiedBy>Школа</cp:lastModifiedBy>
  <cp:revision>137</cp:revision>
  <dcterms:created xsi:type="dcterms:W3CDTF">2015-06-25T20:01:28Z</dcterms:created>
  <dcterms:modified xsi:type="dcterms:W3CDTF">2022-04-21T06:47:21Z</dcterms:modified>
</cp:coreProperties>
</file>