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80A"/>
    <a:srgbClr val="212911"/>
    <a:srgbClr val="2B3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>
      <p:cViewPr varScale="1">
        <p:scale>
          <a:sx n="110" d="100"/>
          <a:sy n="110" d="100"/>
        </p:scale>
        <p:origin x="4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7000"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7000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7000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7000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7000"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7000"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7000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7000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7000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7000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7000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7000">
    <p:randomBa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/Users/Lenovo/Downloads/&#1052;&#1086;&#1094;&#1072;&#1088;&#1090;%20-%20&#1084;&#1091;&#1079;&#1099;&#1082;&#1072;%20&#1072;&#1085;&#1075;&#1077;&#1083;&#1086;&#1074;%20(remix).mp3" TargetMode="Externa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zhannaandreeva95@ukr.net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9856" y="2371166"/>
            <a:ext cx="7772400" cy="2115667"/>
          </a:xfrm>
          <a:scene3d>
            <a:camera prst="orthographicFront"/>
            <a:lightRig rig="freezing" dir="t"/>
          </a:scene3d>
          <a:sp3d>
            <a:bevelB prst="angle"/>
          </a:sp3d>
        </p:spPr>
        <p:txBody>
          <a:bodyPr>
            <a:normAutofit/>
          </a:bodyPr>
          <a:lstStyle/>
          <a:p>
            <a:r>
              <a:rPr lang="uk-UA" b="1" dirty="0">
                <a:solidFill>
                  <a:srgbClr val="7030A0"/>
                </a:solidFill>
                <a:latin typeface="Georgia" panose="02040502050405020303" pitchFamily="18" charset="0"/>
                <a:cs typeface="Times New Roman" pitchFamily="18" charset="0"/>
              </a:rPr>
              <a:t>ЯК СТИЛІЗУВАТИ ПРИРОДНІ ФОРМИ. </a:t>
            </a:r>
            <a:br>
              <a:rPr lang="uk-UA" b="1" dirty="0">
                <a:solidFill>
                  <a:srgbClr val="7030A0"/>
                </a:solidFill>
                <a:latin typeface="Georgia" panose="02040502050405020303" pitchFamily="18" charset="0"/>
                <a:cs typeface="Times New Roman" pitchFamily="18" charset="0"/>
              </a:rPr>
            </a:br>
            <a:endParaRPr lang="ru-RU" b="1" dirty="0">
              <a:solidFill>
                <a:srgbClr val="7030A0"/>
              </a:solidFill>
              <a:latin typeface="Georgia" panose="02040502050405020303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188640"/>
            <a:ext cx="6400800" cy="175260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Georgia" panose="02040502050405020303" pitchFamily="18" charset="0"/>
              </a:rPr>
              <a:t>урок </a:t>
            </a:r>
            <a:r>
              <a:rPr lang="ru-RU" sz="2000" dirty="0" err="1">
                <a:solidFill>
                  <a:srgbClr val="002060"/>
                </a:solidFill>
                <a:latin typeface="Georgia" panose="02040502050405020303" pitchFamily="18" charset="0"/>
              </a:rPr>
              <a:t>образотворчого</a:t>
            </a:r>
            <a:r>
              <a:rPr lang="ru-RU" sz="2000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Georgia" panose="02040502050405020303" pitchFamily="18" charset="0"/>
              </a:rPr>
              <a:t>мистецтва</a:t>
            </a:r>
            <a:endParaRPr lang="ru-RU" sz="2000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r>
              <a:rPr lang="ru-RU" sz="2000" dirty="0">
                <a:solidFill>
                  <a:srgbClr val="002060"/>
                </a:solidFill>
                <a:latin typeface="Georgia" panose="02040502050405020303" pitchFamily="18" charset="0"/>
              </a:rPr>
              <a:t>у 5 </a:t>
            </a:r>
            <a:r>
              <a:rPr lang="ru-RU" sz="2000" dirty="0" err="1">
                <a:solidFill>
                  <a:srgbClr val="002060"/>
                </a:solidFill>
                <a:latin typeface="Georgia" panose="02040502050405020303" pitchFamily="18" charset="0"/>
              </a:rPr>
              <a:t>класі</a:t>
            </a:r>
            <a:endParaRPr lang="ru-RU" sz="2000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r>
              <a:rPr lang="ru-RU" sz="2000" dirty="0" err="1">
                <a:solidFill>
                  <a:srgbClr val="002060"/>
                </a:solidFill>
                <a:latin typeface="Georgia" panose="02040502050405020303" pitchFamily="18" charset="0"/>
              </a:rPr>
              <a:t>Вчитель</a:t>
            </a:r>
            <a:r>
              <a:rPr lang="ru-RU" sz="2000" dirty="0">
                <a:solidFill>
                  <a:srgbClr val="002060"/>
                </a:solidFill>
                <a:latin typeface="Georgia" panose="02040502050405020303" pitchFamily="18" charset="0"/>
              </a:rPr>
              <a:t>: </a:t>
            </a:r>
            <a:r>
              <a:rPr lang="ru-RU" sz="2000" dirty="0" err="1">
                <a:solidFill>
                  <a:srgbClr val="002060"/>
                </a:solidFill>
                <a:latin typeface="Georgia" panose="02040502050405020303" pitchFamily="18" charset="0"/>
              </a:rPr>
              <a:t>Андрєєва</a:t>
            </a:r>
            <a:r>
              <a:rPr lang="ru-RU" sz="2000" dirty="0">
                <a:solidFill>
                  <a:srgbClr val="002060"/>
                </a:solidFill>
                <a:latin typeface="Georgia" panose="02040502050405020303" pitchFamily="18" charset="0"/>
              </a:rPr>
              <a:t> Ж.В.</a:t>
            </a:r>
          </a:p>
        </p:txBody>
      </p:sp>
      <p:pic>
        <p:nvPicPr>
          <p:cNvPr id="5" name="Моцарт - музыка ангелов (remix)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4" cstate="print"/>
          <a:stretch>
            <a:fillRect/>
          </a:stretch>
        </p:blipFill>
        <p:spPr>
          <a:xfrm>
            <a:off x="8172400" y="6093296"/>
            <a:ext cx="244475" cy="2444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8843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11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177281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212911"/>
                </a:solidFill>
                <a:latin typeface="Times New Roman" pitchFamily="18" charset="0"/>
                <a:cs typeface="Times New Roman" pitchFamily="18" charset="0"/>
              </a:rPr>
              <a:t>Спрощення форми це ?</a:t>
            </a:r>
            <a:endParaRPr lang="ru-RU" sz="2400" dirty="0">
              <a:solidFill>
                <a:srgbClr val="21291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008" y="155679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2B3616"/>
                </a:solidFill>
                <a:latin typeface="Times New Roman" pitchFamily="18" charset="0"/>
                <a:cs typeface="Times New Roman" pitchFamily="18" charset="0"/>
              </a:rPr>
              <a:t>Спрощення кольору це?</a:t>
            </a:r>
            <a:endParaRPr lang="ru-RU" sz="2400" dirty="0">
              <a:solidFill>
                <a:srgbClr val="2B361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6175" y="4040000"/>
            <a:ext cx="213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13180A"/>
                </a:solidFill>
                <a:latin typeface="Times New Roman" pitchFamily="18" charset="0"/>
                <a:cs typeface="Times New Roman" pitchFamily="18" charset="0"/>
              </a:rPr>
              <a:t>Імітація це….?</a:t>
            </a:r>
            <a:endParaRPr lang="ru-RU" sz="2400" dirty="0">
              <a:solidFill>
                <a:srgbClr val="13180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507453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2B3616"/>
                </a:solidFill>
                <a:latin typeface="Times New Roman" pitchFamily="18" charset="0"/>
                <a:cs typeface="Times New Roman" pitchFamily="18" charset="0"/>
              </a:rPr>
              <a:t>Декорування це…?</a:t>
            </a:r>
            <a:endParaRPr lang="ru-RU" sz="2400" dirty="0">
              <a:solidFill>
                <a:srgbClr val="2B361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76672"/>
            <a:ext cx="7416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  <a:cs typeface="Times New Roman" pitchFamily="18" charset="0"/>
              </a:rPr>
              <a:t>ДАЙТЕ ВІДПОВІДЬ НА ПОСТАВЛЕНІ ЗАПИТАННЯ ОДНИМ СЛОВОМ</a:t>
            </a:r>
            <a:endParaRPr lang="ru-RU" sz="2400" b="1" i="1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62621" y="2790992"/>
            <a:ext cx="5162773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>
                <a:ln/>
                <a:solidFill>
                  <a:srgbClr val="7030A0"/>
                </a:solidFill>
                <a:effectLst/>
                <a:latin typeface="Georgia" panose="02040502050405020303" pitchFamily="18" charset="0"/>
                <a:cs typeface="Times New Roman" pitchFamily="18" charset="0"/>
              </a:rPr>
              <a:t>СТИЛІЗАЦІЯ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24301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  <p:bldP spid="6" grpId="0" build="allAtOnce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476672"/>
            <a:ext cx="604867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  <a:cs typeface="Times New Roman" pitchFamily="18" charset="0"/>
              </a:rPr>
              <a:t>В и д и     с т и л і з а ц і ї</a:t>
            </a:r>
            <a:endParaRPr lang="ru-RU" sz="3200" b="1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340768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>
                <a:solidFill>
                  <a:srgbClr val="212911"/>
                </a:solidFill>
                <a:latin typeface="Times New Roman" pitchFamily="18" charset="0"/>
                <a:cs typeface="Times New Roman" pitchFamily="18" charset="0"/>
              </a:rPr>
              <a:t>Зовнішня</a:t>
            </a:r>
            <a:r>
              <a:rPr lang="ru-RU" sz="2400" dirty="0">
                <a:solidFill>
                  <a:srgbClr val="21291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12911"/>
                </a:solidFill>
                <a:latin typeface="Times New Roman" pitchFamily="18" charset="0"/>
                <a:cs typeface="Times New Roman" pitchFamily="18" charset="0"/>
              </a:rPr>
              <a:t>поверхнева</a:t>
            </a:r>
            <a:r>
              <a:rPr lang="ru-RU" sz="2400" dirty="0">
                <a:solidFill>
                  <a:srgbClr val="21291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rgbClr val="212911"/>
                </a:solidFill>
                <a:latin typeface="Times New Roman" pitchFamily="18" charset="0"/>
                <a:cs typeface="Times New Roman" pitchFamily="18" charset="0"/>
              </a:rPr>
              <a:t>стилізація</a:t>
            </a:r>
            <a:endParaRPr lang="ru-RU" sz="2400" dirty="0">
              <a:solidFill>
                <a:srgbClr val="21291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28" y="1412776"/>
            <a:ext cx="300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212911"/>
                </a:solidFill>
                <a:latin typeface="Times New Roman" pitchFamily="18" charset="0"/>
                <a:cs typeface="Times New Roman" pitchFamily="18" charset="0"/>
              </a:rPr>
              <a:t>Внутрішня</a:t>
            </a:r>
            <a:r>
              <a:rPr lang="uk-UA" dirty="0"/>
              <a:t>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стилізація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Стилизация-Оленя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3644631" cy="3365376"/>
          </a:xfrm>
          <a:prstGeom prst="rect">
            <a:avLst/>
          </a:prstGeom>
        </p:spPr>
      </p:pic>
      <p:pic>
        <p:nvPicPr>
          <p:cNvPr id="6" name="Рисунок 5" descr="6a6cf79f78141c343b159cd1a5e0d434--strudel-zentang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2564904"/>
            <a:ext cx="3771848" cy="3168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8065" y="580526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13180A"/>
                </a:solidFill>
                <a:latin typeface="Times New Roman" pitchFamily="18" charset="0"/>
                <a:cs typeface="Times New Roman" pitchFamily="18" charset="0"/>
              </a:rPr>
              <a:t>Нагадує декорування предмета в </a:t>
            </a:r>
          </a:p>
          <a:p>
            <a:r>
              <a:rPr lang="uk-UA" dirty="0">
                <a:solidFill>
                  <a:srgbClr val="13180A"/>
                </a:solidFill>
                <a:latin typeface="Times New Roman" pitchFamily="18" charset="0"/>
                <a:cs typeface="Times New Roman" pitchFamily="18" charset="0"/>
              </a:rPr>
              <a:t>середині форми без її зміни</a:t>
            </a:r>
            <a:endParaRPr lang="ru-RU" dirty="0">
              <a:solidFill>
                <a:srgbClr val="13180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3" y="587727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rgbClr val="13180A"/>
                </a:solidFill>
                <a:latin typeface="Times New Roman" pitchFamily="18" charset="0"/>
                <a:cs typeface="Times New Roman" pitchFamily="18" charset="0"/>
              </a:rPr>
              <a:t>Спрощення форми,</a:t>
            </a:r>
          </a:p>
          <a:p>
            <a:pPr algn="ctr"/>
            <a:r>
              <a:rPr lang="uk-UA" dirty="0">
                <a:solidFill>
                  <a:srgbClr val="13180A"/>
                </a:solidFill>
                <a:latin typeface="Times New Roman" pitchFamily="18" charset="0"/>
                <a:cs typeface="Times New Roman" pitchFamily="18" charset="0"/>
              </a:rPr>
              <a:t> контур предмета</a:t>
            </a:r>
            <a:endParaRPr lang="ru-RU" dirty="0">
              <a:solidFill>
                <a:srgbClr val="13180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25566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47526"/>
            <a:ext cx="5760640" cy="12311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itchFamily="18" charset="0"/>
              </a:rPr>
              <a:t>Передача </a:t>
            </a:r>
            <a:r>
              <a:rPr lang="ru-RU" sz="2800" b="1" dirty="0" err="1">
                <a:solidFill>
                  <a:srgbClr val="0070C0"/>
                </a:solidFill>
                <a:latin typeface="Georgia" panose="02040502050405020303" pitchFamily="18" charset="0"/>
                <a:cs typeface="Times New Roman" pitchFamily="18" charset="0"/>
              </a:rPr>
              <a:t>кольору</a:t>
            </a:r>
            <a:r>
              <a:rPr lang="ru-RU" sz="28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itchFamily="18" charset="0"/>
              </a:rPr>
              <a:t> в </a:t>
            </a:r>
            <a:r>
              <a:rPr lang="ru-RU" sz="2800" b="1" dirty="0" err="1">
                <a:solidFill>
                  <a:srgbClr val="0070C0"/>
                </a:solidFill>
                <a:latin typeface="Georgia" panose="02040502050405020303" pitchFamily="18" charset="0"/>
                <a:cs typeface="Times New Roman" pitchFamily="18" charset="0"/>
              </a:rPr>
              <a:t>стилізації</a:t>
            </a:r>
            <a:endParaRPr lang="ru-RU" sz="2800" b="1" dirty="0">
              <a:solidFill>
                <a:srgbClr val="0070C0"/>
              </a:solidFill>
              <a:latin typeface="Georgia" panose="02040502050405020303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278632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12911"/>
                </a:solidFill>
                <a:latin typeface="Times New Roman" pitchFamily="18" charset="0"/>
                <a:cs typeface="Times New Roman" pitchFamily="18" charset="0"/>
              </a:rPr>
              <a:t>Локально                         </a:t>
            </a:r>
            <a:r>
              <a:rPr lang="ru-RU" sz="2400" dirty="0" err="1">
                <a:solidFill>
                  <a:srgbClr val="21291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endParaRPr lang="ru-RU" sz="2400" dirty="0">
              <a:solidFill>
                <a:srgbClr val="21291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1200px-Farbkreis_Itten_1961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916832"/>
            <a:ext cx="3789040" cy="3789040"/>
          </a:xfrm>
          <a:prstGeom prst="rect">
            <a:avLst/>
          </a:prstGeom>
        </p:spPr>
      </p:pic>
      <p:pic>
        <p:nvPicPr>
          <p:cNvPr id="5" name="Рисунок 4" descr="image13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1844824"/>
            <a:ext cx="4599417" cy="388843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508104" y="1268760"/>
            <a:ext cx="2232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12911"/>
                </a:solidFill>
                <a:latin typeface="Times New Roman" pitchFamily="18" charset="0"/>
                <a:cs typeface="Times New Roman" pitchFamily="18" charset="0"/>
              </a:rPr>
              <a:t>Контрастно</a:t>
            </a:r>
            <a:endParaRPr lang="ru-RU" sz="2400" dirty="0"/>
          </a:p>
        </p:txBody>
      </p:sp>
    </p:spTree>
    <p:custDataLst>
      <p:tags r:id="rId1"/>
    </p:custDataLst>
  </p:cSld>
  <p:clrMapOvr>
    <a:masterClrMapping/>
  </p:clrMapOvr>
  <p:transition spd="slow" advClick="0" advTm="18981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260648"/>
            <a:ext cx="628645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ЕТАПИ РОБОТИ НАД СТИЛІЗАЦІЄЮ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3" y="184482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13180A"/>
                </a:solidFill>
                <a:latin typeface="Times New Roman" pitchFamily="18" charset="0"/>
                <a:cs typeface="Times New Roman" pitchFamily="18" charset="0"/>
              </a:rPr>
              <a:t>1. Вивчити форму предмета, об’єкта;</a:t>
            </a:r>
            <a:endParaRPr lang="ru-RU" dirty="0">
              <a:solidFill>
                <a:srgbClr val="13180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2204864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13180A"/>
                </a:solidFill>
                <a:latin typeface="Times New Roman" pitchFamily="18" charset="0"/>
                <a:cs typeface="Times New Roman" pitchFamily="18" charset="0"/>
              </a:rPr>
              <a:t>2. Виділити найголовніші риси (характеризують предмет / об'єкт) ;</a:t>
            </a:r>
            <a:endParaRPr lang="ru-RU" dirty="0">
              <a:solidFill>
                <a:srgbClr val="13180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3" y="389412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3.Прибрати всі зайві деталі;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5395" y="5937329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4.Використовувати засоби виразності - лінію, пляму.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Без названия (5)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1556792"/>
            <a:ext cx="1546860" cy="1889760"/>
          </a:xfrm>
          <a:prstGeom prst="rect">
            <a:avLst/>
          </a:prstGeom>
        </p:spPr>
      </p:pic>
      <p:pic>
        <p:nvPicPr>
          <p:cNvPr id="8" name="Рисунок 7" descr="images (1).jf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7744" y="3717032"/>
            <a:ext cx="2520280" cy="1605445"/>
          </a:xfrm>
          <a:prstGeom prst="rect">
            <a:avLst/>
          </a:prstGeom>
        </p:spPr>
      </p:pic>
      <p:pic>
        <p:nvPicPr>
          <p:cNvPr id="9" name="Рисунок 8" descr="Без названия (3).jf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6296" y="1628800"/>
            <a:ext cx="1638214" cy="1879476"/>
          </a:xfrm>
          <a:prstGeom prst="rect">
            <a:avLst/>
          </a:prstGeom>
        </p:spPr>
      </p:pic>
      <p:pic>
        <p:nvPicPr>
          <p:cNvPr id="10" name="Рисунок 9" descr="Без названия (4).jf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0152" y="4869160"/>
            <a:ext cx="1714500" cy="1714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5357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68861"/>
            <a:ext cx="6634548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  <a:cs typeface="Times New Roman" pitchFamily="18" charset="0"/>
              </a:rPr>
              <a:t>Стилізація в образотворчому  мистецтві</a:t>
            </a:r>
            <a:endParaRPr lang="ru-RU" sz="2400" b="1" dirty="0">
              <a:solidFill>
                <a:schemeClr val="accent4">
                  <a:lumMod val="75000"/>
                </a:schemeClr>
              </a:solidFill>
              <a:latin typeface="Georgia" panose="02040502050405020303" pitchFamily="18" charset="0"/>
              <a:cs typeface="Times New Roman" pitchFamily="18" charset="0"/>
            </a:endParaRPr>
          </a:p>
        </p:txBody>
      </p:sp>
      <p:pic>
        <p:nvPicPr>
          <p:cNvPr id="3" name="Рисунок 2" descr="696075_w_3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908720"/>
            <a:ext cx="2826060" cy="2260848"/>
          </a:xfrm>
          <a:prstGeom prst="rect">
            <a:avLst/>
          </a:prstGeom>
        </p:spPr>
      </p:pic>
      <p:pic>
        <p:nvPicPr>
          <p:cNvPr id="4" name="Рисунок 3" descr="2200484_800x600_gle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908720"/>
            <a:ext cx="2808312" cy="2108870"/>
          </a:xfrm>
          <a:prstGeom prst="rect">
            <a:avLst/>
          </a:prstGeom>
        </p:spPr>
      </p:pic>
      <p:pic>
        <p:nvPicPr>
          <p:cNvPr id="5" name="Рисунок 4" descr="Acant-Kovani_elementu-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3728" y="2276872"/>
            <a:ext cx="3419872" cy="1923678"/>
          </a:xfrm>
          <a:prstGeom prst="rect">
            <a:avLst/>
          </a:prstGeom>
        </p:spPr>
      </p:pic>
      <p:pic>
        <p:nvPicPr>
          <p:cNvPr id="6" name="Рисунок 5" descr="unnamed (1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92080" y="4005064"/>
            <a:ext cx="3541165" cy="2123316"/>
          </a:xfrm>
          <a:prstGeom prst="rect">
            <a:avLst/>
          </a:prstGeom>
        </p:spPr>
      </p:pic>
      <p:pic>
        <p:nvPicPr>
          <p:cNvPr id="7" name="Рисунок 6" descr="unname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52" y="4365104"/>
            <a:ext cx="3384258" cy="22586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21125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9222848-fiori-di-tarassaco-vettore-ico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996952"/>
            <a:ext cx="2625787" cy="2625787"/>
          </a:xfrm>
          <a:prstGeom prst="rect">
            <a:avLst/>
          </a:prstGeom>
        </p:spPr>
      </p:pic>
      <p:pic>
        <p:nvPicPr>
          <p:cNvPr id="3" name="Рисунок 2" descr="depositphotos_15769619-stock-illustration-vector-dandel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1760" y="1556792"/>
            <a:ext cx="2558058" cy="2558058"/>
          </a:xfrm>
          <a:prstGeom prst="rect">
            <a:avLst/>
          </a:prstGeom>
        </p:spPr>
      </p:pic>
      <p:pic>
        <p:nvPicPr>
          <p:cNvPr id="4" name="Рисунок 3" descr="Без названия (1).jf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2120" y="3718638"/>
            <a:ext cx="2880320" cy="2893179"/>
          </a:xfrm>
          <a:prstGeom prst="rect">
            <a:avLst/>
          </a:prstGeom>
        </p:spPr>
      </p:pic>
      <p:pic>
        <p:nvPicPr>
          <p:cNvPr id="5" name="Рисунок 4" descr="depositphotos_64823375-stock-illustration-floral-elements-with-dandelio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4049" y="2472300"/>
            <a:ext cx="3024336" cy="2984011"/>
          </a:xfrm>
          <a:prstGeom prst="rect">
            <a:avLst/>
          </a:prstGeom>
        </p:spPr>
      </p:pic>
      <p:pic>
        <p:nvPicPr>
          <p:cNvPr id="6" name="Рисунок 5" descr="30-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2420888"/>
            <a:ext cx="2645114" cy="3074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7644" y="672013"/>
            <a:ext cx="640871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C000"/>
                </a:solidFill>
                <a:latin typeface="Georgia" panose="02040502050405020303" pitchFamily="18" charset="0"/>
                <a:cs typeface="Times New Roman" pitchFamily="18" charset="0"/>
              </a:rPr>
              <a:t>СТИЛІЗАЦІЯ КУЛЬБАБИ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26594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33  E" pathEditMode="relative" ptsTypes="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56 -0.20047 C -0.28212 -0.13612 -0.38368 -0.07153 -0.42448 -0.00973 C -0.46528 0.05208 -0.42691 0.13773 -0.42552 0.17013 C -0.42413 0.20254 -0.42031 0.19375 -0.41649 0.18495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0" y="2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33  E" pathEditMode="relative" ptsTypes="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5012" y="548680"/>
            <a:ext cx="5153975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rgbClr val="7030A0"/>
                </a:solidFill>
                <a:latin typeface="Georgia" panose="02040502050405020303" pitchFamily="18" charset="0"/>
                <a:cs typeface="Times New Roman" pitchFamily="18" charset="0"/>
              </a:rPr>
              <a:t>Зворотній зв</a:t>
            </a:r>
            <a:r>
              <a:rPr lang="en-US" sz="4000" b="1" dirty="0">
                <a:solidFill>
                  <a:srgbClr val="7030A0"/>
                </a:solidFill>
                <a:latin typeface="Georgia" panose="02040502050405020303" pitchFamily="18" charset="0"/>
                <a:cs typeface="Times New Roman" pitchFamily="18" charset="0"/>
              </a:rPr>
              <a:t>’</a:t>
            </a:r>
            <a:r>
              <a:rPr lang="uk-UA" sz="4000" b="1" dirty="0" err="1">
                <a:solidFill>
                  <a:srgbClr val="7030A0"/>
                </a:solidFill>
                <a:latin typeface="Georgia" panose="02040502050405020303" pitchFamily="18" charset="0"/>
                <a:cs typeface="Times New Roman" pitchFamily="18" charset="0"/>
              </a:rPr>
              <a:t>язок</a:t>
            </a:r>
            <a:endParaRPr lang="ru-RU" sz="2800" b="1" dirty="0">
              <a:solidFill>
                <a:srgbClr val="7030A0"/>
              </a:solidFill>
              <a:latin typeface="Georgia" panose="02040502050405020303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8295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Georgia" panose="02040502050405020303" pitchFamily="18" charset="0"/>
                <a:cs typeface="Times New Roman" pitchFamily="18" charset="0"/>
              </a:rPr>
              <a:t>Human</a:t>
            </a:r>
          </a:p>
          <a:p>
            <a:pPr marL="742950" indent="-742950">
              <a:buAutoNum type="arabicPeriod"/>
            </a:pPr>
            <a:r>
              <a:rPr lang="uk-UA" sz="3600" dirty="0">
                <a:latin typeface="Georgia" panose="02040502050405020303" pitchFamily="18" charset="0"/>
                <a:cs typeface="Times New Roman" pitchFamily="18" charset="0"/>
              </a:rPr>
              <a:t>е</a:t>
            </a:r>
            <a:r>
              <a:rPr lang="en-US" sz="3600" dirty="0">
                <a:latin typeface="Georgia" panose="02040502050405020303" pitchFamily="18" charset="0"/>
                <a:cs typeface="Times New Roman" pitchFamily="18" charset="0"/>
              </a:rPr>
              <a:t>-mail</a:t>
            </a:r>
            <a:r>
              <a:rPr lang="uk-UA" sz="3600" dirty="0">
                <a:latin typeface="Georgia" panose="02040502050405020303" pitchFamily="18" charset="0"/>
                <a:cs typeface="Times New Roman" pitchFamily="18" charset="0"/>
              </a:rPr>
              <a:t>: </a:t>
            </a:r>
            <a:r>
              <a:rPr lang="en-US" sz="3600" dirty="0">
                <a:latin typeface="Georgia" panose="02040502050405020303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zhannaandreeva95@ukr.net</a:t>
            </a:r>
            <a:endParaRPr lang="en-US" sz="3600" dirty="0">
              <a:latin typeface="Georgia" panose="02040502050405020303" pitchFamily="18" charset="0"/>
              <a:cs typeface="Times New Roman" pitchFamily="18" charset="0"/>
            </a:endParaRPr>
          </a:p>
          <a:p>
            <a:pPr marL="742950" indent="-742950">
              <a:buAutoNum type="arabicPeriod"/>
            </a:pPr>
            <a:r>
              <a:rPr lang="en-US" sz="3600" dirty="0">
                <a:latin typeface="Georgia" panose="02040502050405020303" pitchFamily="18" charset="0"/>
                <a:cs typeface="Times New Roman" pitchFamily="18" charset="0"/>
              </a:rPr>
              <a:t>Viber</a:t>
            </a:r>
            <a:r>
              <a:rPr lang="uk-UA" sz="3600" dirty="0">
                <a:latin typeface="Georgia" panose="02040502050405020303" pitchFamily="18" charset="0"/>
                <a:cs typeface="Times New Roman" pitchFamily="18" charset="0"/>
              </a:rPr>
              <a:t>: 0984971546</a:t>
            </a:r>
            <a:endParaRPr lang="ru-RU" sz="3600" dirty="0">
              <a:latin typeface="Georgia" panose="02040502050405020303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986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.2|4|3.8|2.7|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7|2.8|2.5|2.2|3.4|2.3|3.5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5|2.7|2.4|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2|2.9|5|1.9|4.4|3.3|4.8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1|3.9|3.3|2.8|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.1|2.5|2.5|2.6|2.6|3.4|2.2|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1|3.5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145</Words>
  <Application>Microsoft Macintosh PowerPoint</Application>
  <PresentationFormat>Экран (4:3)</PresentationFormat>
  <Paragraphs>31</Paragraphs>
  <Slides>8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Times New Roman</vt:lpstr>
      <vt:lpstr>Тема Office</vt:lpstr>
      <vt:lpstr>ЯК СТИЛІЗУВАТИ ПРИРОДНІ ФОРМИ.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ЯК СТИЛІЗУВАТИ ПРИРОДНІ ФОРМИ.  СТВОРЕННЯ СТИЛІЗОВАНОЇ ФОРМИ КВІТІВ.</dc:title>
  <dc:creator>Lenovo</dc:creator>
  <cp:lastModifiedBy>zhannaandre95@gmail.com</cp:lastModifiedBy>
  <cp:revision>38</cp:revision>
  <dcterms:created xsi:type="dcterms:W3CDTF">2020-04-11T13:22:39Z</dcterms:created>
  <dcterms:modified xsi:type="dcterms:W3CDTF">2022-04-03T14:52:56Z</dcterms:modified>
</cp:coreProperties>
</file>